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99" r:id="rId1"/>
    <p:sldMasterId id="2147483707" r:id="rId2"/>
  </p:sldMasterIdLst>
  <p:notesMasterIdLst>
    <p:notesMasterId r:id="rId15"/>
  </p:notesMasterIdLst>
  <p:handoutMasterIdLst>
    <p:handoutMasterId r:id="rId16"/>
  </p:handoutMasterIdLst>
  <p:sldIdLst>
    <p:sldId id="320" r:id="rId3"/>
    <p:sldId id="310" r:id="rId4"/>
    <p:sldId id="375" r:id="rId5"/>
    <p:sldId id="342" r:id="rId6"/>
    <p:sldId id="366" r:id="rId7"/>
    <p:sldId id="379" r:id="rId8"/>
    <p:sldId id="369" r:id="rId9"/>
    <p:sldId id="370" r:id="rId10"/>
    <p:sldId id="373" r:id="rId11"/>
    <p:sldId id="378" r:id="rId12"/>
    <p:sldId id="304" r:id="rId13"/>
    <p:sldId id="380" r:id="rId14"/>
  </p:sldIdLst>
  <p:sldSz cx="9144000" cy="6858000" type="screen4x3"/>
  <p:notesSz cx="6858000" cy="9144000"/>
  <p:embeddedFontLst>
    <p:embeddedFont>
      <p:font typeface="AU Passata" panose="020B0503030502030804" pitchFamily="34" charset="0"/>
      <p:regular r:id="rId17"/>
      <p:bold r:id="rId18"/>
    </p:embeddedFont>
    <p:embeddedFont>
      <p:font typeface="AU Peto" panose="040C0B07020602020301" pitchFamily="82" charset="0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custDataLst>
    <p:tags r:id="rId24"/>
  </p:custDataLst>
  <p:defaultTextStyle>
    <a:defPPr>
      <a:defRPr lang="en-US"/>
    </a:defPPr>
    <a:lvl1pPr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1pPr>
    <a:lvl2pPr marL="4572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2pPr>
    <a:lvl3pPr marL="9144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3pPr>
    <a:lvl4pPr marL="13716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4pPr>
    <a:lvl5pPr marL="18288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51C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300" autoAdjust="0"/>
    <p:restoredTop sz="93525" autoAdjust="0"/>
  </p:normalViewPr>
  <p:slideViewPr>
    <p:cSldViewPr showGuides="1">
      <p:cViewPr>
        <p:scale>
          <a:sx n="90" d="100"/>
          <a:sy n="90" d="100"/>
        </p:scale>
        <p:origin x="-2160" y="-438"/>
      </p:cViewPr>
      <p:guideLst>
        <p:guide orient="horz" pos="748"/>
        <p:guide orient="horz" pos="1207"/>
        <p:guide orient="horz" pos="4166"/>
        <p:guide orient="horz" pos="164"/>
        <p:guide orient="horz" pos="3730"/>
        <p:guide pos="185"/>
        <p:guide pos="5591"/>
      </p:guideLst>
    </p:cSldViewPr>
  </p:slideViewPr>
  <p:outlineViewPr>
    <p:cViewPr>
      <p:scale>
        <a:sx n="33" d="100"/>
        <a:sy n="33" d="100"/>
      </p:scale>
      <p:origin x="0" y="16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5D3527-3B13-4C0B-B125-5F6B4E86D342}" type="doc">
      <dgm:prSet loTypeId="urn:microsoft.com/office/officeart/2005/8/layout/bProcess4" loCatId="process" qsTypeId="urn:microsoft.com/office/officeart/2005/8/quickstyle/simple3" qsCatId="simple" csTypeId="urn:microsoft.com/office/officeart/2005/8/colors/accent4_4" csCatId="accent4" phldr="1"/>
      <dgm:spPr/>
      <dgm:t>
        <a:bodyPr/>
        <a:lstStyle/>
        <a:p>
          <a:endParaRPr lang="da-DK"/>
        </a:p>
      </dgm:t>
    </dgm:pt>
    <dgm:pt modelId="{DA0F442F-DBC5-41C7-85F0-71784CD196D3}">
      <dgm:prSet phldrT="[Text]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da-DK" dirty="0" smtClean="0"/>
            <a:t>Event</a:t>
          </a:r>
          <a:endParaRPr lang="da-DK" dirty="0"/>
        </a:p>
      </dgm:t>
    </dgm:pt>
    <dgm:pt modelId="{C11A407C-DE8E-4F4C-8658-777A1D1E1D68}" type="parTrans" cxnId="{BB51A5E1-7ECC-4E04-AF40-5C4AAD1DCEA5}">
      <dgm:prSet/>
      <dgm:spPr/>
      <dgm:t>
        <a:bodyPr/>
        <a:lstStyle/>
        <a:p>
          <a:endParaRPr lang="da-DK"/>
        </a:p>
      </dgm:t>
    </dgm:pt>
    <dgm:pt modelId="{6FF2E5F4-31B1-4177-9264-F252F4C3CF1C}" type="sibTrans" cxnId="{BB51A5E1-7ECC-4E04-AF40-5C4AAD1DCEA5}">
      <dgm:prSet/>
      <dgm:spPr/>
      <dgm:t>
        <a:bodyPr/>
        <a:lstStyle/>
        <a:p>
          <a:endParaRPr lang="da-DK"/>
        </a:p>
      </dgm:t>
    </dgm:pt>
    <dgm:pt modelId="{A175DE4E-42D8-4F32-9671-3E2E47081B18}">
      <dgm:prSet phldrT="[Text]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da-DK" dirty="0" smtClean="0"/>
            <a:t>Interview</a:t>
          </a:r>
          <a:endParaRPr lang="da-DK" dirty="0"/>
        </a:p>
      </dgm:t>
    </dgm:pt>
    <dgm:pt modelId="{FDD3F6BE-6A22-46BE-BBBA-28E4AAA96509}" type="parTrans" cxnId="{E8A91ED7-9F1A-4F3A-9C92-211BACF9D28A}">
      <dgm:prSet/>
      <dgm:spPr/>
      <dgm:t>
        <a:bodyPr/>
        <a:lstStyle/>
        <a:p>
          <a:endParaRPr lang="da-DK"/>
        </a:p>
      </dgm:t>
    </dgm:pt>
    <dgm:pt modelId="{A858CB02-AFAC-4532-B33C-485D52F22361}" type="sibTrans" cxnId="{E8A91ED7-9F1A-4F3A-9C92-211BACF9D28A}">
      <dgm:prSet/>
      <dgm:spPr/>
      <dgm:t>
        <a:bodyPr/>
        <a:lstStyle/>
        <a:p>
          <a:endParaRPr lang="da-DK"/>
        </a:p>
      </dgm:t>
    </dgm:pt>
    <dgm:pt modelId="{1E0D1363-CE18-4A89-AF90-11DB71D18C34}">
      <dgm:prSet phldrT="[Text]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da-DK" dirty="0" smtClean="0"/>
            <a:t>Audio </a:t>
          </a:r>
          <a:r>
            <a:rPr lang="da-DK" dirty="0" err="1" smtClean="0"/>
            <a:t>recording</a:t>
          </a:r>
          <a:endParaRPr lang="da-DK" dirty="0"/>
        </a:p>
      </dgm:t>
    </dgm:pt>
    <dgm:pt modelId="{FB2D4332-EF9C-4DAE-8F6D-993CA1EE99CD}" type="parTrans" cxnId="{28B01240-5E93-4163-A0DC-87AC7F65C9CD}">
      <dgm:prSet/>
      <dgm:spPr/>
      <dgm:t>
        <a:bodyPr/>
        <a:lstStyle/>
        <a:p>
          <a:endParaRPr lang="da-DK"/>
        </a:p>
      </dgm:t>
    </dgm:pt>
    <dgm:pt modelId="{2E762AC3-48DB-436C-B34F-7730139E290B}" type="sibTrans" cxnId="{28B01240-5E93-4163-A0DC-87AC7F65C9CD}">
      <dgm:prSet/>
      <dgm:spPr/>
      <dgm:t>
        <a:bodyPr/>
        <a:lstStyle/>
        <a:p>
          <a:endParaRPr lang="da-DK"/>
        </a:p>
      </dgm:t>
    </dgm:pt>
    <dgm:pt modelId="{029A0726-2C5D-40FE-97D4-B81292AB76A9}">
      <dgm:prSet phldrT="[Text]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da-DK" dirty="0" err="1" smtClean="0"/>
            <a:t>Transcription</a:t>
          </a:r>
          <a:endParaRPr lang="da-DK" dirty="0"/>
        </a:p>
      </dgm:t>
    </dgm:pt>
    <dgm:pt modelId="{CB0FA3E6-D8AC-428F-B911-EDF82C049A32}" type="parTrans" cxnId="{69FBDC2E-A933-47EA-A560-C7949534FA24}">
      <dgm:prSet/>
      <dgm:spPr/>
      <dgm:t>
        <a:bodyPr/>
        <a:lstStyle/>
        <a:p>
          <a:endParaRPr lang="da-DK"/>
        </a:p>
      </dgm:t>
    </dgm:pt>
    <dgm:pt modelId="{AEDA4746-47FE-48D8-9751-34BC4AF96B6F}" type="sibTrans" cxnId="{69FBDC2E-A933-47EA-A560-C7949534FA24}">
      <dgm:prSet/>
      <dgm:spPr/>
      <dgm:t>
        <a:bodyPr/>
        <a:lstStyle/>
        <a:p>
          <a:endParaRPr lang="da-DK"/>
        </a:p>
      </dgm:t>
    </dgm:pt>
    <dgm:pt modelId="{0D3E5503-9BAA-4E02-B218-8136117A464C}">
      <dgm:prSet phldrT="[Text]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da-DK" dirty="0" smtClean="0"/>
            <a:t>Audio </a:t>
          </a:r>
          <a:r>
            <a:rPr lang="da-DK" dirty="0" err="1" smtClean="0"/>
            <a:t>warp</a:t>
          </a:r>
          <a:r>
            <a:rPr lang="da-DK" dirty="0" smtClean="0"/>
            <a:t> and annotation</a:t>
          </a:r>
          <a:endParaRPr lang="da-DK" dirty="0"/>
        </a:p>
      </dgm:t>
    </dgm:pt>
    <dgm:pt modelId="{DEE4C56F-A185-49F6-BB29-40256EEE5CE0}" type="parTrans" cxnId="{79D120E3-D9B1-4A0F-BC6B-C03249A2C3DD}">
      <dgm:prSet/>
      <dgm:spPr/>
      <dgm:t>
        <a:bodyPr/>
        <a:lstStyle/>
        <a:p>
          <a:endParaRPr lang="da-DK"/>
        </a:p>
      </dgm:t>
    </dgm:pt>
    <dgm:pt modelId="{28469133-9181-4C91-A21C-1CA609F5A649}" type="sibTrans" cxnId="{79D120E3-D9B1-4A0F-BC6B-C03249A2C3DD}">
      <dgm:prSet/>
      <dgm:spPr/>
      <dgm:t>
        <a:bodyPr/>
        <a:lstStyle/>
        <a:p>
          <a:endParaRPr lang="da-DK"/>
        </a:p>
      </dgm:t>
    </dgm:pt>
    <dgm:pt modelId="{ED7791E1-414C-4733-9BA2-0BF520D0AA7A}">
      <dgm:prSet phldrT="[Text]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da-DK" dirty="0" err="1" smtClean="0"/>
            <a:t>Tagging</a:t>
          </a:r>
          <a:endParaRPr lang="da-DK" dirty="0"/>
        </a:p>
      </dgm:t>
    </dgm:pt>
    <dgm:pt modelId="{F9B277C1-7B74-4E8D-8CFE-2DA9C82BA49A}" type="parTrans" cxnId="{7EE3D4E1-F1C4-40A1-8C66-AA50220F6714}">
      <dgm:prSet/>
      <dgm:spPr/>
      <dgm:t>
        <a:bodyPr/>
        <a:lstStyle/>
        <a:p>
          <a:endParaRPr lang="da-DK"/>
        </a:p>
      </dgm:t>
    </dgm:pt>
    <dgm:pt modelId="{D0210D7C-7CCE-40A0-A622-390B41C753F1}" type="sibTrans" cxnId="{7EE3D4E1-F1C4-40A1-8C66-AA50220F6714}">
      <dgm:prSet/>
      <dgm:spPr/>
      <dgm:t>
        <a:bodyPr/>
        <a:lstStyle/>
        <a:p>
          <a:endParaRPr lang="da-DK"/>
        </a:p>
      </dgm:t>
    </dgm:pt>
    <dgm:pt modelId="{024690A4-D172-4150-A9EA-1841E07EB0AC}">
      <dgm:prSet phldrT="[Text]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da-DK" dirty="0" smtClean="0"/>
            <a:t>Data automation</a:t>
          </a:r>
          <a:endParaRPr lang="da-DK" dirty="0"/>
        </a:p>
      </dgm:t>
    </dgm:pt>
    <dgm:pt modelId="{6F4C381F-3E2C-4D5E-A185-307E8376F980}" type="parTrans" cxnId="{95767A90-5FFD-4F2B-B206-3D3F194BCF00}">
      <dgm:prSet/>
      <dgm:spPr/>
      <dgm:t>
        <a:bodyPr/>
        <a:lstStyle/>
        <a:p>
          <a:endParaRPr lang="da-DK"/>
        </a:p>
      </dgm:t>
    </dgm:pt>
    <dgm:pt modelId="{2331D635-00AC-41FD-90E0-210CA29277E1}" type="sibTrans" cxnId="{95767A90-5FFD-4F2B-B206-3D3F194BCF00}">
      <dgm:prSet/>
      <dgm:spPr/>
      <dgm:t>
        <a:bodyPr/>
        <a:lstStyle/>
        <a:p>
          <a:endParaRPr lang="da-DK"/>
        </a:p>
      </dgm:t>
    </dgm:pt>
    <dgm:pt modelId="{3E29A0AC-B32A-4D80-B8BC-CD512DC016DB}">
      <dgm:prSet phldrT="[Text]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da-DK" dirty="0" smtClean="0"/>
            <a:t>Converters</a:t>
          </a:r>
          <a:endParaRPr lang="da-DK" dirty="0"/>
        </a:p>
      </dgm:t>
    </dgm:pt>
    <dgm:pt modelId="{5B62819D-03A8-4442-B99C-944AFF6588D0}" type="parTrans" cxnId="{CB570F1F-A4D7-496C-9361-BDE0AD3B5E7C}">
      <dgm:prSet/>
      <dgm:spPr/>
      <dgm:t>
        <a:bodyPr/>
        <a:lstStyle/>
        <a:p>
          <a:endParaRPr lang="da-DK"/>
        </a:p>
      </dgm:t>
    </dgm:pt>
    <dgm:pt modelId="{F11C50CA-AB37-4ABD-A878-EBC9E2700C76}" type="sibTrans" cxnId="{CB570F1F-A4D7-496C-9361-BDE0AD3B5E7C}">
      <dgm:prSet/>
      <dgm:spPr/>
      <dgm:t>
        <a:bodyPr/>
        <a:lstStyle/>
        <a:p>
          <a:endParaRPr lang="da-DK"/>
        </a:p>
      </dgm:t>
    </dgm:pt>
    <dgm:pt modelId="{BF98BAC3-E883-4BFA-9EB2-EE1A2897E32F}">
      <dgm:prSet phldrT="[Text]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da-DK" dirty="0" err="1" smtClean="0"/>
            <a:t>Publish</a:t>
          </a:r>
          <a:r>
            <a:rPr lang="da-DK" dirty="0" smtClean="0"/>
            <a:t> and browse</a:t>
          </a:r>
          <a:endParaRPr lang="da-DK" dirty="0"/>
        </a:p>
      </dgm:t>
    </dgm:pt>
    <dgm:pt modelId="{59F3ED07-1128-43A1-97CA-6858E4961B36}" type="parTrans" cxnId="{D95B115B-A9E8-46CB-A126-1F6E3389F7C7}">
      <dgm:prSet/>
      <dgm:spPr/>
      <dgm:t>
        <a:bodyPr/>
        <a:lstStyle/>
        <a:p>
          <a:endParaRPr lang="da-DK"/>
        </a:p>
      </dgm:t>
    </dgm:pt>
    <dgm:pt modelId="{AAD5A7D5-44C3-4B88-9C2A-1245F4DFA9C3}" type="sibTrans" cxnId="{D95B115B-A9E8-46CB-A126-1F6E3389F7C7}">
      <dgm:prSet/>
      <dgm:spPr/>
      <dgm:t>
        <a:bodyPr/>
        <a:lstStyle/>
        <a:p>
          <a:endParaRPr lang="da-DK"/>
        </a:p>
      </dgm:t>
    </dgm:pt>
    <dgm:pt modelId="{EA0D1E1C-ABD0-4211-9AC3-19A7CED66112}" type="pres">
      <dgm:prSet presAssocID="{855D3527-3B13-4C0B-B125-5F6B4E86D34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da-DK"/>
        </a:p>
      </dgm:t>
    </dgm:pt>
    <dgm:pt modelId="{CBDC37F7-15DA-4DDD-960A-C158788BEC20}" type="pres">
      <dgm:prSet presAssocID="{DA0F442F-DBC5-41C7-85F0-71784CD196D3}" presName="compNode" presStyleCnt="0"/>
      <dgm:spPr/>
    </dgm:pt>
    <dgm:pt modelId="{A0561A08-95D5-46CE-A2C5-E8751ACA23E5}" type="pres">
      <dgm:prSet presAssocID="{DA0F442F-DBC5-41C7-85F0-71784CD196D3}" presName="dummyConnPt" presStyleCnt="0"/>
      <dgm:spPr/>
    </dgm:pt>
    <dgm:pt modelId="{65517E1D-1962-494B-942B-847795E294F2}" type="pres">
      <dgm:prSet presAssocID="{DA0F442F-DBC5-41C7-85F0-71784CD196D3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66EE9810-CC75-4512-9D52-2C49166396C1}" type="pres">
      <dgm:prSet presAssocID="{6FF2E5F4-31B1-4177-9264-F252F4C3CF1C}" presName="sibTrans" presStyleLbl="bgSibTrans2D1" presStyleIdx="0" presStyleCnt="8"/>
      <dgm:spPr/>
      <dgm:t>
        <a:bodyPr/>
        <a:lstStyle/>
        <a:p>
          <a:endParaRPr lang="da-DK"/>
        </a:p>
      </dgm:t>
    </dgm:pt>
    <dgm:pt modelId="{B9E98115-3FEF-42E7-803E-EB6D59FA689D}" type="pres">
      <dgm:prSet presAssocID="{A175DE4E-42D8-4F32-9671-3E2E47081B18}" presName="compNode" presStyleCnt="0"/>
      <dgm:spPr/>
    </dgm:pt>
    <dgm:pt modelId="{73A620DC-011D-49C5-9712-FC43D6E1E380}" type="pres">
      <dgm:prSet presAssocID="{A175DE4E-42D8-4F32-9671-3E2E47081B18}" presName="dummyConnPt" presStyleCnt="0"/>
      <dgm:spPr/>
    </dgm:pt>
    <dgm:pt modelId="{8E364A18-F74E-4D64-8DA0-83223EC7BA7B}" type="pres">
      <dgm:prSet presAssocID="{A175DE4E-42D8-4F32-9671-3E2E47081B18}" presName="node" presStyleLbl="node1" presStyleIdx="1" presStyleCnt="9" custLinFactNeighborX="566" custLinFactNeighborY="-2710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51309341-1B0D-4A63-8474-4EFDBB09B81A}" type="pres">
      <dgm:prSet presAssocID="{A858CB02-AFAC-4532-B33C-485D52F22361}" presName="sibTrans" presStyleLbl="bgSibTrans2D1" presStyleIdx="1" presStyleCnt="8"/>
      <dgm:spPr/>
      <dgm:t>
        <a:bodyPr/>
        <a:lstStyle/>
        <a:p>
          <a:endParaRPr lang="da-DK"/>
        </a:p>
      </dgm:t>
    </dgm:pt>
    <dgm:pt modelId="{7C7AC4D8-E7F3-455C-924B-297DDCAA8BBB}" type="pres">
      <dgm:prSet presAssocID="{1E0D1363-CE18-4A89-AF90-11DB71D18C34}" presName="compNode" presStyleCnt="0"/>
      <dgm:spPr/>
    </dgm:pt>
    <dgm:pt modelId="{05728AF6-1FA3-483C-8A63-104F346C8E79}" type="pres">
      <dgm:prSet presAssocID="{1E0D1363-CE18-4A89-AF90-11DB71D18C34}" presName="dummyConnPt" presStyleCnt="0"/>
      <dgm:spPr/>
    </dgm:pt>
    <dgm:pt modelId="{A3B71D26-0871-4126-873D-BE8FC96B7AEB}" type="pres">
      <dgm:prSet presAssocID="{1E0D1363-CE18-4A89-AF90-11DB71D18C34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D8233937-96F9-40E5-9D13-C95EC49641A0}" type="pres">
      <dgm:prSet presAssocID="{2E762AC3-48DB-436C-B34F-7730139E290B}" presName="sibTrans" presStyleLbl="bgSibTrans2D1" presStyleIdx="2" presStyleCnt="8"/>
      <dgm:spPr/>
      <dgm:t>
        <a:bodyPr/>
        <a:lstStyle/>
        <a:p>
          <a:endParaRPr lang="da-DK"/>
        </a:p>
      </dgm:t>
    </dgm:pt>
    <dgm:pt modelId="{00689808-7008-4482-8F52-7565EDD6E7A2}" type="pres">
      <dgm:prSet presAssocID="{029A0726-2C5D-40FE-97D4-B81292AB76A9}" presName="compNode" presStyleCnt="0"/>
      <dgm:spPr/>
    </dgm:pt>
    <dgm:pt modelId="{86F1B6F9-6C3F-4972-B5C2-7CF82BFBACEE}" type="pres">
      <dgm:prSet presAssocID="{029A0726-2C5D-40FE-97D4-B81292AB76A9}" presName="dummyConnPt" presStyleCnt="0"/>
      <dgm:spPr/>
    </dgm:pt>
    <dgm:pt modelId="{F5DC0E79-A39B-4B8F-B0B5-0DDACBD8A4E5}" type="pres">
      <dgm:prSet presAssocID="{029A0726-2C5D-40FE-97D4-B81292AB76A9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F5317A7-3408-4D85-88A6-027409D4E6B6}" type="pres">
      <dgm:prSet presAssocID="{AEDA4746-47FE-48D8-9751-34BC4AF96B6F}" presName="sibTrans" presStyleLbl="bgSibTrans2D1" presStyleIdx="3" presStyleCnt="8"/>
      <dgm:spPr/>
      <dgm:t>
        <a:bodyPr/>
        <a:lstStyle/>
        <a:p>
          <a:endParaRPr lang="da-DK"/>
        </a:p>
      </dgm:t>
    </dgm:pt>
    <dgm:pt modelId="{2B11E3CF-8C65-4925-A454-8DE70357E41A}" type="pres">
      <dgm:prSet presAssocID="{0D3E5503-9BAA-4E02-B218-8136117A464C}" presName="compNode" presStyleCnt="0"/>
      <dgm:spPr/>
    </dgm:pt>
    <dgm:pt modelId="{DAD8B2A6-D7DC-4A42-AC65-025DB53F54D1}" type="pres">
      <dgm:prSet presAssocID="{0D3E5503-9BAA-4E02-B218-8136117A464C}" presName="dummyConnPt" presStyleCnt="0"/>
      <dgm:spPr/>
    </dgm:pt>
    <dgm:pt modelId="{75B3D76B-BC31-48F7-82BD-9F0977879080}" type="pres">
      <dgm:prSet presAssocID="{0D3E5503-9BAA-4E02-B218-8136117A464C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9E7703A3-482A-4EBA-A4A4-9EC8DA80DEBB}" type="pres">
      <dgm:prSet presAssocID="{28469133-9181-4C91-A21C-1CA609F5A649}" presName="sibTrans" presStyleLbl="bgSibTrans2D1" presStyleIdx="4" presStyleCnt="8"/>
      <dgm:spPr/>
      <dgm:t>
        <a:bodyPr/>
        <a:lstStyle/>
        <a:p>
          <a:endParaRPr lang="da-DK"/>
        </a:p>
      </dgm:t>
    </dgm:pt>
    <dgm:pt modelId="{6AF8B4C9-9FF4-4876-8ED1-1C2F5E845B72}" type="pres">
      <dgm:prSet presAssocID="{ED7791E1-414C-4733-9BA2-0BF520D0AA7A}" presName="compNode" presStyleCnt="0"/>
      <dgm:spPr/>
    </dgm:pt>
    <dgm:pt modelId="{3F6187F3-2506-467D-9B2D-465C8A11EECD}" type="pres">
      <dgm:prSet presAssocID="{ED7791E1-414C-4733-9BA2-0BF520D0AA7A}" presName="dummyConnPt" presStyleCnt="0"/>
      <dgm:spPr/>
    </dgm:pt>
    <dgm:pt modelId="{DED67DA5-8F23-4725-AD01-BD3BB9CC76DF}" type="pres">
      <dgm:prSet presAssocID="{ED7791E1-414C-4733-9BA2-0BF520D0AA7A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E6FAF747-C8AD-4322-A4CE-E5B0B70A6C83}" type="pres">
      <dgm:prSet presAssocID="{D0210D7C-7CCE-40A0-A622-390B41C753F1}" presName="sibTrans" presStyleLbl="bgSibTrans2D1" presStyleIdx="5" presStyleCnt="8"/>
      <dgm:spPr/>
      <dgm:t>
        <a:bodyPr/>
        <a:lstStyle/>
        <a:p>
          <a:endParaRPr lang="da-DK"/>
        </a:p>
      </dgm:t>
    </dgm:pt>
    <dgm:pt modelId="{50F4EEF8-F491-4402-ADE2-1842F35FCAAA}" type="pres">
      <dgm:prSet presAssocID="{024690A4-D172-4150-A9EA-1841E07EB0AC}" presName="compNode" presStyleCnt="0"/>
      <dgm:spPr/>
    </dgm:pt>
    <dgm:pt modelId="{F4B58BBA-B39D-469C-9419-08149F6C10F7}" type="pres">
      <dgm:prSet presAssocID="{024690A4-D172-4150-A9EA-1841E07EB0AC}" presName="dummyConnPt" presStyleCnt="0"/>
      <dgm:spPr/>
    </dgm:pt>
    <dgm:pt modelId="{81216404-B249-4E3E-87F8-44C2E6460974}" type="pres">
      <dgm:prSet presAssocID="{024690A4-D172-4150-A9EA-1841E07EB0AC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4D1B53BA-15C6-432D-B955-4A59EC5EFB82}" type="pres">
      <dgm:prSet presAssocID="{2331D635-00AC-41FD-90E0-210CA29277E1}" presName="sibTrans" presStyleLbl="bgSibTrans2D1" presStyleIdx="6" presStyleCnt="8"/>
      <dgm:spPr/>
      <dgm:t>
        <a:bodyPr/>
        <a:lstStyle/>
        <a:p>
          <a:endParaRPr lang="da-DK"/>
        </a:p>
      </dgm:t>
    </dgm:pt>
    <dgm:pt modelId="{6E8DA6D4-FC13-43F6-8E96-93ADCE99B6A7}" type="pres">
      <dgm:prSet presAssocID="{3E29A0AC-B32A-4D80-B8BC-CD512DC016DB}" presName="compNode" presStyleCnt="0"/>
      <dgm:spPr/>
    </dgm:pt>
    <dgm:pt modelId="{5ED10099-75ED-4EF9-BED6-F21451B497C4}" type="pres">
      <dgm:prSet presAssocID="{3E29A0AC-B32A-4D80-B8BC-CD512DC016DB}" presName="dummyConnPt" presStyleCnt="0"/>
      <dgm:spPr/>
    </dgm:pt>
    <dgm:pt modelId="{8C0F9B09-AEC0-466D-888B-3EED47F80C17}" type="pres">
      <dgm:prSet presAssocID="{3E29A0AC-B32A-4D80-B8BC-CD512DC016DB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86B07ADD-D4C5-4C1E-992F-42ABBB8FAD49}" type="pres">
      <dgm:prSet presAssocID="{F11C50CA-AB37-4ABD-A878-EBC9E2700C76}" presName="sibTrans" presStyleLbl="bgSibTrans2D1" presStyleIdx="7" presStyleCnt="8"/>
      <dgm:spPr/>
      <dgm:t>
        <a:bodyPr/>
        <a:lstStyle/>
        <a:p>
          <a:endParaRPr lang="da-DK"/>
        </a:p>
      </dgm:t>
    </dgm:pt>
    <dgm:pt modelId="{BB644648-54B9-4CF1-A4A9-C0E4D5D54DAF}" type="pres">
      <dgm:prSet presAssocID="{BF98BAC3-E883-4BFA-9EB2-EE1A2897E32F}" presName="compNode" presStyleCnt="0"/>
      <dgm:spPr/>
    </dgm:pt>
    <dgm:pt modelId="{CB8C3545-6B1F-48CD-8278-1A7FB1E10F7D}" type="pres">
      <dgm:prSet presAssocID="{BF98BAC3-E883-4BFA-9EB2-EE1A2897E32F}" presName="dummyConnPt" presStyleCnt="0"/>
      <dgm:spPr/>
    </dgm:pt>
    <dgm:pt modelId="{FEA07454-E22E-4FEB-B341-FF0589F5E22B}" type="pres">
      <dgm:prSet presAssocID="{BF98BAC3-E883-4BFA-9EB2-EE1A2897E32F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CB570F1F-A4D7-496C-9361-BDE0AD3B5E7C}" srcId="{855D3527-3B13-4C0B-B125-5F6B4E86D342}" destId="{3E29A0AC-B32A-4D80-B8BC-CD512DC016DB}" srcOrd="7" destOrd="0" parTransId="{5B62819D-03A8-4442-B99C-944AFF6588D0}" sibTransId="{F11C50CA-AB37-4ABD-A878-EBC9E2700C76}"/>
    <dgm:cxn modelId="{36BC5BCE-C6F8-4C2E-BFE6-CE99CD1B79D6}" type="presOf" srcId="{0D3E5503-9BAA-4E02-B218-8136117A464C}" destId="{75B3D76B-BC31-48F7-82BD-9F0977879080}" srcOrd="0" destOrd="0" presId="urn:microsoft.com/office/officeart/2005/8/layout/bProcess4"/>
    <dgm:cxn modelId="{7EE3D4E1-F1C4-40A1-8C66-AA50220F6714}" srcId="{855D3527-3B13-4C0B-B125-5F6B4E86D342}" destId="{ED7791E1-414C-4733-9BA2-0BF520D0AA7A}" srcOrd="5" destOrd="0" parTransId="{F9B277C1-7B74-4E8D-8CFE-2DA9C82BA49A}" sibTransId="{D0210D7C-7CCE-40A0-A622-390B41C753F1}"/>
    <dgm:cxn modelId="{9F976CF8-FFF5-43EC-8D04-C3BADEC41810}" type="presOf" srcId="{A175DE4E-42D8-4F32-9671-3E2E47081B18}" destId="{8E364A18-F74E-4D64-8DA0-83223EC7BA7B}" srcOrd="0" destOrd="0" presId="urn:microsoft.com/office/officeart/2005/8/layout/bProcess4"/>
    <dgm:cxn modelId="{79D120E3-D9B1-4A0F-BC6B-C03249A2C3DD}" srcId="{855D3527-3B13-4C0B-B125-5F6B4E86D342}" destId="{0D3E5503-9BAA-4E02-B218-8136117A464C}" srcOrd="4" destOrd="0" parTransId="{DEE4C56F-A185-49F6-BB29-40256EEE5CE0}" sibTransId="{28469133-9181-4C91-A21C-1CA609F5A649}"/>
    <dgm:cxn modelId="{E143D83A-8AA5-4086-ADAA-05FBA3399BEB}" type="presOf" srcId="{ED7791E1-414C-4733-9BA2-0BF520D0AA7A}" destId="{DED67DA5-8F23-4725-AD01-BD3BB9CC76DF}" srcOrd="0" destOrd="0" presId="urn:microsoft.com/office/officeart/2005/8/layout/bProcess4"/>
    <dgm:cxn modelId="{69FBDC2E-A933-47EA-A560-C7949534FA24}" srcId="{855D3527-3B13-4C0B-B125-5F6B4E86D342}" destId="{029A0726-2C5D-40FE-97D4-B81292AB76A9}" srcOrd="3" destOrd="0" parTransId="{CB0FA3E6-D8AC-428F-B911-EDF82C049A32}" sibTransId="{AEDA4746-47FE-48D8-9751-34BC4AF96B6F}"/>
    <dgm:cxn modelId="{07CEBCD5-C922-4101-AF20-756AF98C2972}" type="presOf" srcId="{855D3527-3B13-4C0B-B125-5F6B4E86D342}" destId="{EA0D1E1C-ABD0-4211-9AC3-19A7CED66112}" srcOrd="0" destOrd="0" presId="urn:microsoft.com/office/officeart/2005/8/layout/bProcess4"/>
    <dgm:cxn modelId="{BB51A5E1-7ECC-4E04-AF40-5C4AAD1DCEA5}" srcId="{855D3527-3B13-4C0B-B125-5F6B4E86D342}" destId="{DA0F442F-DBC5-41C7-85F0-71784CD196D3}" srcOrd="0" destOrd="0" parTransId="{C11A407C-DE8E-4F4C-8658-777A1D1E1D68}" sibTransId="{6FF2E5F4-31B1-4177-9264-F252F4C3CF1C}"/>
    <dgm:cxn modelId="{531BC89F-E755-44CA-BB85-08ED168116DB}" type="presOf" srcId="{28469133-9181-4C91-A21C-1CA609F5A649}" destId="{9E7703A3-482A-4EBA-A4A4-9EC8DA80DEBB}" srcOrd="0" destOrd="0" presId="urn:microsoft.com/office/officeart/2005/8/layout/bProcess4"/>
    <dgm:cxn modelId="{060DA6EE-1149-4E2A-8B4B-1608B02B162D}" type="presOf" srcId="{3E29A0AC-B32A-4D80-B8BC-CD512DC016DB}" destId="{8C0F9B09-AEC0-466D-888B-3EED47F80C17}" srcOrd="0" destOrd="0" presId="urn:microsoft.com/office/officeart/2005/8/layout/bProcess4"/>
    <dgm:cxn modelId="{88F8F06B-163E-412B-8165-33CA6DD1B752}" type="presOf" srcId="{AEDA4746-47FE-48D8-9751-34BC4AF96B6F}" destId="{BF5317A7-3408-4D85-88A6-027409D4E6B6}" srcOrd="0" destOrd="0" presId="urn:microsoft.com/office/officeart/2005/8/layout/bProcess4"/>
    <dgm:cxn modelId="{22A1ADDB-58AD-4409-81D2-5FDE405B1921}" type="presOf" srcId="{2331D635-00AC-41FD-90E0-210CA29277E1}" destId="{4D1B53BA-15C6-432D-B955-4A59EC5EFB82}" srcOrd="0" destOrd="0" presId="urn:microsoft.com/office/officeart/2005/8/layout/bProcess4"/>
    <dgm:cxn modelId="{B5E59533-BF98-4E19-8508-15BB9333DFA9}" type="presOf" srcId="{BF98BAC3-E883-4BFA-9EB2-EE1A2897E32F}" destId="{FEA07454-E22E-4FEB-B341-FF0589F5E22B}" srcOrd="0" destOrd="0" presId="urn:microsoft.com/office/officeart/2005/8/layout/bProcess4"/>
    <dgm:cxn modelId="{8F4FD636-7B27-4ABC-BF08-2ED05AB4A3D1}" type="presOf" srcId="{029A0726-2C5D-40FE-97D4-B81292AB76A9}" destId="{F5DC0E79-A39B-4B8F-B0B5-0DDACBD8A4E5}" srcOrd="0" destOrd="0" presId="urn:microsoft.com/office/officeart/2005/8/layout/bProcess4"/>
    <dgm:cxn modelId="{40B8188E-AE5D-41AB-844E-54078768EEAD}" type="presOf" srcId="{DA0F442F-DBC5-41C7-85F0-71784CD196D3}" destId="{65517E1D-1962-494B-942B-847795E294F2}" srcOrd="0" destOrd="0" presId="urn:microsoft.com/office/officeart/2005/8/layout/bProcess4"/>
    <dgm:cxn modelId="{57FE4A47-F585-45D2-AAD2-CD3E682AB33E}" type="presOf" srcId="{1E0D1363-CE18-4A89-AF90-11DB71D18C34}" destId="{A3B71D26-0871-4126-873D-BE8FC96B7AEB}" srcOrd="0" destOrd="0" presId="urn:microsoft.com/office/officeart/2005/8/layout/bProcess4"/>
    <dgm:cxn modelId="{95767A90-5FFD-4F2B-B206-3D3F194BCF00}" srcId="{855D3527-3B13-4C0B-B125-5F6B4E86D342}" destId="{024690A4-D172-4150-A9EA-1841E07EB0AC}" srcOrd="6" destOrd="0" parTransId="{6F4C381F-3E2C-4D5E-A185-307E8376F980}" sibTransId="{2331D635-00AC-41FD-90E0-210CA29277E1}"/>
    <dgm:cxn modelId="{993766FC-BE69-4702-B3E0-60A2395576C3}" type="presOf" srcId="{024690A4-D172-4150-A9EA-1841E07EB0AC}" destId="{81216404-B249-4E3E-87F8-44C2E6460974}" srcOrd="0" destOrd="0" presId="urn:microsoft.com/office/officeart/2005/8/layout/bProcess4"/>
    <dgm:cxn modelId="{B4012ADF-A83F-4C34-B220-C737DAFC4D72}" type="presOf" srcId="{6FF2E5F4-31B1-4177-9264-F252F4C3CF1C}" destId="{66EE9810-CC75-4512-9D52-2C49166396C1}" srcOrd="0" destOrd="0" presId="urn:microsoft.com/office/officeart/2005/8/layout/bProcess4"/>
    <dgm:cxn modelId="{D95B115B-A9E8-46CB-A126-1F6E3389F7C7}" srcId="{855D3527-3B13-4C0B-B125-5F6B4E86D342}" destId="{BF98BAC3-E883-4BFA-9EB2-EE1A2897E32F}" srcOrd="8" destOrd="0" parTransId="{59F3ED07-1128-43A1-97CA-6858E4961B36}" sibTransId="{AAD5A7D5-44C3-4B88-9C2A-1245F4DFA9C3}"/>
    <dgm:cxn modelId="{69E5C08D-1E0C-49D2-AAEC-8B56C5972B86}" type="presOf" srcId="{D0210D7C-7CCE-40A0-A622-390B41C753F1}" destId="{E6FAF747-C8AD-4322-A4CE-E5B0B70A6C83}" srcOrd="0" destOrd="0" presId="urn:microsoft.com/office/officeart/2005/8/layout/bProcess4"/>
    <dgm:cxn modelId="{90FA58EC-6BC4-46B3-B186-515AB3B886E4}" type="presOf" srcId="{2E762AC3-48DB-436C-B34F-7730139E290B}" destId="{D8233937-96F9-40E5-9D13-C95EC49641A0}" srcOrd="0" destOrd="0" presId="urn:microsoft.com/office/officeart/2005/8/layout/bProcess4"/>
    <dgm:cxn modelId="{E8A91ED7-9F1A-4F3A-9C92-211BACF9D28A}" srcId="{855D3527-3B13-4C0B-B125-5F6B4E86D342}" destId="{A175DE4E-42D8-4F32-9671-3E2E47081B18}" srcOrd="1" destOrd="0" parTransId="{FDD3F6BE-6A22-46BE-BBBA-28E4AAA96509}" sibTransId="{A858CB02-AFAC-4532-B33C-485D52F22361}"/>
    <dgm:cxn modelId="{66C8E3BC-B7A7-4103-B43E-B139776A1302}" type="presOf" srcId="{A858CB02-AFAC-4532-B33C-485D52F22361}" destId="{51309341-1B0D-4A63-8474-4EFDBB09B81A}" srcOrd="0" destOrd="0" presId="urn:microsoft.com/office/officeart/2005/8/layout/bProcess4"/>
    <dgm:cxn modelId="{28B01240-5E93-4163-A0DC-87AC7F65C9CD}" srcId="{855D3527-3B13-4C0B-B125-5F6B4E86D342}" destId="{1E0D1363-CE18-4A89-AF90-11DB71D18C34}" srcOrd="2" destOrd="0" parTransId="{FB2D4332-EF9C-4DAE-8F6D-993CA1EE99CD}" sibTransId="{2E762AC3-48DB-436C-B34F-7730139E290B}"/>
    <dgm:cxn modelId="{59BB4570-E0CD-4E8A-B671-C816BB1AE865}" type="presOf" srcId="{F11C50CA-AB37-4ABD-A878-EBC9E2700C76}" destId="{86B07ADD-D4C5-4C1E-992F-42ABBB8FAD49}" srcOrd="0" destOrd="0" presId="urn:microsoft.com/office/officeart/2005/8/layout/bProcess4"/>
    <dgm:cxn modelId="{C955F873-F56A-4FD5-851C-0321E4E55D6C}" type="presParOf" srcId="{EA0D1E1C-ABD0-4211-9AC3-19A7CED66112}" destId="{CBDC37F7-15DA-4DDD-960A-C158788BEC20}" srcOrd="0" destOrd="0" presId="urn:microsoft.com/office/officeart/2005/8/layout/bProcess4"/>
    <dgm:cxn modelId="{0F4332F6-5921-488D-B583-0589A542224F}" type="presParOf" srcId="{CBDC37F7-15DA-4DDD-960A-C158788BEC20}" destId="{A0561A08-95D5-46CE-A2C5-E8751ACA23E5}" srcOrd="0" destOrd="0" presId="urn:microsoft.com/office/officeart/2005/8/layout/bProcess4"/>
    <dgm:cxn modelId="{496655AE-7B51-4EE4-AD9E-7DB2E639A483}" type="presParOf" srcId="{CBDC37F7-15DA-4DDD-960A-C158788BEC20}" destId="{65517E1D-1962-494B-942B-847795E294F2}" srcOrd="1" destOrd="0" presId="urn:microsoft.com/office/officeart/2005/8/layout/bProcess4"/>
    <dgm:cxn modelId="{4ABD4373-3E3C-4D52-A8F1-B3B4124D4B2D}" type="presParOf" srcId="{EA0D1E1C-ABD0-4211-9AC3-19A7CED66112}" destId="{66EE9810-CC75-4512-9D52-2C49166396C1}" srcOrd="1" destOrd="0" presId="urn:microsoft.com/office/officeart/2005/8/layout/bProcess4"/>
    <dgm:cxn modelId="{DBB7A16B-D313-4D00-944A-2D2FF54F4D5E}" type="presParOf" srcId="{EA0D1E1C-ABD0-4211-9AC3-19A7CED66112}" destId="{B9E98115-3FEF-42E7-803E-EB6D59FA689D}" srcOrd="2" destOrd="0" presId="urn:microsoft.com/office/officeart/2005/8/layout/bProcess4"/>
    <dgm:cxn modelId="{1B49E491-8430-4931-8072-B1684BC3CA44}" type="presParOf" srcId="{B9E98115-3FEF-42E7-803E-EB6D59FA689D}" destId="{73A620DC-011D-49C5-9712-FC43D6E1E380}" srcOrd="0" destOrd="0" presId="urn:microsoft.com/office/officeart/2005/8/layout/bProcess4"/>
    <dgm:cxn modelId="{279D291F-C9F2-455C-A6B5-48DABFD8E970}" type="presParOf" srcId="{B9E98115-3FEF-42E7-803E-EB6D59FA689D}" destId="{8E364A18-F74E-4D64-8DA0-83223EC7BA7B}" srcOrd="1" destOrd="0" presId="urn:microsoft.com/office/officeart/2005/8/layout/bProcess4"/>
    <dgm:cxn modelId="{4AF22B47-A3B8-4904-ADC2-4899DB1F39BD}" type="presParOf" srcId="{EA0D1E1C-ABD0-4211-9AC3-19A7CED66112}" destId="{51309341-1B0D-4A63-8474-4EFDBB09B81A}" srcOrd="3" destOrd="0" presId="urn:microsoft.com/office/officeart/2005/8/layout/bProcess4"/>
    <dgm:cxn modelId="{C61D9CD9-D90B-4231-B8B7-6CB411590632}" type="presParOf" srcId="{EA0D1E1C-ABD0-4211-9AC3-19A7CED66112}" destId="{7C7AC4D8-E7F3-455C-924B-297DDCAA8BBB}" srcOrd="4" destOrd="0" presId="urn:microsoft.com/office/officeart/2005/8/layout/bProcess4"/>
    <dgm:cxn modelId="{C8F1DCCA-0561-4DFF-8C89-C41D0347AD5C}" type="presParOf" srcId="{7C7AC4D8-E7F3-455C-924B-297DDCAA8BBB}" destId="{05728AF6-1FA3-483C-8A63-104F346C8E79}" srcOrd="0" destOrd="0" presId="urn:microsoft.com/office/officeart/2005/8/layout/bProcess4"/>
    <dgm:cxn modelId="{77394EC1-1EFF-4A0C-9B66-7878033C98B2}" type="presParOf" srcId="{7C7AC4D8-E7F3-455C-924B-297DDCAA8BBB}" destId="{A3B71D26-0871-4126-873D-BE8FC96B7AEB}" srcOrd="1" destOrd="0" presId="urn:microsoft.com/office/officeart/2005/8/layout/bProcess4"/>
    <dgm:cxn modelId="{1EB3D39F-F888-43CB-BFFC-7C181DDAB77F}" type="presParOf" srcId="{EA0D1E1C-ABD0-4211-9AC3-19A7CED66112}" destId="{D8233937-96F9-40E5-9D13-C95EC49641A0}" srcOrd="5" destOrd="0" presId="urn:microsoft.com/office/officeart/2005/8/layout/bProcess4"/>
    <dgm:cxn modelId="{C4660AE3-DB50-4166-A885-2A4C3EF49616}" type="presParOf" srcId="{EA0D1E1C-ABD0-4211-9AC3-19A7CED66112}" destId="{00689808-7008-4482-8F52-7565EDD6E7A2}" srcOrd="6" destOrd="0" presId="urn:microsoft.com/office/officeart/2005/8/layout/bProcess4"/>
    <dgm:cxn modelId="{E861790E-B373-4E10-BA93-45B12820AFAA}" type="presParOf" srcId="{00689808-7008-4482-8F52-7565EDD6E7A2}" destId="{86F1B6F9-6C3F-4972-B5C2-7CF82BFBACEE}" srcOrd="0" destOrd="0" presId="urn:microsoft.com/office/officeart/2005/8/layout/bProcess4"/>
    <dgm:cxn modelId="{4E065E5A-95C9-47DE-81E4-D3E27D28A0CD}" type="presParOf" srcId="{00689808-7008-4482-8F52-7565EDD6E7A2}" destId="{F5DC0E79-A39B-4B8F-B0B5-0DDACBD8A4E5}" srcOrd="1" destOrd="0" presId="urn:microsoft.com/office/officeart/2005/8/layout/bProcess4"/>
    <dgm:cxn modelId="{EDE93976-4D4D-4686-A1D6-84B83F754BF7}" type="presParOf" srcId="{EA0D1E1C-ABD0-4211-9AC3-19A7CED66112}" destId="{BF5317A7-3408-4D85-88A6-027409D4E6B6}" srcOrd="7" destOrd="0" presId="urn:microsoft.com/office/officeart/2005/8/layout/bProcess4"/>
    <dgm:cxn modelId="{6443DCAF-242A-4910-A4E8-D88F7D5ACA0D}" type="presParOf" srcId="{EA0D1E1C-ABD0-4211-9AC3-19A7CED66112}" destId="{2B11E3CF-8C65-4925-A454-8DE70357E41A}" srcOrd="8" destOrd="0" presId="urn:microsoft.com/office/officeart/2005/8/layout/bProcess4"/>
    <dgm:cxn modelId="{DECF50D7-AE23-40EE-88D3-8B1111DD90BC}" type="presParOf" srcId="{2B11E3CF-8C65-4925-A454-8DE70357E41A}" destId="{DAD8B2A6-D7DC-4A42-AC65-025DB53F54D1}" srcOrd="0" destOrd="0" presId="urn:microsoft.com/office/officeart/2005/8/layout/bProcess4"/>
    <dgm:cxn modelId="{89A080EB-6516-4B7A-AD2E-37F044048FA2}" type="presParOf" srcId="{2B11E3CF-8C65-4925-A454-8DE70357E41A}" destId="{75B3D76B-BC31-48F7-82BD-9F0977879080}" srcOrd="1" destOrd="0" presId="urn:microsoft.com/office/officeart/2005/8/layout/bProcess4"/>
    <dgm:cxn modelId="{E02E187B-916E-4B7E-B41F-B7C43C39D417}" type="presParOf" srcId="{EA0D1E1C-ABD0-4211-9AC3-19A7CED66112}" destId="{9E7703A3-482A-4EBA-A4A4-9EC8DA80DEBB}" srcOrd="9" destOrd="0" presId="urn:microsoft.com/office/officeart/2005/8/layout/bProcess4"/>
    <dgm:cxn modelId="{9EE88838-6D1B-41D4-B968-9BE3F3FFB071}" type="presParOf" srcId="{EA0D1E1C-ABD0-4211-9AC3-19A7CED66112}" destId="{6AF8B4C9-9FF4-4876-8ED1-1C2F5E845B72}" srcOrd="10" destOrd="0" presId="urn:microsoft.com/office/officeart/2005/8/layout/bProcess4"/>
    <dgm:cxn modelId="{84BF6ED4-7892-4072-ADED-64F6C5408926}" type="presParOf" srcId="{6AF8B4C9-9FF4-4876-8ED1-1C2F5E845B72}" destId="{3F6187F3-2506-467D-9B2D-465C8A11EECD}" srcOrd="0" destOrd="0" presId="urn:microsoft.com/office/officeart/2005/8/layout/bProcess4"/>
    <dgm:cxn modelId="{61349E85-612C-410D-BB8E-E48BE12CB3A3}" type="presParOf" srcId="{6AF8B4C9-9FF4-4876-8ED1-1C2F5E845B72}" destId="{DED67DA5-8F23-4725-AD01-BD3BB9CC76DF}" srcOrd="1" destOrd="0" presId="urn:microsoft.com/office/officeart/2005/8/layout/bProcess4"/>
    <dgm:cxn modelId="{768608CA-77D7-43D3-A458-3B78BA9E04FD}" type="presParOf" srcId="{EA0D1E1C-ABD0-4211-9AC3-19A7CED66112}" destId="{E6FAF747-C8AD-4322-A4CE-E5B0B70A6C83}" srcOrd="11" destOrd="0" presId="urn:microsoft.com/office/officeart/2005/8/layout/bProcess4"/>
    <dgm:cxn modelId="{38E95AA8-35F2-4D1E-AA31-0B9B2891BBBA}" type="presParOf" srcId="{EA0D1E1C-ABD0-4211-9AC3-19A7CED66112}" destId="{50F4EEF8-F491-4402-ADE2-1842F35FCAAA}" srcOrd="12" destOrd="0" presId="urn:microsoft.com/office/officeart/2005/8/layout/bProcess4"/>
    <dgm:cxn modelId="{8F22E31D-86C9-48AA-A453-47D333775EE1}" type="presParOf" srcId="{50F4EEF8-F491-4402-ADE2-1842F35FCAAA}" destId="{F4B58BBA-B39D-469C-9419-08149F6C10F7}" srcOrd="0" destOrd="0" presId="urn:microsoft.com/office/officeart/2005/8/layout/bProcess4"/>
    <dgm:cxn modelId="{9B8EC94C-8EA1-49A6-A885-5D957CCA6CC0}" type="presParOf" srcId="{50F4EEF8-F491-4402-ADE2-1842F35FCAAA}" destId="{81216404-B249-4E3E-87F8-44C2E6460974}" srcOrd="1" destOrd="0" presId="urn:microsoft.com/office/officeart/2005/8/layout/bProcess4"/>
    <dgm:cxn modelId="{24BE0A1C-2765-4CD3-9D3F-2C2426E73FC8}" type="presParOf" srcId="{EA0D1E1C-ABD0-4211-9AC3-19A7CED66112}" destId="{4D1B53BA-15C6-432D-B955-4A59EC5EFB82}" srcOrd="13" destOrd="0" presId="urn:microsoft.com/office/officeart/2005/8/layout/bProcess4"/>
    <dgm:cxn modelId="{456E6994-6EF9-4B8B-8625-86C51A4F400A}" type="presParOf" srcId="{EA0D1E1C-ABD0-4211-9AC3-19A7CED66112}" destId="{6E8DA6D4-FC13-43F6-8E96-93ADCE99B6A7}" srcOrd="14" destOrd="0" presId="urn:microsoft.com/office/officeart/2005/8/layout/bProcess4"/>
    <dgm:cxn modelId="{34DFF6D6-C947-404B-A718-013DE8F72609}" type="presParOf" srcId="{6E8DA6D4-FC13-43F6-8E96-93ADCE99B6A7}" destId="{5ED10099-75ED-4EF9-BED6-F21451B497C4}" srcOrd="0" destOrd="0" presId="urn:microsoft.com/office/officeart/2005/8/layout/bProcess4"/>
    <dgm:cxn modelId="{56B0EDCF-90EC-4191-9FB5-94AE485CF823}" type="presParOf" srcId="{6E8DA6D4-FC13-43F6-8E96-93ADCE99B6A7}" destId="{8C0F9B09-AEC0-466D-888B-3EED47F80C17}" srcOrd="1" destOrd="0" presId="urn:microsoft.com/office/officeart/2005/8/layout/bProcess4"/>
    <dgm:cxn modelId="{0E178E62-C554-4F06-B980-10EBABCD5CC4}" type="presParOf" srcId="{EA0D1E1C-ABD0-4211-9AC3-19A7CED66112}" destId="{86B07ADD-D4C5-4C1E-992F-42ABBB8FAD49}" srcOrd="15" destOrd="0" presId="urn:microsoft.com/office/officeart/2005/8/layout/bProcess4"/>
    <dgm:cxn modelId="{E09721DF-F841-42E7-BE80-40B4ED8AD6EB}" type="presParOf" srcId="{EA0D1E1C-ABD0-4211-9AC3-19A7CED66112}" destId="{BB644648-54B9-4CF1-A4A9-C0E4D5D54DAF}" srcOrd="16" destOrd="0" presId="urn:microsoft.com/office/officeart/2005/8/layout/bProcess4"/>
    <dgm:cxn modelId="{FAB30227-F002-4C7C-A8D2-BBB5C4B949E5}" type="presParOf" srcId="{BB644648-54B9-4CF1-A4A9-C0E4D5D54DAF}" destId="{CB8C3545-6B1F-48CD-8278-1A7FB1E10F7D}" srcOrd="0" destOrd="0" presId="urn:microsoft.com/office/officeart/2005/8/layout/bProcess4"/>
    <dgm:cxn modelId="{61A5F591-E52C-4E58-A53B-78ACC9B6D9EB}" type="presParOf" srcId="{BB644648-54B9-4CF1-A4A9-C0E4D5D54DAF}" destId="{FEA07454-E22E-4FEB-B341-FF0589F5E22B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E9810-CC75-4512-9D52-2C49166396C1}">
      <dsp:nvSpPr>
        <dsp:cNvPr id="0" name=""/>
        <dsp:cNvSpPr/>
      </dsp:nvSpPr>
      <dsp:spPr>
        <a:xfrm rot="5385443">
          <a:off x="-203514" y="878344"/>
          <a:ext cx="1363615" cy="167844"/>
        </a:xfrm>
        <a:prstGeom prst="rect">
          <a:avLst/>
        </a:prstGeom>
        <a:gradFill rotWithShape="0">
          <a:gsLst>
            <a:gs pos="0">
              <a:schemeClr val="accent4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5517E1D-1962-494B-942B-847795E294F2}">
      <dsp:nvSpPr>
        <dsp:cNvPr id="0" name=""/>
        <dsp:cNvSpPr/>
      </dsp:nvSpPr>
      <dsp:spPr>
        <a:xfrm>
          <a:off x="97635" y="485"/>
          <a:ext cx="1864944" cy="1118966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200" kern="1200" dirty="0" smtClean="0"/>
            <a:t>Event</a:t>
          </a:r>
          <a:endParaRPr lang="da-DK" sz="2200" kern="1200" dirty="0"/>
        </a:p>
      </dsp:txBody>
      <dsp:txXfrm>
        <a:off x="130408" y="33258"/>
        <a:ext cx="1799398" cy="1053420"/>
      </dsp:txXfrm>
    </dsp:sp>
    <dsp:sp modelId="{51309341-1B0D-4A63-8474-4EFDBB09B81A}">
      <dsp:nvSpPr>
        <dsp:cNvPr id="0" name=""/>
        <dsp:cNvSpPr/>
      </dsp:nvSpPr>
      <dsp:spPr>
        <a:xfrm rot="5425564">
          <a:off x="-229071" y="2274661"/>
          <a:ext cx="1419508" cy="167844"/>
        </a:xfrm>
        <a:prstGeom prst="rect">
          <a:avLst/>
        </a:prstGeom>
        <a:gradFill rotWithShape="0">
          <a:gsLst>
            <a:gs pos="0">
              <a:schemeClr val="accent4">
                <a:shade val="90000"/>
                <a:hueOff val="0"/>
                <a:satOff val="0"/>
                <a:lumOff val="18384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0"/>
                <a:satOff val="0"/>
                <a:lumOff val="18384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0"/>
                <a:satOff val="0"/>
                <a:lumOff val="1838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E364A18-F74E-4D64-8DA0-83223EC7BA7B}">
      <dsp:nvSpPr>
        <dsp:cNvPr id="0" name=""/>
        <dsp:cNvSpPr/>
      </dsp:nvSpPr>
      <dsp:spPr>
        <a:xfrm>
          <a:off x="108190" y="1368869"/>
          <a:ext cx="1864944" cy="1118966"/>
        </a:xfrm>
        <a:prstGeom prst="roundRect">
          <a:avLst>
            <a:gd name="adj" fmla="val 10000"/>
          </a:avLst>
        </a:prstGeom>
        <a:solidFill>
          <a:schemeClr val="bg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200" kern="1200" dirty="0" smtClean="0"/>
            <a:t>Interview</a:t>
          </a:r>
          <a:endParaRPr lang="da-DK" sz="2200" kern="1200" dirty="0"/>
        </a:p>
      </dsp:txBody>
      <dsp:txXfrm>
        <a:off x="140963" y="1401642"/>
        <a:ext cx="1799398" cy="1053420"/>
      </dsp:txXfrm>
    </dsp:sp>
    <dsp:sp modelId="{D8233937-96F9-40E5-9D13-C95EC49641A0}">
      <dsp:nvSpPr>
        <dsp:cNvPr id="0" name=""/>
        <dsp:cNvSpPr/>
      </dsp:nvSpPr>
      <dsp:spPr>
        <a:xfrm>
          <a:off x="480186" y="2989177"/>
          <a:ext cx="2470813" cy="167844"/>
        </a:xfrm>
        <a:prstGeom prst="rect">
          <a:avLst/>
        </a:prstGeom>
        <a:gradFill rotWithShape="0">
          <a:gsLst>
            <a:gs pos="0">
              <a:schemeClr val="accent4">
                <a:shade val="90000"/>
                <a:hueOff val="0"/>
                <a:satOff val="0"/>
                <a:lumOff val="36768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0"/>
                <a:satOff val="0"/>
                <a:lumOff val="36768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0"/>
                <a:satOff val="0"/>
                <a:lumOff val="3676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3B71D26-0871-4126-873D-BE8FC96B7AEB}">
      <dsp:nvSpPr>
        <dsp:cNvPr id="0" name=""/>
        <dsp:cNvSpPr/>
      </dsp:nvSpPr>
      <dsp:spPr>
        <a:xfrm>
          <a:off x="97635" y="2797901"/>
          <a:ext cx="1864944" cy="1118966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200" kern="1200" dirty="0" smtClean="0"/>
            <a:t>Audio </a:t>
          </a:r>
          <a:r>
            <a:rPr lang="da-DK" sz="2200" kern="1200" dirty="0" err="1" smtClean="0"/>
            <a:t>recording</a:t>
          </a:r>
          <a:endParaRPr lang="da-DK" sz="2200" kern="1200" dirty="0"/>
        </a:p>
      </dsp:txBody>
      <dsp:txXfrm>
        <a:off x="130408" y="2830674"/>
        <a:ext cx="1799398" cy="1053420"/>
      </dsp:txXfrm>
    </dsp:sp>
    <dsp:sp modelId="{BF5317A7-3408-4D85-88A6-027409D4E6B6}">
      <dsp:nvSpPr>
        <dsp:cNvPr id="0" name=""/>
        <dsp:cNvSpPr/>
      </dsp:nvSpPr>
      <dsp:spPr>
        <a:xfrm rot="16200000">
          <a:off x="2261208" y="2289823"/>
          <a:ext cx="1389145" cy="167844"/>
        </a:xfrm>
        <a:prstGeom prst="rect">
          <a:avLst/>
        </a:prstGeom>
        <a:gradFill rotWithShape="0">
          <a:gsLst>
            <a:gs pos="0">
              <a:schemeClr val="accent4">
                <a:shade val="90000"/>
                <a:hueOff val="0"/>
                <a:satOff val="0"/>
                <a:lumOff val="55152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0"/>
                <a:satOff val="0"/>
                <a:lumOff val="55152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0"/>
                <a:satOff val="0"/>
                <a:lumOff val="551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5DC0E79-A39B-4B8F-B0B5-0DDACBD8A4E5}">
      <dsp:nvSpPr>
        <dsp:cNvPr id="0" name=""/>
        <dsp:cNvSpPr/>
      </dsp:nvSpPr>
      <dsp:spPr>
        <a:xfrm>
          <a:off x="2578010" y="2797901"/>
          <a:ext cx="1864944" cy="1118966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200" kern="1200" dirty="0" err="1" smtClean="0"/>
            <a:t>Transcription</a:t>
          </a:r>
          <a:endParaRPr lang="da-DK" sz="2200" kern="1200" dirty="0"/>
        </a:p>
      </dsp:txBody>
      <dsp:txXfrm>
        <a:off x="2610783" y="2830674"/>
        <a:ext cx="1799398" cy="1053420"/>
      </dsp:txXfrm>
    </dsp:sp>
    <dsp:sp modelId="{9E7703A3-482A-4EBA-A4A4-9EC8DA80DEBB}">
      <dsp:nvSpPr>
        <dsp:cNvPr id="0" name=""/>
        <dsp:cNvSpPr/>
      </dsp:nvSpPr>
      <dsp:spPr>
        <a:xfrm rot="16200000">
          <a:off x="2261208" y="891115"/>
          <a:ext cx="1389145" cy="167844"/>
        </a:xfrm>
        <a:prstGeom prst="rect">
          <a:avLst/>
        </a:prstGeom>
        <a:gradFill rotWithShape="0">
          <a:gsLst>
            <a:gs pos="0">
              <a:schemeClr val="accent4">
                <a:shade val="90000"/>
                <a:hueOff val="0"/>
                <a:satOff val="0"/>
                <a:lumOff val="73536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0"/>
                <a:satOff val="0"/>
                <a:lumOff val="73536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0"/>
                <a:satOff val="0"/>
                <a:lumOff val="7353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5B3D76B-BC31-48F7-82BD-9F0977879080}">
      <dsp:nvSpPr>
        <dsp:cNvPr id="0" name=""/>
        <dsp:cNvSpPr/>
      </dsp:nvSpPr>
      <dsp:spPr>
        <a:xfrm>
          <a:off x="2578010" y="1399193"/>
          <a:ext cx="1864944" cy="1118966"/>
        </a:xfrm>
        <a:prstGeom prst="roundRect">
          <a:avLst>
            <a:gd name="adj" fmla="val 10000"/>
          </a:avLst>
        </a:prstGeom>
        <a:solidFill>
          <a:schemeClr val="bg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200" kern="1200" dirty="0" smtClean="0"/>
            <a:t>Audio </a:t>
          </a:r>
          <a:r>
            <a:rPr lang="da-DK" sz="2200" kern="1200" dirty="0" err="1" smtClean="0"/>
            <a:t>warp</a:t>
          </a:r>
          <a:r>
            <a:rPr lang="da-DK" sz="2200" kern="1200" dirty="0" smtClean="0"/>
            <a:t> and annotation</a:t>
          </a:r>
          <a:endParaRPr lang="da-DK" sz="2200" kern="1200" dirty="0"/>
        </a:p>
      </dsp:txBody>
      <dsp:txXfrm>
        <a:off x="2610783" y="1431966"/>
        <a:ext cx="1799398" cy="1053420"/>
      </dsp:txXfrm>
    </dsp:sp>
    <dsp:sp modelId="{E6FAF747-C8AD-4322-A4CE-E5B0B70A6C83}">
      <dsp:nvSpPr>
        <dsp:cNvPr id="0" name=""/>
        <dsp:cNvSpPr/>
      </dsp:nvSpPr>
      <dsp:spPr>
        <a:xfrm>
          <a:off x="2960562" y="191761"/>
          <a:ext cx="2470813" cy="167844"/>
        </a:xfrm>
        <a:prstGeom prst="rect">
          <a:avLst/>
        </a:prstGeom>
        <a:gradFill rotWithShape="0">
          <a:gsLst>
            <a:gs pos="0">
              <a:schemeClr val="accent4">
                <a:shade val="90000"/>
                <a:hueOff val="0"/>
                <a:satOff val="0"/>
                <a:lumOff val="55152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0"/>
                <a:satOff val="0"/>
                <a:lumOff val="55152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0"/>
                <a:satOff val="0"/>
                <a:lumOff val="551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ED67DA5-8F23-4725-AD01-BD3BB9CC76DF}">
      <dsp:nvSpPr>
        <dsp:cNvPr id="0" name=""/>
        <dsp:cNvSpPr/>
      </dsp:nvSpPr>
      <dsp:spPr>
        <a:xfrm>
          <a:off x="2578010" y="485"/>
          <a:ext cx="1864944" cy="1118966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200" kern="1200" dirty="0" err="1" smtClean="0"/>
            <a:t>Tagging</a:t>
          </a:r>
          <a:endParaRPr lang="da-DK" sz="2200" kern="1200" dirty="0"/>
        </a:p>
      </dsp:txBody>
      <dsp:txXfrm>
        <a:off x="2610783" y="33258"/>
        <a:ext cx="1799398" cy="1053420"/>
      </dsp:txXfrm>
    </dsp:sp>
    <dsp:sp modelId="{4D1B53BA-15C6-432D-B955-4A59EC5EFB82}">
      <dsp:nvSpPr>
        <dsp:cNvPr id="0" name=""/>
        <dsp:cNvSpPr/>
      </dsp:nvSpPr>
      <dsp:spPr>
        <a:xfrm rot="5400000">
          <a:off x="4741583" y="891115"/>
          <a:ext cx="1389145" cy="167844"/>
        </a:xfrm>
        <a:prstGeom prst="rect">
          <a:avLst/>
        </a:prstGeom>
        <a:gradFill rotWithShape="0">
          <a:gsLst>
            <a:gs pos="0">
              <a:schemeClr val="accent4">
                <a:shade val="90000"/>
                <a:hueOff val="0"/>
                <a:satOff val="0"/>
                <a:lumOff val="36768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0"/>
                <a:satOff val="0"/>
                <a:lumOff val="36768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0"/>
                <a:satOff val="0"/>
                <a:lumOff val="3676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1216404-B249-4E3E-87F8-44C2E6460974}">
      <dsp:nvSpPr>
        <dsp:cNvPr id="0" name=""/>
        <dsp:cNvSpPr/>
      </dsp:nvSpPr>
      <dsp:spPr>
        <a:xfrm>
          <a:off x="5058386" y="485"/>
          <a:ext cx="1864944" cy="1118966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200" kern="1200" dirty="0" smtClean="0"/>
            <a:t>Data automation</a:t>
          </a:r>
          <a:endParaRPr lang="da-DK" sz="2200" kern="1200" dirty="0"/>
        </a:p>
      </dsp:txBody>
      <dsp:txXfrm>
        <a:off x="5091159" y="33258"/>
        <a:ext cx="1799398" cy="1053420"/>
      </dsp:txXfrm>
    </dsp:sp>
    <dsp:sp modelId="{86B07ADD-D4C5-4C1E-992F-42ABBB8FAD49}">
      <dsp:nvSpPr>
        <dsp:cNvPr id="0" name=""/>
        <dsp:cNvSpPr/>
      </dsp:nvSpPr>
      <dsp:spPr>
        <a:xfrm rot="5400000">
          <a:off x="4741583" y="2289823"/>
          <a:ext cx="1389145" cy="167844"/>
        </a:xfrm>
        <a:prstGeom prst="rect">
          <a:avLst/>
        </a:prstGeom>
        <a:gradFill rotWithShape="0">
          <a:gsLst>
            <a:gs pos="0">
              <a:schemeClr val="accent4">
                <a:shade val="90000"/>
                <a:hueOff val="0"/>
                <a:satOff val="0"/>
                <a:lumOff val="18384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0"/>
                <a:satOff val="0"/>
                <a:lumOff val="18384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0"/>
                <a:satOff val="0"/>
                <a:lumOff val="1838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C0F9B09-AEC0-466D-888B-3EED47F80C17}">
      <dsp:nvSpPr>
        <dsp:cNvPr id="0" name=""/>
        <dsp:cNvSpPr/>
      </dsp:nvSpPr>
      <dsp:spPr>
        <a:xfrm>
          <a:off x="5058386" y="1399193"/>
          <a:ext cx="1864944" cy="1118966"/>
        </a:xfrm>
        <a:prstGeom prst="roundRect">
          <a:avLst>
            <a:gd name="adj" fmla="val 10000"/>
          </a:avLst>
        </a:prstGeom>
        <a:solidFill>
          <a:schemeClr val="bg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200" kern="1200" dirty="0" smtClean="0"/>
            <a:t>Converters</a:t>
          </a:r>
          <a:endParaRPr lang="da-DK" sz="2200" kern="1200" dirty="0"/>
        </a:p>
      </dsp:txBody>
      <dsp:txXfrm>
        <a:off x="5091159" y="1431966"/>
        <a:ext cx="1799398" cy="1053420"/>
      </dsp:txXfrm>
    </dsp:sp>
    <dsp:sp modelId="{FEA07454-E22E-4FEB-B341-FF0589F5E22B}">
      <dsp:nvSpPr>
        <dsp:cNvPr id="0" name=""/>
        <dsp:cNvSpPr/>
      </dsp:nvSpPr>
      <dsp:spPr>
        <a:xfrm>
          <a:off x="5058386" y="2797901"/>
          <a:ext cx="1864944" cy="1118966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200" kern="1200" dirty="0" err="1" smtClean="0"/>
            <a:t>Publish</a:t>
          </a:r>
          <a:r>
            <a:rPr lang="da-DK" sz="2200" kern="1200" dirty="0" smtClean="0"/>
            <a:t> and browse</a:t>
          </a:r>
          <a:endParaRPr lang="da-DK" sz="2200" kern="1200" dirty="0"/>
        </a:p>
      </dsp:txBody>
      <dsp:txXfrm>
        <a:off x="5091159" y="2830674"/>
        <a:ext cx="1799398" cy="10534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fld id="{88DF0C21-DE6B-488F-B9D9-B7FE08733B70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5805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fld id="{72C160C3-3AB6-49C1-8001-AFDAD271EB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39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da-DK" smtClean="0"/>
              <a:pPr>
                <a:defRPr/>
              </a:pPr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2117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da-DK" smtClean="0"/>
              <a:pPr>
                <a:defRPr/>
              </a:pPr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52839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66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94127-1754-4341-AAE1-1B42BD47D77C}" type="slidenum">
              <a:rPr lang="da-DK" smtClean="0"/>
              <a:pPr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6098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66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Headlines_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D_BGD_FrontPage" hidden="1"/>
          <p:cNvSpPr txBox="1">
            <a:spLocks noChangeArrowheads="1"/>
          </p:cNvSpPr>
          <p:nvPr userDrawn="1"/>
        </p:nvSpPr>
        <p:spPr bwMode="auto">
          <a:xfrm>
            <a:off x="2289600" y="5784850"/>
            <a:ext cx="6565900" cy="723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/>
          <a:lstStyle/>
          <a:p>
            <a:pPr algn="r">
              <a:lnSpc>
                <a:spcPts val="5700"/>
              </a:lnSpc>
              <a:defRPr/>
            </a:pPr>
            <a:r>
              <a:rPr lang="da-DK" sz="5700" smtClean="0">
                <a:solidFill>
                  <a:srgbClr val="81A0C6"/>
                </a:solidFill>
                <a:latin typeface="AU Peto" pitchFamily="82" charset="0"/>
              </a:rPr>
              <a:t> VERSITET</a:t>
            </a:r>
            <a:endParaRPr lang="da-DK" sz="5700" dirty="0">
              <a:solidFill>
                <a:srgbClr val="81A0C6"/>
              </a:solidFill>
              <a:latin typeface="AU Peto" pitchFamily="82" charset="0"/>
            </a:endParaRPr>
          </a:p>
        </p:txBody>
      </p:sp>
      <p:sp>
        <p:nvSpPr>
          <p:cNvPr id="1069" name="bmkSekundærtLogo"/>
          <p:cNvSpPr>
            <a:spLocks noChangeAspect="1" noChangeArrowheads="1"/>
          </p:cNvSpPr>
          <p:nvPr/>
        </p:nvSpPr>
        <p:spPr bwMode="auto">
          <a:xfrm>
            <a:off x="287338" y="6307200"/>
            <a:ext cx="295200" cy="295200"/>
          </a:xfrm>
          <a:prstGeom prst="rect">
            <a:avLst/>
          </a:prstGeom>
          <a:solidFill>
            <a:schemeClr val="bg2"/>
          </a:solidFill>
          <a:ln w="1778" algn="ctr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endParaRPr lang="da-DK">
              <a:solidFill>
                <a:srgbClr val="FFFFFF"/>
              </a:solidFill>
            </a:endParaRPr>
          </a:p>
        </p:txBody>
      </p:sp>
      <p:grpSp>
        <p:nvGrpSpPr>
          <p:cNvPr id="2" name="Group 23"/>
          <p:cNvGrpSpPr>
            <a:grpSpLocks noChangeAspect="1"/>
          </p:cNvGrpSpPr>
          <p:nvPr userDrawn="1"/>
        </p:nvGrpSpPr>
        <p:grpSpPr bwMode="auto">
          <a:xfrm>
            <a:off x="287338" y="287338"/>
            <a:ext cx="590550" cy="295275"/>
            <a:chOff x="454" y="227"/>
            <a:chExt cx="384" cy="192"/>
          </a:xfrm>
        </p:grpSpPr>
        <p:sp>
          <p:nvSpPr>
            <p:cNvPr id="21" name="Freeform 24"/>
            <p:cNvSpPr>
              <a:spLocks noChangeAspect="1"/>
            </p:cNvSpPr>
            <p:nvPr/>
          </p:nvSpPr>
          <p:spPr bwMode="auto">
            <a:xfrm>
              <a:off x="646" y="323"/>
              <a:ext cx="192" cy="96"/>
            </a:xfrm>
            <a:custGeom>
              <a:avLst/>
              <a:gdLst/>
              <a:ahLst/>
              <a:cxnLst>
                <a:cxn ang="0">
                  <a:pos x="8139" y="416"/>
                </a:cxn>
                <a:cxn ang="0">
                  <a:pos x="8033" y="1019"/>
                </a:cxn>
                <a:cxn ang="0">
                  <a:pos x="7841" y="1587"/>
                </a:cxn>
                <a:cxn ang="0">
                  <a:pos x="7571" y="2114"/>
                </a:cxn>
                <a:cxn ang="0">
                  <a:pos x="7231" y="2594"/>
                </a:cxn>
                <a:cxn ang="0">
                  <a:pos x="6827" y="3019"/>
                </a:cxn>
                <a:cxn ang="0">
                  <a:pos x="6365" y="3382"/>
                </a:cxn>
                <a:cxn ang="0">
                  <a:pos x="5853" y="3677"/>
                </a:cxn>
                <a:cxn ang="0">
                  <a:pos x="5297" y="3896"/>
                </a:cxn>
                <a:cxn ang="0">
                  <a:pos x="4703" y="4033"/>
                </a:cxn>
                <a:cxn ang="0">
                  <a:pos x="4080" y="4080"/>
                </a:cxn>
                <a:cxn ang="0">
                  <a:pos x="3460" y="4033"/>
                </a:cxn>
                <a:cxn ang="0">
                  <a:pos x="2868" y="3896"/>
                </a:cxn>
                <a:cxn ang="0">
                  <a:pos x="2313" y="3677"/>
                </a:cxn>
                <a:cxn ang="0">
                  <a:pos x="1800" y="3382"/>
                </a:cxn>
                <a:cxn ang="0">
                  <a:pos x="1338" y="3019"/>
                </a:cxn>
                <a:cxn ang="0">
                  <a:pos x="933" y="2594"/>
                </a:cxn>
                <a:cxn ang="0">
                  <a:pos x="592" y="2114"/>
                </a:cxn>
                <a:cxn ang="0">
                  <a:pos x="321" y="1587"/>
                </a:cxn>
                <a:cxn ang="0">
                  <a:pos x="129" y="1019"/>
                </a:cxn>
                <a:cxn ang="0">
                  <a:pos x="21" y="416"/>
                </a:cxn>
                <a:cxn ang="0">
                  <a:pos x="2040" y="0"/>
                </a:cxn>
                <a:cxn ang="0">
                  <a:pos x="2064" y="309"/>
                </a:cxn>
                <a:cxn ang="0">
                  <a:pos x="2133" y="604"/>
                </a:cxn>
                <a:cxn ang="0">
                  <a:pos x="2243" y="881"/>
                </a:cxn>
                <a:cxn ang="0">
                  <a:pos x="2391" y="1137"/>
                </a:cxn>
                <a:cxn ang="0">
                  <a:pos x="2572" y="1369"/>
                </a:cxn>
                <a:cxn ang="0">
                  <a:pos x="2786" y="1572"/>
                </a:cxn>
                <a:cxn ang="0">
                  <a:pos x="3025" y="1743"/>
                </a:cxn>
                <a:cxn ang="0">
                  <a:pos x="3290" y="1879"/>
                </a:cxn>
                <a:cxn ang="0">
                  <a:pos x="3573" y="1976"/>
                </a:cxn>
                <a:cxn ang="0">
                  <a:pos x="3873" y="2030"/>
                </a:cxn>
                <a:cxn ang="0">
                  <a:pos x="4186" y="2037"/>
                </a:cxn>
                <a:cxn ang="0">
                  <a:pos x="4492" y="1998"/>
                </a:cxn>
                <a:cxn ang="0">
                  <a:pos x="4784" y="1916"/>
                </a:cxn>
                <a:cxn ang="0">
                  <a:pos x="5054" y="1792"/>
                </a:cxn>
                <a:cxn ang="0">
                  <a:pos x="5303" y="1632"/>
                </a:cxn>
                <a:cxn ang="0">
                  <a:pos x="5524" y="1439"/>
                </a:cxn>
                <a:cxn ang="0">
                  <a:pos x="5716" y="1217"/>
                </a:cxn>
                <a:cxn ang="0">
                  <a:pos x="5875" y="969"/>
                </a:cxn>
                <a:cxn ang="0">
                  <a:pos x="5997" y="699"/>
                </a:cxn>
                <a:cxn ang="0">
                  <a:pos x="6079" y="409"/>
                </a:cxn>
                <a:cxn ang="0">
                  <a:pos x="6118" y="104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solidFill>
                  <a:srgbClr val="000000"/>
                </a:solidFill>
              </a:endParaRPr>
            </a:p>
          </p:txBody>
        </p:sp>
        <p:sp>
          <p:nvSpPr>
            <p:cNvPr id="22" name="Freeform 25"/>
            <p:cNvSpPr>
              <a:spLocks noChangeAspect="1"/>
            </p:cNvSpPr>
            <p:nvPr/>
          </p:nvSpPr>
          <p:spPr bwMode="auto">
            <a:xfrm>
              <a:off x="454" y="227"/>
              <a:ext cx="192" cy="192"/>
            </a:xfrm>
            <a:custGeom>
              <a:avLst/>
              <a:gdLst/>
              <a:ahLst/>
              <a:cxnLst>
                <a:cxn ang="0">
                  <a:pos x="2878" y="8160"/>
                </a:cxn>
                <a:cxn ang="0">
                  <a:pos x="0" y="8160"/>
                </a:cxn>
                <a:cxn ang="0">
                  <a:pos x="8160" y="0"/>
                </a:cxn>
                <a:cxn ang="0">
                  <a:pos x="8160" y="2892"/>
                </a:cxn>
                <a:cxn ang="0">
                  <a:pos x="2878" y="8160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solidFill>
                  <a:srgbClr val="000000"/>
                </a:solidFill>
              </a:endParaRPr>
            </a:p>
          </p:txBody>
        </p:sp>
      </p:grpSp>
      <p:sp>
        <p:nvSpPr>
          <p:cNvPr id="18" name="Line 8"/>
          <p:cNvSpPr>
            <a:spLocks noChangeShapeType="1"/>
          </p:cNvSpPr>
          <p:nvPr userDrawn="1"/>
        </p:nvSpPr>
        <p:spPr bwMode="auto">
          <a:xfrm>
            <a:off x="287338" y="2374900"/>
            <a:ext cx="1403350" cy="0"/>
          </a:xfrm>
          <a:prstGeom prst="line">
            <a:avLst/>
          </a:prstGeom>
          <a:noFill/>
          <a:ln w="1778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20" name="bmkOffParent01"/>
          <p:cNvSpPr txBox="1">
            <a:spLocks noChangeArrowheads="1"/>
          </p:cNvSpPr>
          <p:nvPr userDrawn="1"/>
        </p:nvSpPr>
        <p:spPr bwMode="auto">
          <a:xfrm>
            <a:off x="877888" y="274712"/>
            <a:ext cx="4098925" cy="301625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t" anchorCtr="0"/>
          <a:lstStyle/>
          <a:p>
            <a:pPr>
              <a:lnSpc>
                <a:spcPts val="1300"/>
              </a:lnSpc>
              <a:defRPr/>
            </a:pPr>
            <a:r>
              <a:rPr lang="en-US" sz="1100" cap="all" dirty="0" smtClean="0">
                <a:solidFill>
                  <a:srgbClr val="FFFFFF"/>
                </a:solidFill>
              </a:rPr>
              <a:t>AARHUS</a:t>
            </a:r>
          </a:p>
          <a:p>
            <a:pPr>
              <a:lnSpc>
                <a:spcPts val="1300"/>
              </a:lnSpc>
              <a:defRPr/>
            </a:pPr>
            <a:r>
              <a:rPr lang="en-US" sz="1100" cap="all" dirty="0" smtClean="0">
                <a:solidFill>
                  <a:srgbClr val="FFFFFF"/>
                </a:solidFill>
              </a:rPr>
              <a:t>UNIVERSITET  		</a:t>
            </a:r>
            <a:r>
              <a:rPr lang="en-US" sz="1100" cap="all" dirty="0" err="1" smtClean="0">
                <a:solidFill>
                  <a:srgbClr val="FFFFFF"/>
                </a:solidFill>
              </a:rPr>
              <a:t>Universite</a:t>
            </a:r>
            <a:r>
              <a:rPr lang="en-US" sz="1100" cap="all" baseline="0" dirty="0" smtClean="0">
                <a:solidFill>
                  <a:srgbClr val="FFFFFF"/>
                </a:solidFill>
              </a:rPr>
              <a:t> de </a:t>
            </a:r>
            <a:r>
              <a:rPr lang="en-US" sz="1100" cap="all" baseline="0" dirty="0" err="1" smtClean="0">
                <a:solidFill>
                  <a:srgbClr val="FFFFFF"/>
                </a:solidFill>
              </a:rPr>
              <a:t>bourgogne</a:t>
            </a:r>
            <a:endParaRPr lang="en-US" sz="1100" cap="all" dirty="0">
              <a:solidFill>
                <a:srgbClr val="FFFFFF"/>
              </a:solidFill>
            </a:endParaRPr>
          </a:p>
        </p:txBody>
      </p:sp>
      <p:sp>
        <p:nvSpPr>
          <p:cNvPr id="32" name="bmkFld2Date"/>
          <p:cNvSpPr txBox="1">
            <a:spLocks noChangeArrowheads="1"/>
          </p:cNvSpPr>
          <p:nvPr userDrawn="1"/>
        </p:nvSpPr>
        <p:spPr bwMode="auto">
          <a:xfrm>
            <a:off x="5724128" y="457199"/>
            <a:ext cx="3129593" cy="128825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ts val="1200"/>
              </a:lnSpc>
            </a:pPr>
            <a:endParaRPr lang="en-US" sz="1100" cap="all" dirty="0">
              <a:solidFill>
                <a:srgbClr val="FFFFFF"/>
              </a:solidFill>
            </a:endParaRPr>
          </a:p>
        </p:txBody>
      </p:sp>
      <p:sp>
        <p:nvSpPr>
          <p:cNvPr id="23" name="SD_FGD_FrontPage" hidden="1"/>
          <p:cNvSpPr txBox="1">
            <a:spLocks noChangeArrowheads="1"/>
          </p:cNvSpPr>
          <p:nvPr userDrawn="1"/>
        </p:nvSpPr>
        <p:spPr bwMode="auto">
          <a:xfrm>
            <a:off x="2289600" y="5784850"/>
            <a:ext cx="6565900" cy="723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/>
          <a:lstStyle/>
          <a:p>
            <a:pPr algn="r">
              <a:lnSpc>
                <a:spcPts val="5700"/>
              </a:lnSpc>
              <a:defRPr/>
            </a:pPr>
            <a:r>
              <a:rPr lang="da-DK" sz="5700" smtClean="0">
                <a:solidFill>
                  <a:srgbClr val="FFFFFF"/>
                </a:solidFill>
                <a:latin typeface="AU Peto" pitchFamily="82" charset="0"/>
              </a:rPr>
              <a:t>UNI      </a:t>
            </a:r>
            <a:endParaRPr lang="da-DK" sz="5700" dirty="0">
              <a:solidFill>
                <a:srgbClr val="FFFFFF"/>
              </a:solidFill>
              <a:latin typeface="AU Peto" pitchFamily="82" charset="0"/>
            </a:endParaRPr>
          </a:p>
        </p:txBody>
      </p:sp>
      <p:grpSp>
        <p:nvGrpSpPr>
          <p:cNvPr id="25" name="grpAuthor"/>
          <p:cNvGrpSpPr/>
          <p:nvPr userDrawn="1"/>
        </p:nvGrpSpPr>
        <p:grpSpPr>
          <a:xfrm>
            <a:off x="3635896" y="6167596"/>
            <a:ext cx="5253311" cy="487710"/>
            <a:chOff x="4533900" y="6156000"/>
            <a:chExt cx="4319588" cy="487710"/>
          </a:xfrm>
        </p:grpSpPr>
        <p:sp>
          <p:nvSpPr>
            <p:cNvPr id="29" name="Line 49"/>
            <p:cNvSpPr>
              <a:spLocks noChangeShapeType="1"/>
            </p:cNvSpPr>
            <p:nvPr userDrawn="1"/>
          </p:nvSpPr>
          <p:spPr bwMode="auto">
            <a:xfrm>
              <a:off x="4533900" y="6156000"/>
              <a:ext cx="2698750" cy="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a-DK">
                <a:solidFill>
                  <a:srgbClr val="000000"/>
                </a:solidFill>
              </a:endParaRPr>
            </a:p>
          </p:txBody>
        </p:sp>
        <p:sp>
          <p:nvSpPr>
            <p:cNvPr id="30" name="Line 50"/>
            <p:cNvSpPr>
              <a:spLocks noChangeShapeType="1"/>
            </p:cNvSpPr>
            <p:nvPr userDrawn="1"/>
          </p:nvSpPr>
          <p:spPr bwMode="auto">
            <a:xfrm>
              <a:off x="7413625" y="6156000"/>
              <a:ext cx="1439863" cy="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a-DK">
                <a:solidFill>
                  <a:srgbClr val="000000"/>
                </a:solidFill>
              </a:endParaRPr>
            </a:p>
          </p:txBody>
        </p:sp>
        <p:sp>
          <p:nvSpPr>
            <p:cNvPr id="33" name="bmkADName05"/>
            <p:cNvSpPr txBox="1">
              <a:spLocks noChangeArrowheads="1"/>
            </p:cNvSpPr>
            <p:nvPr userDrawn="1"/>
          </p:nvSpPr>
          <p:spPr bwMode="auto">
            <a:xfrm>
              <a:off x="4536000" y="6499248"/>
              <a:ext cx="2698750" cy="144462"/>
            </a:xfrm>
            <a:prstGeom prst="rect">
              <a:avLst/>
            </a:prstGeom>
            <a:noFill/>
            <a:ln w="1778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/>
            <a:lstStyle/>
            <a:p>
              <a:pPr algn="r">
                <a:lnSpc>
                  <a:spcPts val="1200"/>
                </a:lnSpc>
                <a:defRPr/>
              </a:pPr>
              <a:endParaRPr lang="en-US" sz="1100" cap="all" dirty="0">
                <a:solidFill>
                  <a:srgbClr val="FFFFFF"/>
                </a:solidFill>
              </a:endParaRPr>
            </a:p>
          </p:txBody>
        </p:sp>
      </p:grpSp>
      <p:pic>
        <p:nvPicPr>
          <p:cNvPr id="3" name="Picture 2" descr="universite-bourgogn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1717"/>
            <a:ext cx="720080" cy="45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5" name="TextBox 4"/>
          <p:cNvSpPr txBox="1"/>
          <p:nvPr userDrawn="1"/>
        </p:nvSpPr>
        <p:spPr>
          <a:xfrm>
            <a:off x="3638449" y="6307200"/>
            <a:ext cx="52507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200" dirty="0" err="1" smtClean="0">
                <a:solidFill>
                  <a:schemeClr val="bg1"/>
                </a:solidFill>
              </a:rPr>
              <a:t>ENeL</a:t>
            </a:r>
            <a:r>
              <a:rPr lang="da-DK" sz="1200" dirty="0" smtClean="0">
                <a:solidFill>
                  <a:schemeClr val="bg1"/>
                </a:solidFill>
              </a:rPr>
              <a:t> </a:t>
            </a:r>
            <a:r>
              <a:rPr lang="da-DK" sz="1200" dirty="0" err="1" smtClean="0">
                <a:solidFill>
                  <a:schemeClr val="bg1"/>
                </a:solidFill>
              </a:rPr>
              <a:t>Herstmonceux</a:t>
            </a:r>
            <a:r>
              <a:rPr lang="da-DK" sz="1200" baseline="0" dirty="0" smtClean="0">
                <a:solidFill>
                  <a:schemeClr val="bg1"/>
                </a:solidFill>
              </a:rPr>
              <a:t> – 13 August 2015</a:t>
            </a:r>
            <a:endParaRPr lang="da-DK" sz="1200" dirty="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296738-57F9-4AA7-ADF8-9391BBF2C58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9654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8A5AB-2C94-44E1-81AA-193BA3FAF2A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6704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8A5AB-2C94-44E1-81AA-193BA3FAF2A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3562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8A5AB-2C94-44E1-81AA-193BA3FAF2A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6765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8A5AB-2C94-44E1-81AA-193BA3FAF2A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7933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8A5AB-2C94-44E1-81AA-193BA3FAF2A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2936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8A5AB-2C94-44E1-81AA-193BA3FAF2A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60262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8A5AB-2C94-44E1-81AA-193BA3FAF2A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0171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8A5AB-2C94-44E1-81AA-193BA3FAF2A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22109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8A5AB-2C94-44E1-81AA-193BA3FAF2A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1449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296738-57F9-4AA7-ADF8-9391BBF2C58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5390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Headline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1187450"/>
            <a:ext cx="8564562" cy="510909"/>
          </a:xfrm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416000" y="6499247"/>
            <a:ext cx="1439863" cy="144463"/>
          </a:xfrm>
          <a:prstGeom prst="rect">
            <a:avLst/>
          </a:prstGeom>
          <a:ln/>
        </p:spPr>
        <p:txBody>
          <a:bodyPr anchor="b" anchorCtr="0"/>
          <a:lstStyle>
            <a:lvl1pPr>
              <a:defRPr/>
            </a:lvl1pPr>
          </a:lstStyle>
          <a:p>
            <a:pPr>
              <a:defRPr/>
            </a:pPr>
            <a:r>
              <a:rPr lang="da-DK" dirty="0" smtClean="0">
                <a:solidFill>
                  <a:srgbClr val="03428E"/>
                </a:solidFill>
              </a:rPr>
              <a:t> </a:t>
            </a:r>
            <a:endParaRPr lang="da-DK" dirty="0">
              <a:solidFill>
                <a:srgbClr val="03428E"/>
              </a:solidFill>
            </a:endParaRPr>
          </a:p>
        </p:txBody>
      </p:sp>
      <p:sp>
        <p:nvSpPr>
          <p:cNvPr id="10" name="Line 13"/>
          <p:cNvSpPr>
            <a:spLocks noChangeShapeType="1"/>
          </p:cNvSpPr>
          <p:nvPr userDrawn="1"/>
        </p:nvSpPr>
        <p:spPr bwMode="auto">
          <a:xfrm>
            <a:off x="287338" y="1774703"/>
            <a:ext cx="140335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35780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Headline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1187450"/>
            <a:ext cx="8564562" cy="510909"/>
          </a:xfrm>
        </p:spPr>
        <p:txBody>
          <a:bodyPr>
            <a:spAutoFit/>
          </a:bodyPr>
          <a:lstStyle/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7338" y="1916113"/>
            <a:ext cx="4205287" cy="3995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916113"/>
            <a:ext cx="4206875" cy="3995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416000" y="6499247"/>
            <a:ext cx="1439863" cy="1444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>
              <a:solidFill>
                <a:srgbClr val="03428E"/>
              </a:solidFill>
            </a:endParaRPr>
          </a:p>
        </p:txBody>
      </p:sp>
      <p:sp>
        <p:nvSpPr>
          <p:cNvPr id="6" name="Line 13"/>
          <p:cNvSpPr>
            <a:spLocks noChangeShapeType="1"/>
          </p:cNvSpPr>
          <p:nvPr userDrawn="1"/>
        </p:nvSpPr>
        <p:spPr bwMode="auto">
          <a:xfrm>
            <a:off x="287338" y="1774703"/>
            <a:ext cx="140335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15" name="Line 49"/>
          <p:cNvSpPr>
            <a:spLocks noChangeShapeType="1"/>
          </p:cNvSpPr>
          <p:nvPr userDrawn="1"/>
        </p:nvSpPr>
        <p:spPr bwMode="auto">
          <a:xfrm>
            <a:off x="4533900" y="6156000"/>
            <a:ext cx="269875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16" name="Line 50"/>
          <p:cNvSpPr>
            <a:spLocks noChangeShapeType="1"/>
          </p:cNvSpPr>
          <p:nvPr userDrawn="1"/>
        </p:nvSpPr>
        <p:spPr bwMode="auto">
          <a:xfrm>
            <a:off x="7413625" y="6156000"/>
            <a:ext cx="1439863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125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Headline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1187450"/>
            <a:ext cx="8564562" cy="510909"/>
          </a:xfrm>
        </p:spPr>
        <p:txBody>
          <a:bodyPr>
            <a:spAutoFit/>
          </a:bodyPr>
          <a:lstStyle/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72000" y="6499247"/>
            <a:ext cx="4283863" cy="170113"/>
          </a:xfrm>
          <a:prstGeom prst="rect">
            <a:avLst/>
          </a:prstGeo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da-DK" dirty="0">
              <a:solidFill>
                <a:srgbClr val="03428E"/>
              </a:solidFill>
            </a:endParaRPr>
          </a:p>
        </p:txBody>
      </p:sp>
      <p:sp>
        <p:nvSpPr>
          <p:cNvPr id="4" name="Line 13"/>
          <p:cNvSpPr>
            <a:spLocks noChangeShapeType="1"/>
          </p:cNvSpPr>
          <p:nvPr userDrawn="1"/>
        </p:nvSpPr>
        <p:spPr bwMode="auto">
          <a:xfrm>
            <a:off x="287338" y="1774703"/>
            <a:ext cx="140335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13" name="Line 49"/>
          <p:cNvSpPr>
            <a:spLocks noChangeShapeType="1"/>
          </p:cNvSpPr>
          <p:nvPr userDrawn="1"/>
        </p:nvSpPr>
        <p:spPr bwMode="auto">
          <a:xfrm>
            <a:off x="4533900" y="6156000"/>
            <a:ext cx="269875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14" name="Line 50"/>
          <p:cNvSpPr>
            <a:spLocks noChangeShapeType="1"/>
          </p:cNvSpPr>
          <p:nvPr userDrawn="1"/>
        </p:nvSpPr>
        <p:spPr bwMode="auto">
          <a:xfrm>
            <a:off x="7413625" y="6156000"/>
            <a:ext cx="1439863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94881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416000" y="6499247"/>
            <a:ext cx="1439863" cy="1444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>
              <a:solidFill>
                <a:srgbClr val="0342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572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Headline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338" y="1187450"/>
            <a:ext cx="8564562" cy="102181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da-DK" dirty="0" smtClean="0"/>
              <a:t>Click Here to add 2 lines text to Title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420888"/>
            <a:ext cx="8568000" cy="352646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416000" y="6499247"/>
            <a:ext cx="1439863" cy="144463"/>
          </a:xfrm>
          <a:prstGeom prst="rect">
            <a:avLst/>
          </a:prstGeom>
          <a:ln/>
        </p:spPr>
        <p:txBody>
          <a:bodyPr anchor="b" anchorCtr="0"/>
          <a:lstStyle>
            <a:lvl1pPr>
              <a:defRPr/>
            </a:lvl1pPr>
          </a:lstStyle>
          <a:p>
            <a:pPr>
              <a:defRPr/>
            </a:pPr>
            <a:endParaRPr lang="da-DK" dirty="0">
              <a:solidFill>
                <a:srgbClr val="03428E"/>
              </a:solidFill>
            </a:endParaRPr>
          </a:p>
        </p:txBody>
      </p:sp>
      <p:sp>
        <p:nvSpPr>
          <p:cNvPr id="10" name="Line 13"/>
          <p:cNvSpPr>
            <a:spLocks noChangeShapeType="1"/>
          </p:cNvSpPr>
          <p:nvPr userDrawn="1"/>
        </p:nvSpPr>
        <p:spPr bwMode="auto">
          <a:xfrm>
            <a:off x="287338" y="2277433"/>
            <a:ext cx="140335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236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8A5AB-2C94-44E1-81AA-193BA3FAF2A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9924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8A5AB-2C94-44E1-81AA-193BA3FAF2A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954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bmkFldPresentationTitle04"/>
          <p:cNvSpPr>
            <a:spLocks noGrp="1" noChangeArrowheads="1"/>
          </p:cNvSpPr>
          <p:nvPr>
            <p:ph type="title"/>
          </p:nvPr>
        </p:nvSpPr>
        <p:spPr bwMode="auto">
          <a:xfrm>
            <a:off x="287338" y="1187450"/>
            <a:ext cx="8564562" cy="4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Center for leksikografi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916113"/>
            <a:ext cx="8568000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Click to edit Master text styles</a:t>
            </a:r>
          </a:p>
          <a:p>
            <a:pPr lvl="1"/>
            <a:r>
              <a:rPr lang="da-DK" dirty="0" smtClean="0"/>
              <a:t>Second level</a:t>
            </a:r>
          </a:p>
          <a:p>
            <a:pPr lvl="2"/>
            <a:r>
              <a:rPr lang="da-DK" dirty="0" smtClean="0"/>
              <a:t>Third level</a:t>
            </a:r>
          </a:p>
          <a:p>
            <a:pPr lvl="3"/>
            <a:r>
              <a:rPr lang="da-DK" dirty="0" smtClean="0"/>
              <a:t>Fourth level</a:t>
            </a:r>
          </a:p>
          <a:p>
            <a:pPr lvl="4"/>
            <a:r>
              <a:rPr lang="da-DK" dirty="0" smtClean="0"/>
              <a:t>Fifth level</a:t>
            </a:r>
          </a:p>
        </p:txBody>
      </p:sp>
      <p:grpSp>
        <p:nvGrpSpPr>
          <p:cNvPr id="2" name="Group 21"/>
          <p:cNvGrpSpPr>
            <a:grpSpLocks noChangeAspect="1"/>
          </p:cNvGrpSpPr>
          <p:nvPr/>
        </p:nvGrpSpPr>
        <p:grpSpPr bwMode="auto">
          <a:xfrm>
            <a:off x="287338" y="287338"/>
            <a:ext cx="590550" cy="295275"/>
            <a:chOff x="454" y="227"/>
            <a:chExt cx="384" cy="192"/>
          </a:xfrm>
        </p:grpSpPr>
        <p:sp>
          <p:nvSpPr>
            <p:cNvPr id="1046" name="Freeform 22"/>
            <p:cNvSpPr>
              <a:spLocks noChangeAspect="1"/>
            </p:cNvSpPr>
            <p:nvPr/>
          </p:nvSpPr>
          <p:spPr bwMode="auto">
            <a:xfrm>
              <a:off x="646" y="323"/>
              <a:ext cx="192" cy="96"/>
            </a:xfrm>
            <a:custGeom>
              <a:avLst/>
              <a:gdLst/>
              <a:ahLst/>
              <a:cxnLst>
                <a:cxn ang="0">
                  <a:pos x="8139" y="416"/>
                </a:cxn>
                <a:cxn ang="0">
                  <a:pos x="8033" y="1019"/>
                </a:cxn>
                <a:cxn ang="0">
                  <a:pos x="7841" y="1587"/>
                </a:cxn>
                <a:cxn ang="0">
                  <a:pos x="7571" y="2114"/>
                </a:cxn>
                <a:cxn ang="0">
                  <a:pos x="7231" y="2594"/>
                </a:cxn>
                <a:cxn ang="0">
                  <a:pos x="6827" y="3019"/>
                </a:cxn>
                <a:cxn ang="0">
                  <a:pos x="6365" y="3382"/>
                </a:cxn>
                <a:cxn ang="0">
                  <a:pos x="5853" y="3677"/>
                </a:cxn>
                <a:cxn ang="0">
                  <a:pos x="5297" y="3896"/>
                </a:cxn>
                <a:cxn ang="0">
                  <a:pos x="4703" y="4033"/>
                </a:cxn>
                <a:cxn ang="0">
                  <a:pos x="4080" y="4080"/>
                </a:cxn>
                <a:cxn ang="0">
                  <a:pos x="3460" y="4033"/>
                </a:cxn>
                <a:cxn ang="0">
                  <a:pos x="2868" y="3896"/>
                </a:cxn>
                <a:cxn ang="0">
                  <a:pos x="2313" y="3677"/>
                </a:cxn>
                <a:cxn ang="0">
                  <a:pos x="1800" y="3382"/>
                </a:cxn>
                <a:cxn ang="0">
                  <a:pos x="1338" y="3019"/>
                </a:cxn>
                <a:cxn ang="0">
                  <a:pos x="933" y="2594"/>
                </a:cxn>
                <a:cxn ang="0">
                  <a:pos x="592" y="2114"/>
                </a:cxn>
                <a:cxn ang="0">
                  <a:pos x="321" y="1587"/>
                </a:cxn>
                <a:cxn ang="0">
                  <a:pos x="129" y="1019"/>
                </a:cxn>
                <a:cxn ang="0">
                  <a:pos x="21" y="416"/>
                </a:cxn>
                <a:cxn ang="0">
                  <a:pos x="2040" y="0"/>
                </a:cxn>
                <a:cxn ang="0">
                  <a:pos x="2064" y="309"/>
                </a:cxn>
                <a:cxn ang="0">
                  <a:pos x="2133" y="604"/>
                </a:cxn>
                <a:cxn ang="0">
                  <a:pos x="2243" y="881"/>
                </a:cxn>
                <a:cxn ang="0">
                  <a:pos x="2391" y="1137"/>
                </a:cxn>
                <a:cxn ang="0">
                  <a:pos x="2572" y="1369"/>
                </a:cxn>
                <a:cxn ang="0">
                  <a:pos x="2786" y="1572"/>
                </a:cxn>
                <a:cxn ang="0">
                  <a:pos x="3025" y="1743"/>
                </a:cxn>
                <a:cxn ang="0">
                  <a:pos x="3290" y="1879"/>
                </a:cxn>
                <a:cxn ang="0">
                  <a:pos x="3573" y="1976"/>
                </a:cxn>
                <a:cxn ang="0">
                  <a:pos x="3873" y="2030"/>
                </a:cxn>
                <a:cxn ang="0">
                  <a:pos x="4186" y="2037"/>
                </a:cxn>
                <a:cxn ang="0">
                  <a:pos x="4492" y="1998"/>
                </a:cxn>
                <a:cxn ang="0">
                  <a:pos x="4784" y="1916"/>
                </a:cxn>
                <a:cxn ang="0">
                  <a:pos x="5054" y="1792"/>
                </a:cxn>
                <a:cxn ang="0">
                  <a:pos x="5303" y="1632"/>
                </a:cxn>
                <a:cxn ang="0">
                  <a:pos x="5524" y="1439"/>
                </a:cxn>
                <a:cxn ang="0">
                  <a:pos x="5716" y="1217"/>
                </a:cxn>
                <a:cxn ang="0">
                  <a:pos x="5875" y="969"/>
                </a:cxn>
                <a:cxn ang="0">
                  <a:pos x="5997" y="699"/>
                </a:cxn>
                <a:cxn ang="0">
                  <a:pos x="6079" y="409"/>
                </a:cxn>
                <a:cxn ang="0">
                  <a:pos x="6118" y="104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 dirty="0">
                <a:solidFill>
                  <a:srgbClr val="000000"/>
                </a:solidFill>
              </a:endParaRPr>
            </a:p>
          </p:txBody>
        </p:sp>
        <p:sp>
          <p:nvSpPr>
            <p:cNvPr id="1047" name="Freeform 23"/>
            <p:cNvSpPr>
              <a:spLocks noChangeAspect="1"/>
            </p:cNvSpPr>
            <p:nvPr/>
          </p:nvSpPr>
          <p:spPr bwMode="auto">
            <a:xfrm>
              <a:off x="454" y="227"/>
              <a:ext cx="192" cy="192"/>
            </a:xfrm>
            <a:custGeom>
              <a:avLst/>
              <a:gdLst/>
              <a:ahLst/>
              <a:cxnLst>
                <a:cxn ang="0">
                  <a:pos x="2878" y="8160"/>
                </a:cxn>
                <a:cxn ang="0">
                  <a:pos x="0" y="8160"/>
                </a:cxn>
                <a:cxn ang="0">
                  <a:pos x="8160" y="0"/>
                </a:cxn>
                <a:cxn ang="0">
                  <a:pos x="8160" y="2892"/>
                </a:cxn>
                <a:cxn ang="0">
                  <a:pos x="2878" y="8160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 dirty="0">
                <a:solidFill>
                  <a:srgbClr val="000000"/>
                </a:solidFill>
              </a:endParaRPr>
            </a:p>
          </p:txBody>
        </p:sp>
      </p:grpSp>
      <p:sp>
        <p:nvSpPr>
          <p:cNvPr id="8" name="bmkOffParent02"/>
          <p:cNvSpPr txBox="1">
            <a:spLocks noChangeArrowheads="1"/>
          </p:cNvSpPr>
          <p:nvPr/>
        </p:nvSpPr>
        <p:spPr bwMode="auto">
          <a:xfrm>
            <a:off x="1046163" y="284400"/>
            <a:ext cx="4098925" cy="301625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t" anchorCtr="0"/>
          <a:lstStyle/>
          <a:p>
            <a:pPr>
              <a:lnSpc>
                <a:spcPts val="1300"/>
              </a:lnSpc>
              <a:defRPr/>
            </a:pPr>
            <a:r>
              <a:rPr lang="en-US" sz="1100" cap="all" dirty="0" smtClean="0">
                <a:solidFill>
                  <a:srgbClr val="03428E"/>
                </a:solidFill>
              </a:rPr>
              <a:t>AARHUS</a:t>
            </a:r>
          </a:p>
          <a:p>
            <a:pPr>
              <a:lnSpc>
                <a:spcPts val="1300"/>
              </a:lnSpc>
              <a:defRPr/>
            </a:pPr>
            <a:r>
              <a:rPr lang="en-US" sz="1100" cap="all" dirty="0" smtClean="0">
                <a:solidFill>
                  <a:srgbClr val="03428E"/>
                </a:solidFill>
              </a:rPr>
              <a:t>UNIVERSITET</a:t>
            </a:r>
            <a:endParaRPr lang="en-US" sz="1100" cap="all" dirty="0">
              <a:solidFill>
                <a:srgbClr val="03428E"/>
              </a:solidFill>
            </a:endParaRPr>
          </a:p>
        </p:txBody>
      </p:sp>
      <p:sp>
        <p:nvSpPr>
          <p:cNvPr id="9" name="bmkOffUnitName02"/>
          <p:cNvSpPr txBox="1">
            <a:spLocks noChangeArrowheads="1"/>
          </p:cNvSpPr>
          <p:nvPr/>
        </p:nvSpPr>
        <p:spPr bwMode="auto">
          <a:xfrm>
            <a:off x="1047600" y="633600"/>
            <a:ext cx="4100400" cy="3600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ts val="1080"/>
              </a:lnSpc>
              <a:defRPr/>
            </a:pPr>
            <a:endParaRPr lang="en-US" sz="900" cap="all" dirty="0" smtClean="0">
              <a:solidFill>
                <a:srgbClr val="03428E"/>
              </a:solidFill>
            </a:endParaRPr>
          </a:p>
        </p:txBody>
      </p:sp>
      <p:sp>
        <p:nvSpPr>
          <p:cNvPr id="12" name="bmkFldDate"/>
          <p:cNvSpPr txBox="1">
            <a:spLocks noChangeArrowheads="1"/>
          </p:cNvSpPr>
          <p:nvPr/>
        </p:nvSpPr>
        <p:spPr bwMode="auto">
          <a:xfrm>
            <a:off x="7413625" y="6324938"/>
            <a:ext cx="1439863" cy="318771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 anchorCtr="0"/>
          <a:lstStyle/>
          <a:p>
            <a:pPr algn="r">
              <a:lnSpc>
                <a:spcPts val="1200"/>
              </a:lnSpc>
              <a:defRPr/>
            </a:pPr>
            <a:endParaRPr lang="da-DK" sz="1100" cap="all" dirty="0" smtClean="0">
              <a:solidFill>
                <a:srgbClr val="000000"/>
              </a:solidFill>
            </a:endParaRPr>
          </a:p>
        </p:txBody>
      </p:sp>
      <p:sp>
        <p:nvSpPr>
          <p:cNvPr id="13" name="Line 49"/>
          <p:cNvSpPr>
            <a:spLocks noChangeShapeType="1"/>
          </p:cNvSpPr>
          <p:nvPr/>
        </p:nvSpPr>
        <p:spPr bwMode="auto">
          <a:xfrm>
            <a:off x="4533900" y="6156000"/>
            <a:ext cx="269875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14" name="Line 50"/>
          <p:cNvSpPr>
            <a:spLocks noChangeShapeType="1"/>
          </p:cNvSpPr>
          <p:nvPr/>
        </p:nvSpPr>
        <p:spPr bwMode="auto">
          <a:xfrm>
            <a:off x="7413625" y="6156000"/>
            <a:ext cx="1439863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15" name="bmkSekundærtLogo02"/>
          <p:cNvSpPr>
            <a:spLocks noChangeArrowheads="1"/>
          </p:cNvSpPr>
          <p:nvPr/>
        </p:nvSpPr>
        <p:spPr bwMode="auto">
          <a:xfrm>
            <a:off x="293688" y="6305913"/>
            <a:ext cx="584200" cy="2952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95536" y="6356350"/>
            <a:ext cx="60486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96738-57F9-4AA7-ADF8-9391BBF2C582}" type="slidenum">
              <a:rPr lang="da-DK" smtClean="0"/>
              <a:t>‹#›</a:t>
            </a:fld>
            <a:endParaRPr lang="da-DK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5175"/>
            <a:ext cx="719137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2637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6" r:id="rId2"/>
    <p:sldLayoutId id="2147483701" r:id="rId3"/>
    <p:sldLayoutId id="2147483702" r:id="rId4"/>
    <p:sldLayoutId id="2147483703" r:id="rId5"/>
    <p:sldLayoutId id="2147483704" r:id="rId6"/>
    <p:sldLayoutId id="2147483705" r:id="rId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4000" b="1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2pPr>
      <a:lvl3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3pPr>
      <a:lvl4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4pPr>
      <a:lvl5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5pPr>
      <a:lvl6pPr marL="457200" algn="l" rtl="0" fontAlgn="base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6pPr>
      <a:lvl7pPr marL="914400" algn="l" rtl="0" fontAlgn="base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7pPr>
      <a:lvl8pPr marL="1371600" algn="l" rtl="0" fontAlgn="base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8pPr>
      <a:lvl9pPr marL="1828800" algn="l" rtl="0" fontAlgn="base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9pPr>
    </p:titleStyle>
    <p:bodyStyle>
      <a:lvl1pPr marL="174625" indent="-174625" algn="l" rtl="0" eaLnBrk="0" fontAlgn="base" hangingPunct="0">
        <a:lnSpc>
          <a:spcPct val="92000"/>
        </a:lnSpc>
        <a:spcBef>
          <a:spcPct val="0"/>
        </a:spcBef>
        <a:spcAft>
          <a:spcPct val="0"/>
        </a:spcAft>
        <a:buFont typeface="AU Passata" pitchFamily="34" charset="0"/>
        <a:buChar char="›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174625" indent="-174625" algn="l" rtl="0" eaLnBrk="0" fontAlgn="base" hangingPunct="0">
        <a:lnSpc>
          <a:spcPct val="94000"/>
        </a:lnSpc>
        <a:spcBef>
          <a:spcPct val="0"/>
        </a:spcBef>
        <a:spcAft>
          <a:spcPct val="0"/>
        </a:spcAft>
        <a:buFont typeface="AU Passata" pitchFamily="34" charset="0"/>
        <a:buChar char="›"/>
        <a:defRPr sz="2400">
          <a:solidFill>
            <a:schemeClr val="tx1"/>
          </a:solidFill>
          <a:latin typeface="+mn-lt"/>
        </a:defRPr>
      </a:lvl2pPr>
      <a:lvl3pPr marL="174625" indent="-174625" algn="l" rtl="0" eaLnBrk="0" fontAlgn="base" hangingPunct="0">
        <a:lnSpc>
          <a:spcPct val="97000"/>
        </a:lnSpc>
        <a:spcBef>
          <a:spcPts val="0"/>
        </a:spcBef>
        <a:spcAft>
          <a:spcPct val="0"/>
        </a:spcAft>
        <a:buFont typeface="AU Passata" pitchFamily="34" charset="0"/>
        <a:buChar char="›"/>
        <a:defRPr sz="2000">
          <a:solidFill>
            <a:schemeClr val="tx1"/>
          </a:solidFill>
          <a:latin typeface="+mn-lt"/>
        </a:defRPr>
      </a:lvl3pPr>
      <a:lvl4pPr marL="174625" indent="-174625" algn="l" rtl="0" eaLnBrk="0" fontAlgn="base" hangingPunct="0">
        <a:lnSpc>
          <a:spcPct val="99000"/>
        </a:lnSpc>
        <a:spcBef>
          <a:spcPts val="0"/>
        </a:spcBef>
        <a:spcAft>
          <a:spcPct val="0"/>
        </a:spcAft>
        <a:buFont typeface="AU Passata" pitchFamily="34" charset="0"/>
        <a:buChar char="›"/>
        <a:defRPr sz="1600">
          <a:solidFill>
            <a:schemeClr val="tx1"/>
          </a:solidFill>
          <a:latin typeface="+mn-lt"/>
        </a:defRPr>
      </a:lvl4pPr>
      <a:lvl5pPr marL="174625" indent="-174625" algn="l" rtl="0" eaLnBrk="0" fontAlgn="base" hangingPunct="0">
        <a:lnSpc>
          <a:spcPct val="99000"/>
        </a:lnSpc>
        <a:spcBef>
          <a:spcPts val="0"/>
        </a:spcBef>
        <a:spcAft>
          <a:spcPct val="0"/>
        </a:spcAft>
        <a:buFont typeface="AU Passata" pitchFamily="34" charset="0"/>
        <a:buChar char="›"/>
        <a:defRPr sz="1600">
          <a:solidFill>
            <a:schemeClr val="tx1"/>
          </a:solidFill>
          <a:latin typeface="+mn-lt"/>
        </a:defRPr>
      </a:lvl5pPr>
      <a:lvl6pPr marL="1352550" indent="-176213" algn="l" rtl="0" fontAlgn="base">
        <a:lnSpc>
          <a:spcPct val="99000"/>
        </a:lnSpc>
        <a:spcBef>
          <a:spcPct val="20000"/>
        </a:spcBef>
        <a:spcAft>
          <a:spcPct val="0"/>
        </a:spcAft>
        <a:buFont typeface="AU Passata" pitchFamily="34" charset="0"/>
        <a:buChar char="›"/>
        <a:defRPr sz="1600">
          <a:solidFill>
            <a:schemeClr val="bg2"/>
          </a:solidFill>
          <a:latin typeface="+mn-lt"/>
        </a:defRPr>
      </a:lvl6pPr>
      <a:lvl7pPr marL="1809750" indent="-176213" algn="l" rtl="0" fontAlgn="base">
        <a:lnSpc>
          <a:spcPct val="99000"/>
        </a:lnSpc>
        <a:spcBef>
          <a:spcPct val="20000"/>
        </a:spcBef>
        <a:spcAft>
          <a:spcPct val="0"/>
        </a:spcAft>
        <a:buFont typeface="AU Passata" pitchFamily="34" charset="0"/>
        <a:buChar char="›"/>
        <a:defRPr sz="1600">
          <a:solidFill>
            <a:schemeClr val="bg2"/>
          </a:solidFill>
          <a:latin typeface="+mn-lt"/>
        </a:defRPr>
      </a:lvl7pPr>
      <a:lvl8pPr marL="2266950" indent="-176213" algn="l" rtl="0" fontAlgn="base">
        <a:lnSpc>
          <a:spcPct val="99000"/>
        </a:lnSpc>
        <a:spcBef>
          <a:spcPct val="20000"/>
        </a:spcBef>
        <a:spcAft>
          <a:spcPct val="0"/>
        </a:spcAft>
        <a:buFont typeface="AU Passata" pitchFamily="34" charset="0"/>
        <a:buChar char="›"/>
        <a:defRPr sz="1600">
          <a:solidFill>
            <a:schemeClr val="bg2"/>
          </a:solidFill>
          <a:latin typeface="+mn-lt"/>
        </a:defRPr>
      </a:lvl8pPr>
      <a:lvl9pPr marL="2724150" indent="-176213" algn="l" rtl="0" fontAlgn="base">
        <a:lnSpc>
          <a:spcPct val="99000"/>
        </a:lnSpc>
        <a:spcBef>
          <a:spcPct val="20000"/>
        </a:spcBef>
        <a:spcAft>
          <a:spcPct val="0"/>
        </a:spcAft>
        <a:buFont typeface="AU Passata" pitchFamily="34" charset="0"/>
        <a:buChar char="›"/>
        <a:defRPr sz="1600">
          <a:solidFill>
            <a:schemeClr val="bg2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8A5AB-2C94-44E1-81AA-193BA3FAF2A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916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andor.u-bourgogne.fr/Oenolex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nal-info.com/" TargetMode="External"/><Relationship Id="rId3" Type="http://schemas.openxmlformats.org/officeDocument/2006/relationships/hyperlink" Target="https://pandor.u-bourgogne.fr/Oenolex/" TargetMode="External"/><Relationship Id="rId7" Type="http://schemas.openxmlformats.org/officeDocument/2006/relationships/hyperlink" Target="http://www.elexicography.eu/working-groups/working-group-3/wg3-workshops/automatic-extraction-of-good-dictionary-example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huma.num.fr/ressources/guides" TargetMode="External"/><Relationship Id="rId5" Type="http://schemas.openxmlformats.org/officeDocument/2006/relationships/hyperlink" Target="http://www.huma-num.fr/ressources/guides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://www.audacity.fr/" TargetMode="External"/><Relationship Id="rId9" Type="http://schemas.openxmlformats.org/officeDocument/2006/relationships/hyperlink" Target="http://www.bottlenotes.com/winecyclopedia/glossary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mkFldPresentationTitle"/>
          <p:cNvSpPr>
            <a:spLocks noGrp="1"/>
          </p:cNvSpPr>
          <p:nvPr>
            <p:ph type="ctrTitle"/>
          </p:nvPr>
        </p:nvSpPr>
        <p:spPr>
          <a:xfrm>
            <a:off x="251520" y="1124744"/>
            <a:ext cx="8712968" cy="1107996"/>
          </a:xfrm>
          <a:noFill/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cap="none" dirty="0" smtClean="0">
                <a:solidFill>
                  <a:schemeClr val="bg1"/>
                </a:solidFill>
              </a:rPr>
              <a:t>Extracting (good) discourse examples from an oral specialised corpus of wine tasting interactions</a:t>
            </a:r>
            <a:endParaRPr lang="da-DK" sz="2800" i="0" cap="none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3284984"/>
            <a:ext cx="864096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Patrick </a:t>
            </a:r>
            <a:r>
              <a:rPr lang="fr-FR" sz="2000" b="1" dirty="0" smtClean="0">
                <a:solidFill>
                  <a:schemeClr val="bg1"/>
                </a:solidFill>
              </a:rPr>
              <a:t>Leroyer</a:t>
            </a:r>
            <a:r>
              <a:rPr lang="fr-FR" sz="2000" b="1" baseline="30000" dirty="0">
                <a:solidFill>
                  <a:schemeClr val="bg1"/>
                </a:solidFill>
              </a:rPr>
              <a:t>1</a:t>
            </a:r>
            <a:r>
              <a:rPr lang="fr-FR" sz="2000" b="1" dirty="0" smtClean="0">
                <a:solidFill>
                  <a:schemeClr val="bg1"/>
                </a:solidFill>
              </a:rPr>
              <a:t>, </a:t>
            </a:r>
            <a:r>
              <a:rPr lang="fr-FR" sz="2000" b="1" dirty="0">
                <a:solidFill>
                  <a:schemeClr val="bg1"/>
                </a:solidFill>
              </a:rPr>
              <a:t>Arnaud </a:t>
            </a:r>
            <a:r>
              <a:rPr lang="fr-FR" sz="2000" b="1" dirty="0" smtClean="0">
                <a:solidFill>
                  <a:schemeClr val="bg1"/>
                </a:solidFill>
              </a:rPr>
              <a:t>Millereux</a:t>
            </a:r>
            <a:r>
              <a:rPr lang="fr-FR" sz="2000" b="1" baseline="30000" dirty="0" smtClean="0">
                <a:solidFill>
                  <a:schemeClr val="bg1"/>
                </a:solidFill>
              </a:rPr>
              <a:t>2</a:t>
            </a:r>
            <a:r>
              <a:rPr lang="fr-FR" sz="2000" b="1" dirty="0" smtClean="0">
                <a:solidFill>
                  <a:schemeClr val="bg1"/>
                </a:solidFill>
              </a:rPr>
              <a:t>, </a:t>
            </a:r>
            <a:r>
              <a:rPr lang="fr-FR" sz="2000" b="1" dirty="0">
                <a:solidFill>
                  <a:schemeClr val="bg1"/>
                </a:solidFill>
              </a:rPr>
              <a:t>Hedi </a:t>
            </a:r>
            <a:r>
              <a:rPr lang="fr-FR" sz="2000" b="1" dirty="0" smtClean="0">
                <a:solidFill>
                  <a:schemeClr val="bg1"/>
                </a:solidFill>
              </a:rPr>
              <a:t>Maazaoui</a:t>
            </a:r>
            <a:r>
              <a:rPr lang="fr-FR" sz="2000" b="1" baseline="30000" dirty="0" smtClean="0">
                <a:solidFill>
                  <a:schemeClr val="bg1"/>
                </a:solidFill>
              </a:rPr>
              <a:t>3</a:t>
            </a:r>
            <a:r>
              <a:rPr lang="fr-FR" sz="2000" b="1" dirty="0" smtClean="0">
                <a:solidFill>
                  <a:schemeClr val="bg1"/>
                </a:solidFill>
              </a:rPr>
              <a:t>, Laurent Gautier</a:t>
            </a:r>
            <a:r>
              <a:rPr lang="fr-FR" sz="2000" b="1" baseline="30000" dirty="0" smtClean="0">
                <a:solidFill>
                  <a:schemeClr val="bg1"/>
                </a:solidFill>
              </a:rPr>
              <a:t>4</a:t>
            </a:r>
          </a:p>
          <a:p>
            <a:endParaRPr lang="fr-FR" sz="1200" dirty="0">
              <a:solidFill>
                <a:schemeClr val="bg1"/>
              </a:solidFill>
            </a:endParaRPr>
          </a:p>
          <a:p>
            <a:endParaRPr lang="fr-FR" sz="12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it-IT" sz="1600" baseline="30000" dirty="0" smtClean="0">
                <a:solidFill>
                  <a:schemeClr val="bg1"/>
                </a:solidFill>
              </a:rPr>
              <a:t>1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smtClean="0">
                <a:solidFill>
                  <a:schemeClr val="bg1"/>
                </a:solidFill>
              </a:rPr>
              <a:t>Aarhus </a:t>
            </a:r>
            <a:r>
              <a:rPr lang="it-IT" sz="1600" dirty="0">
                <a:solidFill>
                  <a:schemeClr val="bg1"/>
                </a:solidFill>
              </a:rPr>
              <a:t>University, Jens Chr. Skous Vej 4, DK-8000 Aarhus</a:t>
            </a:r>
            <a:endParaRPr lang="da-DK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it-IT" sz="1600" baseline="30000" dirty="0" smtClean="0">
                <a:solidFill>
                  <a:schemeClr val="bg1"/>
                </a:solidFill>
              </a:rPr>
              <a:t>2 </a:t>
            </a:r>
            <a:r>
              <a:rPr lang="it-IT" sz="1600" dirty="0" smtClean="0">
                <a:solidFill>
                  <a:schemeClr val="bg1"/>
                </a:solidFill>
              </a:rPr>
              <a:t>Université </a:t>
            </a:r>
            <a:r>
              <a:rPr lang="it-IT" sz="1600" dirty="0">
                <a:solidFill>
                  <a:schemeClr val="bg1"/>
                </a:solidFill>
              </a:rPr>
              <a:t>de Bourgogne, 6 esplanade Erasme, BP 26 611, F-21066 Dijon Cedex</a:t>
            </a:r>
            <a:endParaRPr lang="da-DK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it-IT" sz="1600" baseline="30000" dirty="0">
                <a:solidFill>
                  <a:schemeClr val="bg1"/>
                </a:solidFill>
              </a:rPr>
              <a:t>3</a:t>
            </a:r>
            <a:r>
              <a:rPr lang="it-IT" sz="1600" dirty="0">
                <a:solidFill>
                  <a:schemeClr val="bg1"/>
                </a:solidFill>
              </a:rPr>
              <a:t> Université de Bourgogne, 6 esplanade Erasme, BP 26 611, F-21066 Dijon </a:t>
            </a:r>
            <a:r>
              <a:rPr lang="it-IT" sz="1600" dirty="0" smtClean="0">
                <a:solidFill>
                  <a:schemeClr val="bg1"/>
                </a:solidFill>
              </a:rPr>
              <a:t>Cedex</a:t>
            </a:r>
          </a:p>
          <a:p>
            <a:pPr>
              <a:lnSpc>
                <a:spcPct val="100000"/>
              </a:lnSpc>
            </a:pPr>
            <a:r>
              <a:rPr lang="da-DK" sz="1600" baseline="30000" dirty="0" smtClean="0">
                <a:solidFill>
                  <a:schemeClr val="bg1"/>
                </a:solidFill>
              </a:rPr>
              <a:t>4</a:t>
            </a:r>
            <a:r>
              <a:rPr lang="da-DK" sz="1600" dirty="0" smtClean="0">
                <a:solidFill>
                  <a:schemeClr val="bg1"/>
                </a:solidFill>
              </a:rPr>
              <a:t> </a:t>
            </a:r>
            <a:r>
              <a:rPr lang="it-IT" sz="1600" dirty="0">
                <a:solidFill>
                  <a:schemeClr val="bg1"/>
                </a:solidFill>
              </a:rPr>
              <a:t>Université de Bourgogne, 6 esplanade Erasme, BP 26 611, F-21066 Dijon Cedex</a:t>
            </a:r>
          </a:p>
          <a:p>
            <a:endParaRPr lang="da-DK" sz="1200" dirty="0">
              <a:solidFill>
                <a:schemeClr val="bg1"/>
              </a:solidFill>
            </a:endParaRPr>
          </a:p>
          <a:p>
            <a:endParaRPr lang="da-DK" sz="1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56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772816"/>
            <a:ext cx="8564562" cy="359586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da-DK" sz="2800" cap="none" dirty="0" smtClean="0">
                <a:hlinkClick r:id="rId3"/>
              </a:rPr>
              <a:t>2 </a:t>
            </a:r>
            <a:r>
              <a:rPr lang="da-DK" sz="2800" cap="none" dirty="0" err="1" smtClean="0">
                <a:hlinkClick r:id="rId3"/>
              </a:rPr>
              <a:t>search</a:t>
            </a:r>
            <a:r>
              <a:rPr lang="da-DK" sz="2800" cap="none" dirty="0" smtClean="0">
                <a:hlinkClick r:id="rId3"/>
              </a:rPr>
              <a:t> modes</a:t>
            </a:r>
            <a:endParaRPr lang="da-DK" sz="28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266" y="2452423"/>
            <a:ext cx="8568000" cy="3526466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da-DK" sz="2000" dirty="0" smtClean="0"/>
              <a:t>Term =  </a:t>
            </a:r>
            <a:r>
              <a:rPr lang="da-DK" sz="2000" b="1" dirty="0" smtClean="0"/>
              <a:t>citron</a:t>
            </a:r>
            <a:endParaRPr lang="da-DK" sz="2000" dirty="0" smtClean="0"/>
          </a:p>
          <a:p>
            <a:r>
              <a:rPr lang="da-DK" sz="2000" dirty="0" smtClean="0"/>
              <a:t>AOC = </a:t>
            </a:r>
            <a:r>
              <a:rPr lang="da-DK" sz="2000" b="1" dirty="0" smtClean="0"/>
              <a:t>bourgogne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55657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8" b="4662"/>
          <a:stretch/>
        </p:blipFill>
        <p:spPr bwMode="auto">
          <a:xfrm>
            <a:off x="251520" y="3068960"/>
            <a:ext cx="590907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46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boks 4"/>
          <p:cNvSpPr txBox="1"/>
          <p:nvPr/>
        </p:nvSpPr>
        <p:spPr>
          <a:xfrm>
            <a:off x="251519" y="1326187"/>
            <a:ext cx="5832649" cy="28623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sz="2800" b="1" dirty="0" err="1" smtClean="0"/>
              <a:t>Thank</a:t>
            </a:r>
            <a:r>
              <a:rPr lang="da-DK" sz="2800" b="1" dirty="0" smtClean="0"/>
              <a:t> </a:t>
            </a:r>
            <a:r>
              <a:rPr lang="da-DK" sz="2800" b="1" dirty="0" err="1" smtClean="0"/>
              <a:t>you</a:t>
            </a:r>
            <a:r>
              <a:rPr lang="da-DK" sz="2800" b="1" dirty="0" smtClean="0"/>
              <a:t> for </a:t>
            </a:r>
            <a:r>
              <a:rPr lang="da-DK" sz="2800" b="1" dirty="0" err="1" smtClean="0"/>
              <a:t>your</a:t>
            </a:r>
            <a:r>
              <a:rPr lang="da-DK" sz="2800" b="1" dirty="0" smtClean="0"/>
              <a:t> attention</a:t>
            </a:r>
          </a:p>
          <a:p>
            <a:endParaRPr lang="da-DK" sz="1800" dirty="0" smtClean="0"/>
          </a:p>
          <a:p>
            <a:r>
              <a:rPr lang="da-DK" sz="1800" dirty="0" smtClean="0"/>
              <a:t>pl@asb.dk</a:t>
            </a:r>
          </a:p>
          <a:p>
            <a:r>
              <a:rPr lang="en-US" sz="1800" dirty="0" smtClean="0"/>
              <a:t>Arnaud.Millereux@u-bourgogne.fr</a:t>
            </a:r>
          </a:p>
          <a:p>
            <a:r>
              <a:rPr lang="da-DK" sz="1800" dirty="0" smtClean="0"/>
              <a:t>Laurent.gautier@u-bourgogne.fr</a:t>
            </a:r>
          </a:p>
          <a:p>
            <a:r>
              <a:rPr lang="da-DK" sz="1800" dirty="0" smtClean="0"/>
              <a:t>Hedi.Maazaoui@u-bourgogne.fr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378077"/>
            <a:ext cx="2354019" cy="164554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32" y="6381328"/>
            <a:ext cx="56578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78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564562" cy="359586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da-DK" sz="2800" cap="none" dirty="0" err="1" smtClean="0">
                <a:hlinkClick r:id="rId3"/>
              </a:rPr>
              <a:t>Literature</a:t>
            </a:r>
            <a:endParaRPr lang="da-DK" sz="28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000" cy="4896544"/>
          </a:xfrm>
          <a:noFill/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de-DE" sz="2200" b="1" dirty="0"/>
              <a:t>Books:</a:t>
            </a:r>
            <a:endParaRPr lang="da-DK" sz="2200" dirty="0"/>
          </a:p>
          <a:p>
            <a:pPr marL="0" indent="0">
              <a:buNone/>
            </a:pPr>
            <a:r>
              <a:rPr lang="de-DE" sz="2200" dirty="0" err="1" smtClean="0"/>
              <a:t>Gunnarsson</a:t>
            </a:r>
            <a:r>
              <a:rPr lang="de-DE" sz="2200" dirty="0"/>
              <a:t>, B. L</a:t>
            </a:r>
            <a:r>
              <a:rPr lang="de-DE" sz="2200" dirty="0" smtClean="0"/>
              <a:t>. (</a:t>
            </a:r>
            <a:r>
              <a:rPr lang="de-DE" sz="2200" dirty="0"/>
              <a:t>2009). </a:t>
            </a:r>
            <a:r>
              <a:rPr lang="de-DE" sz="2200" i="1" dirty="0"/>
              <a:t>Professional </a:t>
            </a:r>
            <a:r>
              <a:rPr lang="de-DE" sz="2200" i="1" dirty="0" err="1"/>
              <a:t>Discourse</a:t>
            </a:r>
            <a:r>
              <a:rPr lang="de-DE" sz="2200" dirty="0"/>
              <a:t>. </a:t>
            </a:r>
            <a:r>
              <a:rPr lang="fr-FR" sz="2200" dirty="0"/>
              <a:t>London: Continuum</a:t>
            </a:r>
            <a:r>
              <a:rPr lang="fr-FR" sz="2200" dirty="0" smtClean="0"/>
              <a:t>.</a:t>
            </a:r>
          </a:p>
          <a:p>
            <a:pPr marL="0" indent="0">
              <a:buNone/>
            </a:pPr>
            <a:endParaRPr lang="da-DK" sz="2200" dirty="0"/>
          </a:p>
          <a:p>
            <a:pPr marL="0" indent="0">
              <a:buNone/>
            </a:pPr>
            <a:r>
              <a:rPr lang="de-DE" sz="2200" b="1" dirty="0"/>
              <a:t>Book </a:t>
            </a:r>
            <a:r>
              <a:rPr lang="de-DE" sz="2200" b="1" dirty="0" err="1"/>
              <a:t>sections</a:t>
            </a:r>
            <a:r>
              <a:rPr lang="de-DE" sz="2200" b="1" dirty="0"/>
              <a:t>:</a:t>
            </a:r>
            <a:endParaRPr lang="da-DK" sz="2200" dirty="0"/>
          </a:p>
          <a:p>
            <a:pPr marL="180975" indent="-180975">
              <a:buNone/>
            </a:pPr>
            <a:r>
              <a:rPr lang="de-DE" sz="2200" dirty="0"/>
              <a:t>Gautier, L. &amp; Leroyer, P. (2015). </a:t>
            </a:r>
            <a:r>
              <a:rPr lang="de-DE" sz="2200" dirty="0" err="1"/>
              <a:t>Construction</a:t>
            </a:r>
            <a:r>
              <a:rPr lang="de-DE" sz="2200" dirty="0"/>
              <a:t>, </a:t>
            </a:r>
            <a:r>
              <a:rPr lang="de-DE" sz="2200" dirty="0" err="1"/>
              <a:t>communication</a:t>
            </a:r>
            <a:r>
              <a:rPr lang="de-DE" sz="2200" dirty="0"/>
              <a:t>, </a:t>
            </a:r>
            <a:r>
              <a:rPr lang="de-DE" sz="2200" dirty="0" err="1"/>
              <a:t>représentation</a:t>
            </a:r>
            <a:r>
              <a:rPr lang="de-DE" sz="2200" dirty="0"/>
              <a:t> et </a:t>
            </a:r>
            <a:r>
              <a:rPr lang="de-DE" sz="2200" dirty="0" err="1"/>
              <a:t>réappropriation</a:t>
            </a:r>
            <a:r>
              <a:rPr lang="de-DE" sz="2200" dirty="0"/>
              <a:t> des </a:t>
            </a:r>
            <a:r>
              <a:rPr lang="de-DE" sz="2200" dirty="0" err="1"/>
              <a:t>discours</a:t>
            </a:r>
            <a:r>
              <a:rPr lang="de-DE" sz="2200" dirty="0"/>
              <a:t> </a:t>
            </a:r>
            <a:r>
              <a:rPr lang="de-DE" sz="2200" dirty="0" err="1"/>
              <a:t>vitivinicoles</a:t>
            </a:r>
            <a:r>
              <a:rPr lang="de-DE" sz="2200" dirty="0"/>
              <a:t> </a:t>
            </a:r>
            <a:r>
              <a:rPr lang="de-DE" sz="2200" dirty="0" err="1"/>
              <a:t>dans</a:t>
            </a:r>
            <a:r>
              <a:rPr lang="de-DE" sz="2200" dirty="0"/>
              <a:t> </a:t>
            </a:r>
            <a:r>
              <a:rPr lang="de-DE" sz="2200" dirty="0" err="1"/>
              <a:t>un</a:t>
            </a:r>
            <a:r>
              <a:rPr lang="de-DE" sz="2200" dirty="0"/>
              <a:t> ‘nuancier’ </a:t>
            </a:r>
            <a:r>
              <a:rPr lang="de-DE" sz="2200" dirty="0" err="1"/>
              <a:t>lexicographique</a:t>
            </a:r>
            <a:r>
              <a:rPr lang="de-DE" sz="2200" dirty="0"/>
              <a:t> en </a:t>
            </a:r>
            <a:r>
              <a:rPr lang="de-DE" sz="2200" dirty="0" err="1"/>
              <a:t>ligne</a:t>
            </a:r>
            <a:r>
              <a:rPr lang="de-DE" sz="2200" dirty="0"/>
              <a:t>. In C. </a:t>
            </a:r>
            <a:r>
              <a:rPr lang="de-DE" sz="2200" dirty="0" err="1"/>
              <a:t>Condei</a:t>
            </a:r>
            <a:r>
              <a:rPr lang="de-DE" sz="2200" dirty="0"/>
              <a:t> et al</a:t>
            </a:r>
            <a:r>
              <a:rPr lang="de-DE" sz="2200" i="1" dirty="0"/>
              <a:t>.</a:t>
            </a:r>
            <a:r>
              <a:rPr lang="de-DE" sz="2200" dirty="0"/>
              <a:t> (</a:t>
            </a:r>
            <a:r>
              <a:rPr lang="de-DE" sz="2200" dirty="0" err="1"/>
              <a:t>eds</a:t>
            </a:r>
            <a:r>
              <a:rPr lang="de-DE" sz="2200" dirty="0"/>
              <a:t>). </a:t>
            </a:r>
            <a:r>
              <a:rPr lang="de-DE" sz="2200" i="1" dirty="0" err="1"/>
              <a:t>Situations</a:t>
            </a:r>
            <a:r>
              <a:rPr lang="de-DE" sz="2200" i="1" dirty="0"/>
              <a:t> </a:t>
            </a:r>
            <a:r>
              <a:rPr lang="de-DE" sz="2200" i="1" dirty="0" err="1"/>
              <a:t>professionnelles</a:t>
            </a:r>
            <a:r>
              <a:rPr lang="de-DE" sz="2200" i="1" dirty="0"/>
              <a:t>, </a:t>
            </a:r>
            <a:r>
              <a:rPr lang="de-DE" sz="2200" i="1" dirty="0" err="1"/>
              <a:t>discours</a:t>
            </a:r>
            <a:r>
              <a:rPr lang="de-DE" sz="2200" i="1" dirty="0"/>
              <a:t> et </a:t>
            </a:r>
            <a:r>
              <a:rPr lang="de-DE" sz="2200" i="1" dirty="0" err="1"/>
              <a:t>interactions</a:t>
            </a:r>
            <a:r>
              <a:rPr lang="de-DE" sz="2200" i="1" dirty="0"/>
              <a:t> en </a:t>
            </a:r>
            <a:r>
              <a:rPr lang="de-DE" sz="2200" i="1" dirty="0" err="1"/>
              <a:t>traduction</a:t>
            </a:r>
            <a:r>
              <a:rPr lang="de-DE" sz="2200" i="1" dirty="0"/>
              <a:t> </a:t>
            </a:r>
            <a:r>
              <a:rPr lang="de-DE" sz="2200" i="1" dirty="0" err="1"/>
              <a:t>spécialisée</a:t>
            </a:r>
            <a:r>
              <a:rPr lang="de-DE" sz="2200" dirty="0"/>
              <a:t>. Berlin: Frank und </a:t>
            </a:r>
            <a:r>
              <a:rPr lang="de-DE" sz="2200" dirty="0" err="1"/>
              <a:t>Timme</a:t>
            </a:r>
            <a:r>
              <a:rPr lang="de-DE" sz="2200" dirty="0"/>
              <a:t>, in press.</a:t>
            </a:r>
            <a:endParaRPr lang="da-DK" sz="2200" dirty="0"/>
          </a:p>
          <a:p>
            <a:pPr marL="0" indent="0">
              <a:buNone/>
            </a:pPr>
            <a:endParaRPr lang="en-US" sz="2200" dirty="0" smtClean="0"/>
          </a:p>
          <a:p>
            <a:pPr marL="180975" indent="-180975">
              <a:buNone/>
            </a:pPr>
            <a:r>
              <a:rPr lang="en-US" sz="2200" dirty="0" smtClean="0"/>
              <a:t>Meyer</a:t>
            </a:r>
            <a:r>
              <a:rPr lang="en-US" sz="2200" dirty="0"/>
              <a:t>, I. (2001). Extracting knowledge-rich contexts for terminography. In D. </a:t>
            </a:r>
            <a:r>
              <a:rPr lang="en-US" sz="2200" dirty="0" err="1"/>
              <a:t>Bourigault</a:t>
            </a:r>
            <a:r>
              <a:rPr lang="en-US" sz="2200" dirty="0"/>
              <a:t> et al. (eds.) </a:t>
            </a:r>
            <a:r>
              <a:rPr lang="en-US" sz="2200" i="1" dirty="0"/>
              <a:t>Recent Advances in Computational Terminology</a:t>
            </a:r>
            <a:r>
              <a:rPr lang="en-US" sz="2200" dirty="0"/>
              <a:t>. Amsterdam/Philadelphia: </a:t>
            </a:r>
            <a:r>
              <a:rPr lang="en-US" sz="2200" dirty="0" err="1"/>
              <a:t>Benjamins</a:t>
            </a:r>
            <a:r>
              <a:rPr lang="en-US" sz="2200" dirty="0"/>
              <a:t>, pp. 279–302.</a:t>
            </a:r>
            <a:endParaRPr lang="da-DK" sz="2200" dirty="0"/>
          </a:p>
          <a:p>
            <a:pPr marL="0" indent="0">
              <a:buNone/>
            </a:pPr>
            <a:endParaRPr lang="de-DE" sz="2200" b="1" dirty="0" smtClean="0"/>
          </a:p>
          <a:p>
            <a:pPr marL="0" indent="0">
              <a:buNone/>
            </a:pPr>
            <a:r>
              <a:rPr lang="de-DE" sz="2200" b="1" dirty="0" smtClean="0"/>
              <a:t>Paper </a:t>
            </a:r>
            <a:r>
              <a:rPr lang="de-DE" sz="2200" b="1" dirty="0"/>
              <a:t>in </a:t>
            </a:r>
            <a:r>
              <a:rPr lang="de-DE" sz="2200" b="1" dirty="0" err="1"/>
              <a:t>conference</a:t>
            </a:r>
            <a:r>
              <a:rPr lang="de-DE" sz="2200" b="1" dirty="0"/>
              <a:t> proceedings:</a:t>
            </a:r>
            <a:endParaRPr lang="da-DK" sz="2200" dirty="0"/>
          </a:p>
          <a:p>
            <a:pPr marL="180975" indent="-180975">
              <a:buNone/>
            </a:pPr>
            <a:r>
              <a:rPr lang="de-DE" sz="2200" dirty="0"/>
              <a:t>Leroyer, P. &amp; Valentina, H. &amp; Maazaoui, H. &amp; Chevalier, F. &amp; Gautier, L. (2015). Faire </a:t>
            </a:r>
            <a:r>
              <a:rPr lang="de-DE" sz="2200" dirty="0" err="1"/>
              <a:t>déguster</a:t>
            </a:r>
            <a:r>
              <a:rPr lang="de-DE" sz="2200" dirty="0"/>
              <a:t> et </a:t>
            </a:r>
            <a:r>
              <a:rPr lang="de-DE" sz="2200" dirty="0" err="1"/>
              <a:t>parler</a:t>
            </a:r>
            <a:r>
              <a:rPr lang="de-DE" sz="2200" dirty="0"/>
              <a:t> de </a:t>
            </a:r>
            <a:r>
              <a:rPr lang="de-DE" sz="2200" dirty="0" err="1"/>
              <a:t>son</a:t>
            </a:r>
            <a:r>
              <a:rPr lang="de-DE" sz="2200" dirty="0"/>
              <a:t> </a:t>
            </a:r>
            <a:r>
              <a:rPr lang="de-DE" sz="2200" dirty="0" err="1"/>
              <a:t>vin</a:t>
            </a:r>
            <a:r>
              <a:rPr lang="de-DE" sz="2200" dirty="0"/>
              <a:t> </a:t>
            </a:r>
            <a:r>
              <a:rPr lang="de-DE" sz="2200" dirty="0" err="1"/>
              <a:t>pour</a:t>
            </a:r>
            <a:r>
              <a:rPr lang="de-DE" sz="2200" dirty="0"/>
              <a:t> le faire </a:t>
            </a:r>
            <a:r>
              <a:rPr lang="de-DE" sz="2200" dirty="0" err="1"/>
              <a:t>aimer</a:t>
            </a:r>
            <a:r>
              <a:rPr lang="de-DE" sz="2200" dirty="0"/>
              <a:t> et le </a:t>
            </a:r>
            <a:r>
              <a:rPr lang="de-DE" sz="2200" dirty="0" err="1"/>
              <a:t>vendre</a:t>
            </a:r>
            <a:r>
              <a:rPr lang="de-DE" sz="2200" dirty="0"/>
              <a:t> : </a:t>
            </a:r>
            <a:r>
              <a:rPr lang="de-DE" sz="2200" dirty="0" err="1"/>
              <a:t>quelques</a:t>
            </a:r>
            <a:r>
              <a:rPr lang="de-DE" sz="2200" dirty="0"/>
              <a:t> </a:t>
            </a:r>
            <a:r>
              <a:rPr lang="de-DE" sz="2200" dirty="0" err="1"/>
              <a:t>stratégies</a:t>
            </a:r>
            <a:r>
              <a:rPr lang="de-DE" sz="2200" dirty="0"/>
              <a:t> </a:t>
            </a:r>
            <a:r>
              <a:rPr lang="de-DE" sz="2200" dirty="0" err="1"/>
              <a:t>dans</a:t>
            </a:r>
            <a:r>
              <a:rPr lang="de-DE" sz="2200" dirty="0"/>
              <a:t> des </a:t>
            </a:r>
            <a:r>
              <a:rPr lang="de-DE" sz="2200" dirty="0" err="1"/>
              <a:t>interactions</a:t>
            </a:r>
            <a:r>
              <a:rPr lang="de-DE" sz="2200" dirty="0"/>
              <a:t> </a:t>
            </a:r>
            <a:r>
              <a:rPr lang="de-DE" sz="2200" dirty="0" err="1"/>
              <a:t>producteur</a:t>
            </a:r>
            <a:r>
              <a:rPr lang="de-DE" sz="2200" dirty="0"/>
              <a:t>-client. </a:t>
            </a:r>
            <a:r>
              <a:rPr lang="de-DE" sz="2200" i="1" dirty="0" err="1"/>
              <a:t>Actes</a:t>
            </a:r>
            <a:r>
              <a:rPr lang="de-DE" sz="2200" i="1" dirty="0"/>
              <a:t> de</a:t>
            </a:r>
            <a:r>
              <a:rPr lang="de-DE" sz="2200" dirty="0"/>
              <a:t> </a:t>
            </a:r>
            <a:r>
              <a:rPr lang="de-DE" sz="2200" i="1" dirty="0"/>
              <a:t>International </a:t>
            </a:r>
            <a:r>
              <a:rPr lang="de-DE" sz="2200" i="1" dirty="0" err="1"/>
              <a:t>Wine</a:t>
            </a:r>
            <a:r>
              <a:rPr lang="de-DE" sz="2200" i="1" dirty="0"/>
              <a:t> Symposium </a:t>
            </a:r>
            <a:r>
              <a:rPr lang="de-DE" sz="2200" i="1" dirty="0" err="1"/>
              <a:t>of</a:t>
            </a:r>
            <a:r>
              <a:rPr lang="de-DE" sz="2200" i="1" dirty="0"/>
              <a:t> Toulouse</a:t>
            </a:r>
            <a:r>
              <a:rPr lang="de-DE" sz="2200" dirty="0"/>
              <a:t>, </a:t>
            </a:r>
            <a:r>
              <a:rPr lang="de-DE" sz="2200" i="1" dirty="0" err="1"/>
              <a:t>Université</a:t>
            </a:r>
            <a:r>
              <a:rPr lang="de-DE" sz="2200" i="1" dirty="0"/>
              <a:t> Toulouse – Jean </a:t>
            </a:r>
            <a:r>
              <a:rPr lang="de-DE" sz="2200" i="1" dirty="0" err="1"/>
              <a:t>Jaurès</a:t>
            </a:r>
            <a:r>
              <a:rPr lang="de-DE" sz="2200" dirty="0"/>
              <a:t>.</a:t>
            </a:r>
            <a:endParaRPr lang="da-DK" sz="2200" dirty="0"/>
          </a:p>
          <a:p>
            <a:pPr marL="0" indent="0">
              <a:buNone/>
            </a:pPr>
            <a:endParaRPr lang="de-DE" sz="2200" b="1" dirty="0" smtClean="0"/>
          </a:p>
          <a:p>
            <a:pPr marL="0" indent="0">
              <a:buNone/>
            </a:pPr>
            <a:r>
              <a:rPr lang="de-DE" sz="2200" b="1" dirty="0" smtClean="0"/>
              <a:t>Websites</a:t>
            </a:r>
            <a:r>
              <a:rPr lang="de-DE" sz="2200" b="1" dirty="0"/>
              <a:t>:</a:t>
            </a:r>
            <a:endParaRPr lang="da-DK" sz="2200" dirty="0"/>
          </a:p>
          <a:p>
            <a:pPr marL="0" indent="0">
              <a:buNone/>
            </a:pPr>
            <a:r>
              <a:rPr lang="de-DE" sz="2200" i="1" dirty="0" err="1"/>
              <a:t>Audacity</a:t>
            </a:r>
            <a:r>
              <a:rPr lang="de-DE" sz="2200" dirty="0"/>
              <a:t>. </a:t>
            </a:r>
            <a:r>
              <a:rPr lang="de-DE" sz="2200" dirty="0" err="1"/>
              <a:t>Accessed</a:t>
            </a:r>
            <a:r>
              <a:rPr lang="de-DE" sz="2200" dirty="0"/>
              <a:t> at: </a:t>
            </a:r>
            <a:r>
              <a:rPr lang="de-DE" sz="2200" dirty="0">
                <a:hlinkClick r:id="rId4"/>
              </a:rPr>
              <a:t>http://www.audacity.fr</a:t>
            </a:r>
            <a:r>
              <a:rPr lang="de-DE" sz="2200" dirty="0"/>
              <a:t> (25 May 2015)</a:t>
            </a:r>
            <a:endParaRPr lang="da-DK" sz="2200" dirty="0"/>
          </a:p>
          <a:p>
            <a:pPr marL="180975" indent="-180975">
              <a:buNone/>
            </a:pPr>
            <a:r>
              <a:rPr lang="de-DE" sz="2200" i="1" dirty="0"/>
              <a:t>Guide </a:t>
            </a:r>
            <a:r>
              <a:rPr lang="de-DE" sz="2200" i="1" dirty="0" err="1"/>
              <a:t>méthodologiques</a:t>
            </a:r>
            <a:r>
              <a:rPr lang="de-DE" sz="2200" i="1" dirty="0"/>
              <a:t> </a:t>
            </a:r>
            <a:r>
              <a:rPr lang="de-DE" sz="2200" i="1" dirty="0" err="1"/>
              <a:t>pour</a:t>
            </a:r>
            <a:r>
              <a:rPr lang="de-DE" sz="2200" i="1" dirty="0"/>
              <a:t> le </a:t>
            </a:r>
            <a:r>
              <a:rPr lang="de-DE" sz="2200" i="1" dirty="0" err="1"/>
              <a:t>choix</a:t>
            </a:r>
            <a:r>
              <a:rPr lang="de-DE" sz="2200" i="1" dirty="0"/>
              <a:t> de </a:t>
            </a:r>
            <a:r>
              <a:rPr lang="de-DE" sz="2200" i="1" dirty="0" err="1"/>
              <a:t>formats</a:t>
            </a:r>
            <a:r>
              <a:rPr lang="de-DE" sz="2200" i="1" dirty="0"/>
              <a:t> </a:t>
            </a:r>
            <a:r>
              <a:rPr lang="de-DE" sz="2200" i="1" dirty="0" err="1"/>
              <a:t>numériques</a:t>
            </a:r>
            <a:r>
              <a:rPr lang="de-DE" sz="2200" i="1" dirty="0"/>
              <a:t> </a:t>
            </a:r>
            <a:r>
              <a:rPr lang="de-DE" sz="2200" i="1" dirty="0" err="1"/>
              <a:t>pérennes</a:t>
            </a:r>
            <a:r>
              <a:rPr lang="de-DE" sz="2200" i="1" dirty="0"/>
              <a:t> </a:t>
            </a:r>
            <a:r>
              <a:rPr lang="de-DE" sz="2200" i="1" dirty="0" err="1"/>
              <a:t>dans</a:t>
            </a:r>
            <a:r>
              <a:rPr lang="de-DE" sz="2200" i="1" dirty="0"/>
              <a:t> </a:t>
            </a:r>
            <a:r>
              <a:rPr lang="de-DE" sz="2200" i="1" dirty="0" err="1"/>
              <a:t>un</a:t>
            </a:r>
            <a:r>
              <a:rPr lang="de-DE" sz="2200" i="1" dirty="0"/>
              <a:t> </a:t>
            </a:r>
            <a:r>
              <a:rPr lang="de-DE" sz="2200" i="1" dirty="0" err="1"/>
              <a:t>contexte</a:t>
            </a:r>
            <a:r>
              <a:rPr lang="de-DE" sz="2200" i="1" dirty="0"/>
              <a:t> de </a:t>
            </a:r>
            <a:r>
              <a:rPr lang="de-DE" sz="2200" i="1" dirty="0" err="1"/>
              <a:t>données</a:t>
            </a:r>
            <a:r>
              <a:rPr lang="de-DE" sz="2200" i="1" dirty="0"/>
              <a:t> orales et visuelles. </a:t>
            </a:r>
            <a:r>
              <a:rPr lang="de-DE" sz="2200" dirty="0" err="1"/>
              <a:t>Accessed</a:t>
            </a:r>
            <a:r>
              <a:rPr lang="de-DE" sz="2200" dirty="0"/>
              <a:t> at</a:t>
            </a:r>
            <a:r>
              <a:rPr lang="de-DE" sz="2200" i="1" dirty="0"/>
              <a:t> </a:t>
            </a:r>
            <a:r>
              <a:rPr lang="de-DE" sz="2200" dirty="0">
                <a:hlinkClick r:id="rId5"/>
              </a:rPr>
              <a:t>http://www.huma-num.fr/ressources/guides </a:t>
            </a:r>
            <a:r>
              <a:rPr lang="de-DE" sz="2200" dirty="0"/>
              <a:t>(25 May 2015)</a:t>
            </a:r>
            <a:endParaRPr lang="da-DK" sz="2200" dirty="0"/>
          </a:p>
          <a:p>
            <a:pPr marL="0" indent="0">
              <a:buNone/>
            </a:pPr>
            <a:r>
              <a:rPr lang="de-DE" sz="2200" i="1" dirty="0"/>
              <a:t>Guide des </a:t>
            </a:r>
            <a:r>
              <a:rPr lang="de-DE" sz="2200" i="1" dirty="0" err="1"/>
              <a:t>bonnes</a:t>
            </a:r>
            <a:r>
              <a:rPr lang="de-DE" sz="2200" i="1" dirty="0"/>
              <a:t> </a:t>
            </a:r>
            <a:r>
              <a:rPr lang="de-DE" sz="2200" i="1" dirty="0" err="1"/>
              <a:t>pratiques</a:t>
            </a:r>
            <a:r>
              <a:rPr lang="de-DE" sz="2200" i="1" dirty="0"/>
              <a:t> du </a:t>
            </a:r>
            <a:r>
              <a:rPr lang="de-DE" sz="2200" i="1" dirty="0" err="1"/>
              <a:t>numérique</a:t>
            </a:r>
            <a:r>
              <a:rPr lang="de-DE" sz="2200" dirty="0"/>
              <a:t>. </a:t>
            </a:r>
            <a:r>
              <a:rPr lang="de-DE" sz="2200" dirty="0" err="1"/>
              <a:t>Accessed</a:t>
            </a:r>
            <a:r>
              <a:rPr lang="de-DE" sz="2200" dirty="0"/>
              <a:t> at </a:t>
            </a:r>
            <a:r>
              <a:rPr lang="de-DE" sz="2200" dirty="0">
                <a:hlinkClick r:id="rId6"/>
              </a:rPr>
              <a:t>http://www.huma.num.fr/ressources/guides</a:t>
            </a:r>
            <a:r>
              <a:rPr lang="de-DE" sz="2200" dirty="0"/>
              <a:t> (25 May 2015)</a:t>
            </a:r>
            <a:endParaRPr lang="da-DK" sz="2200" dirty="0"/>
          </a:p>
          <a:p>
            <a:pPr marL="180975" indent="-180975">
              <a:buNone/>
            </a:pPr>
            <a:r>
              <a:rPr lang="de-DE" sz="2200" dirty="0" err="1"/>
              <a:t>Michelfeit</a:t>
            </a:r>
            <a:r>
              <a:rPr lang="de-DE" sz="2200" dirty="0"/>
              <a:t>, J. GDEX in Sketch Engine. </a:t>
            </a:r>
            <a:r>
              <a:rPr lang="de-DE" sz="2200" dirty="0" err="1"/>
              <a:t>ENeL</a:t>
            </a:r>
            <a:r>
              <a:rPr lang="de-DE" sz="2200" dirty="0"/>
              <a:t> 12 </a:t>
            </a:r>
            <a:r>
              <a:rPr lang="de-DE" sz="2200" dirty="0" err="1"/>
              <a:t>February</a:t>
            </a:r>
            <a:r>
              <a:rPr lang="de-DE" sz="2200" dirty="0"/>
              <a:t> 2015, WG3, Vienna, </a:t>
            </a:r>
            <a:r>
              <a:rPr lang="de-DE" sz="2200" dirty="0" err="1"/>
              <a:t>Accessed</a:t>
            </a:r>
            <a:r>
              <a:rPr lang="de-DE" sz="2200" dirty="0"/>
              <a:t> at : </a:t>
            </a:r>
            <a:r>
              <a:rPr lang="de-DE" sz="2200" dirty="0" smtClean="0">
                <a:hlinkClick r:id="rId7"/>
              </a:rPr>
              <a:t>http</a:t>
            </a:r>
            <a:r>
              <a:rPr lang="de-DE" sz="2200" dirty="0">
                <a:hlinkClick r:id="rId7"/>
              </a:rPr>
              <a:t>://www.elexicography.eu/working-groups/working-group-3/wg3-workshops/automatic-extraction-of-good-dictionary-examples/</a:t>
            </a:r>
            <a:r>
              <a:rPr lang="de-DE" sz="2200" dirty="0"/>
              <a:t> (25 May 2015)</a:t>
            </a:r>
            <a:endParaRPr lang="da-DK" sz="2200" dirty="0"/>
          </a:p>
          <a:p>
            <a:pPr marL="0" indent="0">
              <a:buNone/>
            </a:pPr>
            <a:r>
              <a:rPr lang="de-DE" sz="2200" i="1" dirty="0" err="1"/>
              <a:t>Sonal</a:t>
            </a:r>
            <a:r>
              <a:rPr lang="de-DE" sz="2200" i="1" dirty="0"/>
              <a:t>®</a:t>
            </a:r>
            <a:r>
              <a:rPr lang="de-DE" sz="2200" dirty="0"/>
              <a:t>. </a:t>
            </a:r>
            <a:r>
              <a:rPr lang="de-DE" sz="2200" dirty="0" err="1"/>
              <a:t>Accessed</a:t>
            </a:r>
            <a:r>
              <a:rPr lang="de-DE" sz="2200" dirty="0"/>
              <a:t> at </a:t>
            </a:r>
            <a:r>
              <a:rPr lang="de-DE" sz="2200" dirty="0">
                <a:hlinkClick r:id="rId8"/>
              </a:rPr>
              <a:t>http://www.sonal-info.com</a:t>
            </a:r>
            <a:r>
              <a:rPr lang="de-DE" sz="2200" dirty="0"/>
              <a:t> (25 May 2015)</a:t>
            </a:r>
            <a:endParaRPr lang="da-DK" sz="2200" dirty="0"/>
          </a:p>
          <a:p>
            <a:pPr marL="0" indent="0">
              <a:buNone/>
            </a:pPr>
            <a:endParaRPr lang="de-DE" sz="2200" b="1" dirty="0" smtClean="0"/>
          </a:p>
          <a:p>
            <a:pPr marL="0" indent="0">
              <a:buNone/>
            </a:pPr>
            <a:r>
              <a:rPr lang="de-DE" sz="2200" b="1" dirty="0" smtClean="0"/>
              <a:t>Journal </a:t>
            </a:r>
            <a:r>
              <a:rPr lang="de-DE" sz="2200" b="1" dirty="0" err="1"/>
              <a:t>articles</a:t>
            </a:r>
            <a:r>
              <a:rPr lang="de-DE" sz="2200" b="1" dirty="0"/>
              <a:t>:</a:t>
            </a:r>
            <a:endParaRPr lang="da-DK" sz="2200" dirty="0"/>
          </a:p>
          <a:p>
            <a:pPr marL="180975" indent="-180975">
              <a:buNone/>
            </a:pPr>
            <a:r>
              <a:rPr lang="de-DE" sz="2200" dirty="0"/>
              <a:t>Gautier, L. &amp; </a:t>
            </a:r>
            <a:r>
              <a:rPr lang="de-DE" sz="2200" dirty="0" err="1"/>
              <a:t>Hohota</a:t>
            </a:r>
            <a:r>
              <a:rPr lang="de-DE" sz="2200" dirty="0"/>
              <a:t>, V. (2014). </a:t>
            </a:r>
            <a:r>
              <a:rPr lang="de-DE" sz="2200" dirty="0" err="1"/>
              <a:t>Construire</a:t>
            </a:r>
            <a:r>
              <a:rPr lang="de-DE" sz="2200" dirty="0"/>
              <a:t> et </a:t>
            </a:r>
            <a:r>
              <a:rPr lang="de-DE" sz="2200" dirty="0" err="1"/>
              <a:t>exploiter</a:t>
            </a:r>
            <a:r>
              <a:rPr lang="de-DE" sz="2200" dirty="0"/>
              <a:t> </a:t>
            </a:r>
            <a:r>
              <a:rPr lang="de-DE" sz="2200" dirty="0" err="1"/>
              <a:t>un</a:t>
            </a:r>
            <a:r>
              <a:rPr lang="de-DE" sz="2200" dirty="0"/>
              <a:t> </a:t>
            </a:r>
            <a:r>
              <a:rPr lang="de-DE" sz="2200" dirty="0" err="1"/>
              <a:t>corpus</a:t>
            </a:r>
            <a:r>
              <a:rPr lang="de-DE" sz="2200" dirty="0"/>
              <a:t> oral de </a:t>
            </a:r>
            <a:r>
              <a:rPr lang="de-DE" sz="2200" dirty="0" err="1"/>
              <a:t>situations</a:t>
            </a:r>
            <a:r>
              <a:rPr lang="de-DE" sz="2200" dirty="0"/>
              <a:t> de </a:t>
            </a:r>
            <a:r>
              <a:rPr lang="de-DE" sz="2200" dirty="0" err="1"/>
              <a:t>dégustation</a:t>
            </a:r>
            <a:r>
              <a:rPr lang="de-DE" sz="2200" dirty="0"/>
              <a:t> : </a:t>
            </a:r>
            <a:r>
              <a:rPr lang="de-DE" sz="2200" dirty="0" err="1"/>
              <a:t>l’exemple</a:t>
            </a:r>
            <a:r>
              <a:rPr lang="de-DE" sz="2200" dirty="0"/>
              <a:t> </a:t>
            </a:r>
            <a:r>
              <a:rPr lang="de-DE" sz="2200" dirty="0" err="1"/>
              <a:t>d’OenoLexBourgogne</a:t>
            </a:r>
            <a:r>
              <a:rPr lang="de-DE" sz="2200" dirty="0"/>
              <a:t>. </a:t>
            </a:r>
            <a:r>
              <a:rPr lang="de-DE" sz="2200" i="1" dirty="0" err="1"/>
              <a:t>Studia</a:t>
            </a:r>
            <a:r>
              <a:rPr lang="de-DE" sz="2200" i="1" dirty="0"/>
              <a:t> </a:t>
            </a:r>
            <a:r>
              <a:rPr lang="de-DE" sz="2200" i="1" dirty="0" err="1"/>
              <a:t>Universitatis</a:t>
            </a:r>
            <a:r>
              <a:rPr lang="de-DE" sz="2200" i="1" dirty="0"/>
              <a:t> </a:t>
            </a:r>
            <a:r>
              <a:rPr lang="de-DE" sz="2200" i="1" dirty="0" err="1"/>
              <a:t>Babes-Bloyai</a:t>
            </a:r>
            <a:r>
              <a:rPr lang="de-DE" sz="2200" dirty="0"/>
              <a:t>, </a:t>
            </a:r>
            <a:r>
              <a:rPr lang="de-DE" sz="2200" i="1" dirty="0" err="1"/>
              <a:t>Philologia</a:t>
            </a:r>
            <a:r>
              <a:rPr lang="de-DE" sz="2200" i="1" dirty="0"/>
              <a:t> </a:t>
            </a:r>
            <a:r>
              <a:rPr lang="de-DE" sz="2200" dirty="0"/>
              <a:t>59/4, pp.157-173.</a:t>
            </a:r>
            <a:endParaRPr lang="da-DK" sz="2200" dirty="0"/>
          </a:p>
          <a:p>
            <a:pPr marL="0" indent="0">
              <a:buNone/>
            </a:pPr>
            <a:r>
              <a:rPr lang="en-US" sz="2200" dirty="0"/>
              <a:t>Leroyer. P. (2013). Proposals for the Design of Integrated Online Wine Industry Dictionaries. </a:t>
            </a:r>
            <a:r>
              <a:rPr lang="en-US" sz="2200" i="1" dirty="0" err="1"/>
              <a:t>Lexikos</a:t>
            </a:r>
            <a:r>
              <a:rPr lang="en-US" sz="2200" i="1" dirty="0"/>
              <a:t> </a:t>
            </a:r>
            <a:r>
              <a:rPr lang="en-US" sz="2200" dirty="0"/>
              <a:t>23, pp. 1-18.</a:t>
            </a:r>
            <a:endParaRPr lang="da-DK" sz="2200" dirty="0"/>
          </a:p>
          <a:p>
            <a:pPr marL="0" indent="0">
              <a:buNone/>
            </a:pPr>
            <a:r>
              <a:rPr lang="de-DE" sz="2200" dirty="0" err="1"/>
              <a:t>Teubert</a:t>
            </a:r>
            <a:r>
              <a:rPr lang="de-DE" sz="2200" dirty="0"/>
              <a:t>, W. (1996). </a:t>
            </a:r>
            <a:r>
              <a:rPr lang="de-DE" sz="2200" dirty="0" err="1"/>
              <a:t>Comparable</a:t>
            </a:r>
            <a:r>
              <a:rPr lang="de-DE" sz="2200" dirty="0"/>
              <a:t> </a:t>
            </a:r>
            <a:r>
              <a:rPr lang="de-DE" sz="2200" dirty="0" err="1"/>
              <a:t>or</a:t>
            </a:r>
            <a:r>
              <a:rPr lang="de-DE" sz="2200" dirty="0"/>
              <a:t> Parallel </a:t>
            </a:r>
            <a:r>
              <a:rPr lang="de-DE" sz="2200" dirty="0" err="1"/>
              <a:t>Corpora</a:t>
            </a:r>
            <a:r>
              <a:rPr lang="de-DE" sz="2200" dirty="0"/>
              <a:t>? </a:t>
            </a:r>
            <a:r>
              <a:rPr lang="de-DE" sz="2200" i="1" dirty="0"/>
              <a:t>IJL</a:t>
            </a:r>
            <a:r>
              <a:rPr lang="de-DE" sz="2200" dirty="0"/>
              <a:t> 9/3, pp.238-264.</a:t>
            </a:r>
            <a:endParaRPr lang="da-DK" sz="2200" dirty="0"/>
          </a:p>
          <a:p>
            <a:pPr marL="0" indent="0">
              <a:buNone/>
            </a:pPr>
            <a:endParaRPr lang="de-DE" sz="2200" b="1" dirty="0" smtClean="0"/>
          </a:p>
          <a:p>
            <a:pPr marL="0" indent="0">
              <a:buNone/>
            </a:pPr>
            <a:r>
              <a:rPr lang="de-DE" sz="2200" b="1" dirty="0" err="1" smtClean="0"/>
              <a:t>Dictionaries</a:t>
            </a:r>
            <a:r>
              <a:rPr lang="de-DE" sz="2200" b="1" dirty="0"/>
              <a:t>:</a:t>
            </a:r>
            <a:endParaRPr lang="da-DK" sz="2200" dirty="0"/>
          </a:p>
          <a:p>
            <a:pPr marL="180975" indent="-180975">
              <a:buNone/>
            </a:pPr>
            <a:r>
              <a:rPr lang="de-DE" sz="2200" i="1" dirty="0" err="1"/>
              <a:t>Bottlenotes</a:t>
            </a:r>
            <a:r>
              <a:rPr lang="de-DE" sz="2200" i="1" dirty="0"/>
              <a:t>. </a:t>
            </a:r>
            <a:r>
              <a:rPr lang="de-DE" sz="2200" i="1" dirty="0" err="1"/>
              <a:t>Wine</a:t>
            </a:r>
            <a:r>
              <a:rPr lang="de-DE" sz="2200" i="1" dirty="0"/>
              <a:t> </a:t>
            </a:r>
            <a:r>
              <a:rPr lang="de-DE" sz="2200" i="1" dirty="0" err="1"/>
              <a:t>glossary</a:t>
            </a:r>
            <a:r>
              <a:rPr lang="de-DE" sz="2200" i="1" dirty="0"/>
              <a:t> </a:t>
            </a:r>
            <a:r>
              <a:rPr lang="de-DE" sz="2200" i="1" dirty="0" err="1"/>
              <a:t>and</a:t>
            </a:r>
            <a:r>
              <a:rPr lang="de-DE" sz="2200" i="1" dirty="0"/>
              <a:t> </a:t>
            </a:r>
            <a:r>
              <a:rPr lang="de-DE" sz="2200" i="1" dirty="0" err="1"/>
              <a:t>encyclopedia</a:t>
            </a:r>
            <a:r>
              <a:rPr lang="de-DE" sz="2200" i="1" dirty="0"/>
              <a:t>.</a:t>
            </a:r>
            <a:r>
              <a:rPr lang="de-DE" sz="2200" dirty="0"/>
              <a:t> </a:t>
            </a:r>
            <a:r>
              <a:rPr lang="de-DE" sz="2200" dirty="0" err="1"/>
              <a:t>Accessed</a:t>
            </a:r>
            <a:r>
              <a:rPr lang="de-DE" sz="2200" dirty="0"/>
              <a:t> at :</a:t>
            </a:r>
            <a:r>
              <a:rPr lang="de-DE" sz="2200" b="1" dirty="0"/>
              <a:t> </a:t>
            </a:r>
            <a:r>
              <a:rPr lang="de-DE" sz="2200" dirty="0">
                <a:hlinkClick r:id="rId9"/>
              </a:rPr>
              <a:t>http://</a:t>
            </a:r>
            <a:r>
              <a:rPr lang="de-DE" sz="2200" dirty="0" smtClean="0">
                <a:hlinkClick r:id="rId9"/>
              </a:rPr>
              <a:t>www.bottlenotes.com/winecyclopedia/glossary</a:t>
            </a:r>
            <a:r>
              <a:rPr lang="de-DE" sz="2200" dirty="0" smtClean="0"/>
              <a:t> (13 May </a:t>
            </a:r>
            <a:r>
              <a:rPr lang="de-DE" sz="2200" dirty="0"/>
              <a:t>2015)</a:t>
            </a:r>
            <a:endParaRPr lang="da-DK" sz="2200" dirty="0"/>
          </a:p>
          <a:p>
            <a:pPr marL="0" indent="0">
              <a:buNone/>
            </a:pPr>
            <a:r>
              <a:rPr lang="de-DE" sz="2200" dirty="0" err="1"/>
              <a:t>Coutier</a:t>
            </a:r>
            <a:r>
              <a:rPr lang="de-DE" sz="2200" dirty="0"/>
              <a:t>, M. (2011).</a:t>
            </a:r>
            <a:r>
              <a:rPr lang="de-DE" sz="2200" i="1" dirty="0"/>
              <a:t> </a:t>
            </a:r>
            <a:r>
              <a:rPr lang="de-DE" sz="2200" i="1" dirty="0" err="1"/>
              <a:t>Dictionnaire</a:t>
            </a:r>
            <a:r>
              <a:rPr lang="de-DE" sz="2200" i="1" dirty="0"/>
              <a:t> de la </a:t>
            </a:r>
            <a:r>
              <a:rPr lang="de-DE" sz="2200" i="1" dirty="0" err="1"/>
              <a:t>langue</a:t>
            </a:r>
            <a:r>
              <a:rPr lang="de-DE" sz="2200" i="1" dirty="0"/>
              <a:t> du </a:t>
            </a:r>
            <a:r>
              <a:rPr lang="de-DE" sz="2200" i="1" dirty="0" err="1"/>
              <a:t>vin</a:t>
            </a:r>
            <a:r>
              <a:rPr lang="de-DE" sz="2200" i="1" dirty="0"/>
              <a:t>.</a:t>
            </a:r>
            <a:r>
              <a:rPr lang="de-DE" sz="2200" dirty="0"/>
              <a:t> Paris: CNRS Editions.</a:t>
            </a:r>
            <a:endParaRPr lang="da-DK" sz="2200" dirty="0"/>
          </a:p>
          <a:p>
            <a:endParaRPr lang="da-DK" sz="2000" b="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6360165"/>
            <a:ext cx="55657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77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8564562" cy="357662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da-DK" sz="2800" cap="none" dirty="0" smtClean="0"/>
              <a:t>The </a:t>
            </a:r>
            <a:r>
              <a:rPr lang="da-DK" sz="2800" cap="none" dirty="0" err="1" smtClean="0"/>
              <a:t>Oenolex</a:t>
            </a:r>
            <a:r>
              <a:rPr lang="da-DK" sz="2800" cap="none" dirty="0" smtClean="0"/>
              <a:t> </a:t>
            </a:r>
            <a:r>
              <a:rPr lang="da-DK" sz="2800" cap="none" dirty="0" err="1" smtClean="0"/>
              <a:t>dictionary</a:t>
            </a:r>
            <a:r>
              <a:rPr lang="da-DK" sz="2800" cap="none" dirty="0" smtClean="0"/>
              <a:t> </a:t>
            </a:r>
            <a:r>
              <a:rPr lang="da-DK" sz="2800" cap="none" dirty="0"/>
              <a:t>of </a:t>
            </a:r>
            <a:r>
              <a:rPr lang="da-DK" sz="2800" cap="none" dirty="0" err="1"/>
              <a:t>wine</a:t>
            </a:r>
            <a:r>
              <a:rPr lang="da-DK" sz="2800" cap="none" dirty="0"/>
              <a:t>-tasting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753" y="1844824"/>
            <a:ext cx="8784976" cy="4249191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2000" dirty="0" err="1" smtClean="0"/>
              <a:t>Commissioned</a:t>
            </a:r>
            <a:r>
              <a:rPr lang="fr-FR" sz="2000" dirty="0" smtClean="0"/>
              <a:t> by the </a:t>
            </a:r>
            <a:r>
              <a:rPr lang="fr-FR" sz="2000" dirty="0" err="1" smtClean="0"/>
              <a:t>wine-industry</a:t>
            </a:r>
            <a:r>
              <a:rPr lang="fr-FR" sz="2000" dirty="0" smtClean="0"/>
              <a:t> of </a:t>
            </a:r>
            <a:r>
              <a:rPr lang="fr-FR" sz="2000" dirty="0" err="1" smtClean="0"/>
              <a:t>Burgundy</a:t>
            </a:r>
            <a:r>
              <a:rPr lang="fr-FR" sz="2000" dirty="0" smtClean="0"/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FR" sz="2000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2000" dirty="0" smtClean="0"/>
              <a:t>For experts (</a:t>
            </a:r>
            <a:r>
              <a:rPr lang="fr-FR" sz="2000" dirty="0" err="1" smtClean="0"/>
              <a:t>teaching</a:t>
            </a:r>
            <a:r>
              <a:rPr lang="fr-FR" sz="2000" dirty="0" smtClean="0"/>
              <a:t> </a:t>
            </a:r>
            <a:r>
              <a:rPr lang="fr-FR" sz="2000" dirty="0" err="1" smtClean="0"/>
              <a:t>wine-tasting</a:t>
            </a:r>
            <a:r>
              <a:rPr lang="fr-FR" sz="2000" dirty="0" smtClean="0"/>
              <a:t>) and </a:t>
            </a:r>
            <a:r>
              <a:rPr lang="fr-FR" sz="2000" dirty="0"/>
              <a:t>non-experts </a:t>
            </a:r>
            <a:r>
              <a:rPr lang="fr-FR" sz="2000" dirty="0" smtClean="0"/>
              <a:t>(</a:t>
            </a:r>
            <a:r>
              <a:rPr lang="fr-FR" sz="2000" dirty="0" err="1" smtClean="0"/>
              <a:t>learning</a:t>
            </a:r>
            <a:r>
              <a:rPr lang="fr-FR" sz="2000" dirty="0" smtClean="0"/>
              <a:t> </a:t>
            </a:r>
            <a:r>
              <a:rPr lang="fr-FR" sz="2000" dirty="0" err="1" smtClean="0"/>
              <a:t>wine-tasting</a:t>
            </a:r>
            <a:r>
              <a:rPr lang="fr-FR" sz="2000" dirty="0" smtClean="0"/>
              <a:t>)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endParaRPr lang="fr-FR" sz="2000" dirty="0"/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2000" dirty="0" err="1" smtClean="0"/>
              <a:t>Industrial</a:t>
            </a:r>
            <a:r>
              <a:rPr lang="fr-FR" sz="2000" dirty="0" smtClean="0"/>
              <a:t> information </a:t>
            </a:r>
            <a:r>
              <a:rPr lang="fr-FR" sz="2000" dirty="0" err="1" smtClean="0"/>
              <a:t>tool</a:t>
            </a:r>
            <a:r>
              <a:rPr lang="fr-FR" sz="2000" dirty="0" smtClean="0"/>
              <a:t>: </a:t>
            </a:r>
            <a:r>
              <a:rPr lang="fr-FR" sz="2000" i="1" dirty="0" err="1" smtClean="0"/>
              <a:t>What</a:t>
            </a:r>
            <a:r>
              <a:rPr lang="fr-FR" sz="2000" i="1" dirty="0" smtClean="0"/>
              <a:t> </a:t>
            </a:r>
            <a:r>
              <a:rPr lang="fr-FR" sz="2000" i="1" dirty="0"/>
              <a:t>do </a:t>
            </a:r>
            <a:r>
              <a:rPr lang="fr-FR" sz="2000" i="1" dirty="0" err="1"/>
              <a:t>they</a:t>
            </a:r>
            <a:r>
              <a:rPr lang="fr-FR" sz="2000" i="1" dirty="0"/>
              <a:t> </a:t>
            </a:r>
            <a:r>
              <a:rPr lang="fr-FR" sz="2000" i="1" dirty="0" err="1" smtClean="0"/>
              <a:t>say</a:t>
            </a:r>
            <a:r>
              <a:rPr lang="fr-FR" sz="2000" i="1" dirty="0" smtClean="0"/>
              <a:t> </a:t>
            </a:r>
            <a:r>
              <a:rPr lang="fr-FR" sz="2000" i="1" dirty="0"/>
              <a:t>about </a:t>
            </a:r>
            <a:r>
              <a:rPr lang="fr-FR" sz="2000" i="1" dirty="0" err="1"/>
              <a:t>our</a:t>
            </a:r>
            <a:r>
              <a:rPr lang="fr-FR" sz="2000" i="1" dirty="0"/>
              <a:t> </a:t>
            </a:r>
            <a:r>
              <a:rPr lang="fr-FR" sz="2000" i="1" dirty="0" err="1" smtClean="0"/>
              <a:t>wines</a:t>
            </a:r>
            <a:r>
              <a:rPr lang="fr-FR" sz="2000" i="1" dirty="0" smtClean="0"/>
              <a:t>? </a:t>
            </a:r>
            <a:r>
              <a:rPr lang="fr-FR" sz="2000" i="1" dirty="0" err="1" smtClean="0"/>
              <a:t>What</a:t>
            </a:r>
            <a:r>
              <a:rPr lang="fr-FR" sz="2000" i="1" dirty="0" smtClean="0"/>
              <a:t> do </a:t>
            </a:r>
            <a:r>
              <a:rPr lang="fr-FR" sz="2000" i="1" dirty="0" err="1" smtClean="0"/>
              <a:t>we</a:t>
            </a:r>
            <a:r>
              <a:rPr lang="fr-FR" sz="2000" i="1" dirty="0" smtClean="0"/>
              <a:t> </a:t>
            </a:r>
            <a:r>
              <a:rPr lang="fr-FR" sz="2000" i="1" dirty="0" err="1" smtClean="0"/>
              <a:t>say</a:t>
            </a:r>
            <a:r>
              <a:rPr lang="fr-FR" sz="2000" i="1" dirty="0" smtClean="0"/>
              <a:t>?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endParaRPr lang="fr-FR" sz="2000" i="1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2000" dirty="0"/>
              <a:t>Corpus of oral </a:t>
            </a:r>
            <a:r>
              <a:rPr lang="fr-FR" sz="2000" dirty="0" smtClean="0"/>
              <a:t>interactions: </a:t>
            </a:r>
            <a:r>
              <a:rPr lang="fr-FR" sz="2000" dirty="0" err="1" smtClean="0"/>
              <a:t>wine-tasting</a:t>
            </a:r>
            <a:r>
              <a:rPr lang="fr-FR" sz="2000" dirty="0" smtClean="0"/>
              <a:t> courses, </a:t>
            </a:r>
            <a:r>
              <a:rPr lang="fr-FR" sz="2000" dirty="0" err="1" smtClean="0"/>
              <a:t>fairs</a:t>
            </a:r>
            <a:r>
              <a:rPr lang="fr-FR" sz="2000" dirty="0" smtClean="0"/>
              <a:t>, </a:t>
            </a:r>
            <a:r>
              <a:rPr lang="fr-FR" sz="2000" dirty="0" err="1" smtClean="0"/>
              <a:t>wineries</a:t>
            </a:r>
            <a:endParaRPr lang="fr-FR" sz="2000" dirty="0" smtClean="0"/>
          </a:p>
          <a:p>
            <a:pPr marL="704850" lvl="2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fr-FR" dirty="0" smtClean="0"/>
              <a:t>In-house entries and expertise labelling (expert/non-expert)</a:t>
            </a:r>
          </a:p>
          <a:p>
            <a:pPr marL="704850" lvl="2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fr-FR" dirty="0" err="1" smtClean="0"/>
              <a:t>Definitions</a:t>
            </a:r>
            <a:r>
              <a:rPr lang="fr-FR" dirty="0" smtClean="0"/>
              <a:t> and collocations </a:t>
            </a:r>
            <a:endParaRPr lang="fr-FR" dirty="0"/>
          </a:p>
          <a:p>
            <a:pPr marL="704850" lvl="2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fr-FR" b="1" dirty="0" err="1" smtClean="0"/>
              <a:t>Examples</a:t>
            </a:r>
            <a:r>
              <a:rPr lang="fr-FR" b="1" dirty="0" smtClean="0"/>
              <a:t>/audio files</a:t>
            </a:r>
          </a:p>
          <a:p>
            <a:pPr marL="704850" lvl="2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fr-FR" dirty="0" smtClean="0"/>
              <a:t>Links</a:t>
            </a:r>
          </a:p>
          <a:p>
            <a:pPr marL="704850" lvl="2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endParaRPr lang="fr-FR" dirty="0"/>
          </a:p>
          <a:p>
            <a:pPr marL="0" lvl="2" indent="3619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r-FR" dirty="0" err="1"/>
              <a:t>W</a:t>
            </a:r>
            <a:r>
              <a:rPr lang="fr-FR" dirty="0" err="1" smtClean="0"/>
              <a:t>ork</a:t>
            </a:r>
            <a:r>
              <a:rPr lang="fr-FR" dirty="0" smtClean="0"/>
              <a:t> in </a:t>
            </a:r>
            <a:r>
              <a:rPr lang="fr-FR" dirty="0" err="1" smtClean="0"/>
              <a:t>progress</a:t>
            </a:r>
            <a:endParaRPr lang="fr-FR" dirty="0" smtClean="0"/>
          </a:p>
          <a:p>
            <a:pPr marL="0" lvl="0" indent="0">
              <a:lnSpc>
                <a:spcPts val="2100"/>
              </a:lnSpc>
              <a:buNone/>
              <a:defRPr/>
            </a:pPr>
            <a:endParaRPr lang="fr-FR" sz="20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fr-FR" sz="2000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31807"/>
            <a:ext cx="6048672" cy="509141"/>
          </a:xfrm>
        </p:spPr>
        <p:txBody>
          <a:bodyPr/>
          <a:lstStyle/>
          <a:p>
            <a:r>
              <a:rPr lang="da-DK" dirty="0" err="1">
                <a:solidFill>
                  <a:schemeClr val="tx1"/>
                </a:solidFill>
              </a:rPr>
              <a:t>EneL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Herstmonceux</a:t>
            </a:r>
            <a:r>
              <a:rPr lang="da-DK" dirty="0">
                <a:solidFill>
                  <a:schemeClr val="tx1"/>
                </a:solidFill>
              </a:rPr>
              <a:t>, WG3, 13 August 2015 – Leroyer, </a:t>
            </a:r>
            <a:r>
              <a:rPr lang="da-DK" dirty="0" err="1">
                <a:solidFill>
                  <a:schemeClr val="tx1"/>
                </a:solidFill>
              </a:rPr>
              <a:t>Millereux</a:t>
            </a:r>
            <a:r>
              <a:rPr lang="da-DK" dirty="0">
                <a:solidFill>
                  <a:schemeClr val="tx1"/>
                </a:solidFill>
              </a:rPr>
              <a:t>, </a:t>
            </a:r>
            <a:r>
              <a:rPr lang="da-DK" dirty="0" smtClean="0">
                <a:solidFill>
                  <a:schemeClr val="tx1"/>
                </a:solidFill>
              </a:rPr>
              <a:t>Maazaoui</a:t>
            </a:r>
            <a:r>
              <a:rPr lang="da-DK" dirty="0">
                <a:solidFill>
                  <a:schemeClr val="tx1"/>
                </a:solidFill>
              </a:rPr>
              <a:t>, Gautier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6911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564562" cy="359586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da-DK" sz="2800" cap="none" dirty="0" smtClean="0"/>
              <a:t>Data </a:t>
            </a:r>
            <a:r>
              <a:rPr lang="da-DK" sz="2800" cap="none" dirty="0" err="1" smtClean="0"/>
              <a:t>recording</a:t>
            </a:r>
            <a:r>
              <a:rPr lang="da-DK" sz="2800" cap="none" dirty="0" smtClean="0"/>
              <a:t> and </a:t>
            </a:r>
            <a:r>
              <a:rPr lang="da-DK" sz="2800" cap="none" dirty="0" err="1" smtClean="0"/>
              <a:t>processing</a:t>
            </a:r>
            <a:endParaRPr lang="da-DK" sz="28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1916112"/>
            <a:ext cx="8568000" cy="4177183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endParaRPr lang="en-US" sz="1800" dirty="0" smtClean="0"/>
          </a:p>
          <a:p>
            <a:r>
              <a:rPr lang="en-US" sz="2000" dirty="0" smtClean="0"/>
              <a:t>TASCAM </a:t>
            </a:r>
            <a:r>
              <a:rPr lang="en-US" sz="2000" dirty="0"/>
              <a:t>DR-07 MKI digital recorder.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Data format = French standards for Digital </a:t>
            </a:r>
            <a:r>
              <a:rPr lang="en-US" sz="2000" dirty="0"/>
              <a:t>Humanities </a:t>
            </a:r>
            <a:r>
              <a:rPr lang="en-US" sz="2000" dirty="0" smtClean="0"/>
              <a:t>(</a:t>
            </a:r>
            <a:r>
              <a:rPr lang="en-US" sz="2000" dirty="0"/>
              <a:t>Huma-</a:t>
            </a:r>
            <a:r>
              <a:rPr lang="en-US" sz="2000" dirty="0" err="1"/>
              <a:t>Num</a:t>
            </a:r>
            <a:r>
              <a:rPr lang="en-US" sz="2000" dirty="0"/>
              <a:t> 2015). 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Uncompressed </a:t>
            </a:r>
            <a:r>
              <a:rPr lang="en-US" sz="2000" dirty="0"/>
              <a:t>24-bit/96 kHz </a:t>
            </a:r>
            <a:r>
              <a:rPr lang="en-US" sz="2000" dirty="0" smtClean="0"/>
              <a:t>WAV; AUDACITY</a:t>
            </a:r>
            <a:r>
              <a:rPr lang="en-US" sz="2000" i="1" dirty="0" smtClean="0"/>
              <a:t> </a:t>
            </a:r>
            <a:r>
              <a:rPr lang="en-US" sz="2000" dirty="0" smtClean="0"/>
              <a:t>software for deleting irrelevant data</a:t>
            </a:r>
          </a:p>
          <a:p>
            <a:endParaRPr lang="en-US" sz="2000" dirty="0"/>
          </a:p>
          <a:p>
            <a:r>
              <a:rPr lang="en-US" sz="2000" dirty="0" smtClean="0"/>
              <a:t>Preservation of spontaneous discourse (no noise </a:t>
            </a:r>
            <a:r>
              <a:rPr lang="en-US" sz="2000" dirty="0"/>
              <a:t>reduction, </a:t>
            </a:r>
            <a:r>
              <a:rPr lang="en-US" sz="2000" dirty="0" smtClean="0"/>
              <a:t>clipping </a:t>
            </a:r>
            <a:r>
              <a:rPr lang="en-US" sz="2000" dirty="0"/>
              <a:t>or signal </a:t>
            </a:r>
            <a:r>
              <a:rPr lang="en-US" sz="2000" dirty="0" smtClean="0"/>
              <a:t>amplification); orthographic </a:t>
            </a:r>
            <a:r>
              <a:rPr lang="en-US" sz="2000" dirty="0"/>
              <a:t>transcription with annotation of turn takings, overlaps, pauses, non-verbal productions, etc. </a:t>
            </a:r>
          </a:p>
          <a:p>
            <a:endParaRPr lang="en-US" sz="2000" dirty="0"/>
          </a:p>
          <a:p>
            <a:r>
              <a:rPr lang="en-US" sz="2000" dirty="0" smtClean="0"/>
              <a:t>Data processing </a:t>
            </a:r>
            <a:r>
              <a:rPr lang="en-US" sz="2000" dirty="0"/>
              <a:t>with SONAL</a:t>
            </a:r>
            <a:r>
              <a:rPr lang="en-US" sz="2000" dirty="0" smtClean="0"/>
              <a:t>®: transcription </a:t>
            </a:r>
            <a:r>
              <a:rPr lang="en-US" sz="2000" dirty="0"/>
              <a:t>formatting, </a:t>
            </a:r>
            <a:r>
              <a:rPr lang="en-US" sz="2000" dirty="0" err="1" smtClean="0"/>
              <a:t>synchronisation</a:t>
            </a:r>
            <a:r>
              <a:rPr lang="en-US" sz="2000" dirty="0" smtClean="0"/>
              <a:t> of transcription and speech-data, </a:t>
            </a:r>
            <a:r>
              <a:rPr lang="en-US" sz="2000" dirty="0"/>
              <a:t>annotation and </a:t>
            </a:r>
            <a:r>
              <a:rPr lang="en-US" sz="2000" dirty="0" smtClean="0"/>
              <a:t>tagging of segments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 smtClean="0"/>
              <a:t>Double tagging: themes (‘</a:t>
            </a:r>
            <a:r>
              <a:rPr lang="en-US" sz="2000" dirty="0"/>
              <a:t>process’, ‘action’, ‘definition’, </a:t>
            </a:r>
            <a:r>
              <a:rPr lang="en-US" sz="2000" dirty="0" smtClean="0"/>
              <a:t>…) and discourse markers</a:t>
            </a:r>
            <a:endParaRPr lang="da-DK" sz="2000" dirty="0"/>
          </a:p>
          <a:p>
            <a:endParaRPr lang="da-DK" sz="1800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6048672" cy="365125"/>
          </a:xfrm>
        </p:spPr>
        <p:txBody>
          <a:bodyPr/>
          <a:lstStyle/>
          <a:p>
            <a:r>
              <a:rPr lang="da-DK" dirty="0" err="1">
                <a:solidFill>
                  <a:schemeClr val="tx1"/>
                </a:solidFill>
              </a:rPr>
              <a:t>EneL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Herstmonceux</a:t>
            </a:r>
            <a:r>
              <a:rPr lang="da-DK" dirty="0">
                <a:solidFill>
                  <a:schemeClr val="tx1"/>
                </a:solidFill>
              </a:rPr>
              <a:t>, WG3, 13 August 2015 – Leroyer, </a:t>
            </a:r>
            <a:r>
              <a:rPr lang="da-DK" dirty="0" err="1">
                <a:solidFill>
                  <a:schemeClr val="tx1"/>
                </a:solidFill>
              </a:rPr>
              <a:t>Millereux</a:t>
            </a:r>
            <a:r>
              <a:rPr lang="da-DK" dirty="0">
                <a:solidFill>
                  <a:schemeClr val="tx1"/>
                </a:solidFill>
              </a:rPr>
              <a:t>, </a:t>
            </a:r>
            <a:r>
              <a:rPr lang="da-DK" dirty="0" smtClean="0">
                <a:solidFill>
                  <a:schemeClr val="tx1"/>
                </a:solidFill>
              </a:rPr>
              <a:t>Maazaoui</a:t>
            </a:r>
            <a:r>
              <a:rPr lang="da-DK" dirty="0">
                <a:solidFill>
                  <a:schemeClr val="tx1"/>
                </a:solidFill>
              </a:rPr>
              <a:t>, Gautier</a:t>
            </a:r>
          </a:p>
        </p:txBody>
      </p:sp>
    </p:spTree>
    <p:extLst>
      <p:ext uri="{BB962C8B-B14F-4D97-AF65-F5344CB8AC3E}">
        <p14:creationId xmlns:p14="http://schemas.microsoft.com/office/powerpoint/2010/main" val="347526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772816"/>
            <a:ext cx="8564562" cy="357662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da-DK" sz="2800" cap="none" dirty="0" err="1" smtClean="0"/>
              <a:t>Discourse</a:t>
            </a:r>
            <a:r>
              <a:rPr lang="da-DK" sz="2800" cap="none" dirty="0" smtClean="0"/>
              <a:t> markers – </a:t>
            </a:r>
            <a:r>
              <a:rPr lang="da-DK" sz="2800" cap="none" dirty="0" err="1" smtClean="0"/>
              <a:t>phases</a:t>
            </a:r>
            <a:r>
              <a:rPr lang="da-DK" sz="2800" cap="none" dirty="0" smtClean="0"/>
              <a:t>, </a:t>
            </a:r>
            <a:r>
              <a:rPr lang="da-DK" sz="2800" cap="none" dirty="0" err="1" smtClean="0"/>
              <a:t>directives</a:t>
            </a:r>
            <a:r>
              <a:rPr lang="da-DK" sz="2800" cap="none" dirty="0" smtClean="0"/>
              <a:t>, negatives</a:t>
            </a:r>
            <a:endParaRPr lang="da-DK" sz="28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348880"/>
            <a:ext cx="8495992" cy="3670482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r>
              <a:rPr lang="fr-FR" sz="2000" dirty="0" smtClean="0"/>
              <a:t>On </a:t>
            </a:r>
            <a:r>
              <a:rPr lang="fr-FR" sz="2000" dirty="0"/>
              <a:t>va </a:t>
            </a:r>
            <a:r>
              <a:rPr lang="fr-FR" sz="2000" b="1" i="1" dirty="0"/>
              <a:t>continuer</a:t>
            </a:r>
            <a:r>
              <a:rPr lang="fr-FR" sz="2000" dirty="0"/>
              <a:t> la dégustation par un Bourgogne Aligoté 2012</a:t>
            </a:r>
            <a:r>
              <a:rPr lang="fr-FR" sz="2000" dirty="0" smtClean="0"/>
              <a:t>….; 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/>
              <a:t>Au</a:t>
            </a:r>
            <a:r>
              <a:rPr lang="fr-FR" sz="2000" i="1" dirty="0"/>
              <a:t> </a:t>
            </a:r>
            <a:r>
              <a:rPr lang="fr-FR" sz="2000" b="1" i="1" dirty="0"/>
              <a:t>premier nez</a:t>
            </a:r>
            <a:r>
              <a:rPr lang="fr-FR" sz="2000" dirty="0"/>
              <a:t>, </a:t>
            </a:r>
            <a:r>
              <a:rPr lang="fr-FR" sz="2000" b="1" i="1" dirty="0"/>
              <a:t>on est sur </a:t>
            </a:r>
            <a:r>
              <a:rPr lang="fr-FR" sz="2000" dirty="0"/>
              <a:t>des fruits plus mûrs, on n’est pas sur le côté citronné, agrume, mais sur le côté prune. 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 smtClean="0"/>
              <a:t>le </a:t>
            </a:r>
            <a:r>
              <a:rPr lang="fr-FR" sz="2000" dirty="0"/>
              <a:t>vin a vieilli, mais il a vieilli combien ? C’est ça la question, </a:t>
            </a:r>
            <a:r>
              <a:rPr lang="fr-FR" sz="2000" b="1" i="1" dirty="0"/>
              <a:t>chauffez-le bien dans vos mains</a:t>
            </a:r>
            <a:r>
              <a:rPr lang="fr-FR" sz="2000" dirty="0" smtClean="0"/>
              <a:t>.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/>
              <a:t>O</a:t>
            </a:r>
            <a:r>
              <a:rPr lang="fr-FR" sz="2000" dirty="0" smtClean="0"/>
              <a:t>n </a:t>
            </a:r>
            <a:r>
              <a:rPr lang="fr-FR" sz="2000" b="1" dirty="0"/>
              <a:t>n</a:t>
            </a:r>
            <a:r>
              <a:rPr lang="fr-FR" sz="2000" dirty="0"/>
              <a:t>’est </a:t>
            </a:r>
            <a:r>
              <a:rPr lang="fr-FR" sz="2000" b="1" dirty="0"/>
              <a:t>pas</a:t>
            </a:r>
            <a:r>
              <a:rPr lang="fr-FR" sz="2000" dirty="0"/>
              <a:t> sur le côté citron, agrume, mais sur le côté prune. </a:t>
            </a:r>
            <a:endParaRPr lang="fr-FR" sz="2000" dirty="0" smtClean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endParaRPr lang="da-DK" sz="2000" dirty="0"/>
          </a:p>
        </p:txBody>
      </p:sp>
      <p:sp>
        <p:nvSpPr>
          <p:cNvPr id="6" name="Rectangle 5"/>
          <p:cNvSpPr/>
          <p:nvPr/>
        </p:nvSpPr>
        <p:spPr>
          <a:xfrm>
            <a:off x="251520" y="6158402"/>
            <a:ext cx="72728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a-DK" sz="1200" dirty="0" err="1">
                <a:solidFill>
                  <a:srgbClr val="000000"/>
                </a:solidFill>
              </a:rPr>
              <a:t>EneL</a:t>
            </a:r>
            <a:r>
              <a:rPr lang="da-DK" sz="1200" dirty="0">
                <a:solidFill>
                  <a:srgbClr val="000000"/>
                </a:solidFill>
              </a:rPr>
              <a:t> </a:t>
            </a:r>
            <a:r>
              <a:rPr lang="da-DK" sz="1200" dirty="0" err="1">
                <a:solidFill>
                  <a:srgbClr val="000000"/>
                </a:solidFill>
              </a:rPr>
              <a:t>Herstmonceux</a:t>
            </a:r>
            <a:r>
              <a:rPr lang="da-DK" sz="1200" dirty="0">
                <a:solidFill>
                  <a:srgbClr val="000000"/>
                </a:solidFill>
              </a:rPr>
              <a:t>, WG3, 13 August 2015 – Leroyer, </a:t>
            </a:r>
            <a:r>
              <a:rPr lang="da-DK" sz="1200" dirty="0" err="1">
                <a:solidFill>
                  <a:srgbClr val="000000"/>
                </a:solidFill>
              </a:rPr>
              <a:t>Millereux</a:t>
            </a:r>
            <a:r>
              <a:rPr lang="da-DK" sz="1200" dirty="0">
                <a:solidFill>
                  <a:srgbClr val="000000"/>
                </a:solidFill>
              </a:rPr>
              <a:t>, </a:t>
            </a:r>
            <a:r>
              <a:rPr lang="da-DK" sz="1200" dirty="0" smtClean="0">
                <a:solidFill>
                  <a:srgbClr val="000000"/>
                </a:solidFill>
              </a:rPr>
              <a:t>Maazaoui</a:t>
            </a:r>
            <a:r>
              <a:rPr lang="da-DK" sz="1200" dirty="0">
                <a:solidFill>
                  <a:srgbClr val="000000"/>
                </a:solidFill>
              </a:rPr>
              <a:t>, Gautier</a:t>
            </a:r>
          </a:p>
        </p:txBody>
      </p:sp>
    </p:spTree>
    <p:extLst>
      <p:ext uri="{BB962C8B-B14F-4D97-AF65-F5344CB8AC3E}">
        <p14:creationId xmlns:p14="http://schemas.microsoft.com/office/powerpoint/2010/main" val="195753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340768"/>
            <a:ext cx="8492554" cy="359586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fr-FR" sz="2800" cap="none" dirty="0" smtClean="0"/>
              <a:t>Data management system</a:t>
            </a:r>
            <a:endParaRPr lang="da-DK" sz="28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SzPct val="25000"/>
              <a:buNone/>
            </a:pPr>
            <a:endParaRPr lang="fr-FR" sz="2100" b="1" dirty="0" smtClean="0"/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fr-FR" sz="2000" dirty="0" err="1" smtClean="0"/>
              <a:t>Language</a:t>
            </a:r>
            <a:r>
              <a:rPr lang="fr-FR" sz="2000" dirty="0" smtClean="0"/>
              <a:t>: </a:t>
            </a:r>
            <a:r>
              <a:rPr lang="fr-FR" sz="2000" dirty="0"/>
              <a:t>Java v8, XML and XSL(T)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fr-FR" sz="2000" dirty="0" smtClean="0"/>
              <a:t>IDE: </a:t>
            </a:r>
            <a:r>
              <a:rPr lang="fr-FR" sz="2000" dirty="0" err="1"/>
              <a:t>NetBeans</a:t>
            </a:r>
            <a:r>
              <a:rPr lang="fr-FR" sz="2000" dirty="0"/>
              <a:t> v8.0.2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fr-FR" sz="2000" dirty="0" err="1"/>
              <a:t>Frameworks</a:t>
            </a:r>
            <a:r>
              <a:rPr lang="fr-FR" sz="2000" dirty="0"/>
              <a:t> : Java Server Faces v2.2, Prime Faces v5.x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endParaRPr lang="fr-FR" sz="2000" dirty="0" smtClean="0"/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fr-FR" sz="2000" dirty="0" smtClean="0"/>
              <a:t>Linux </a:t>
            </a:r>
            <a:r>
              <a:rPr lang="fr-FR" sz="2000" dirty="0"/>
              <a:t>Debian 7 (</a:t>
            </a:r>
            <a:r>
              <a:rPr lang="fr-FR" sz="2000" dirty="0" err="1" smtClean="0"/>
              <a:t>Wheezy</a:t>
            </a:r>
            <a:r>
              <a:rPr lang="fr-FR" sz="2000" dirty="0" smtClean="0"/>
              <a:t>) 64 </a:t>
            </a:r>
            <a:r>
              <a:rPr lang="fr-FR" sz="2000" dirty="0"/>
              <a:t>bits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fr-FR" sz="2000" dirty="0"/>
              <a:t>Apache </a:t>
            </a:r>
            <a:r>
              <a:rPr lang="fr-FR" sz="2000" dirty="0" err="1"/>
              <a:t>Tomcat</a:t>
            </a:r>
            <a:r>
              <a:rPr lang="fr-FR" sz="2000" dirty="0"/>
              <a:t> 8.x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fr-FR" sz="2000" dirty="0"/>
              <a:t>RDBMS : MySQL 5.x</a:t>
            </a:r>
          </a:p>
          <a:p>
            <a:pPr marL="0" indent="0">
              <a:buNone/>
            </a:pPr>
            <a:endParaRPr lang="da-DK" sz="2100" dirty="0" smtClean="0"/>
          </a:p>
          <a:p>
            <a:endParaRPr lang="da-D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165304"/>
            <a:ext cx="6048672" cy="365125"/>
          </a:xfrm>
        </p:spPr>
        <p:txBody>
          <a:bodyPr/>
          <a:lstStyle/>
          <a:p>
            <a:r>
              <a:rPr lang="da-DK" dirty="0" err="1">
                <a:solidFill>
                  <a:schemeClr val="tx1"/>
                </a:solidFill>
              </a:rPr>
              <a:t>EneL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Herstmonceux</a:t>
            </a:r>
            <a:r>
              <a:rPr lang="da-DK" dirty="0">
                <a:solidFill>
                  <a:schemeClr val="tx1"/>
                </a:solidFill>
              </a:rPr>
              <a:t>, WG3, 13 August 2015 – Leroyer, </a:t>
            </a:r>
            <a:r>
              <a:rPr lang="da-DK" dirty="0" err="1">
                <a:solidFill>
                  <a:schemeClr val="tx1"/>
                </a:solidFill>
              </a:rPr>
              <a:t>Millereux</a:t>
            </a:r>
            <a:r>
              <a:rPr lang="da-DK" dirty="0">
                <a:solidFill>
                  <a:schemeClr val="tx1"/>
                </a:solidFill>
              </a:rPr>
              <a:t>, </a:t>
            </a:r>
            <a:r>
              <a:rPr lang="da-DK" dirty="0" smtClean="0">
                <a:solidFill>
                  <a:schemeClr val="tx1"/>
                </a:solidFill>
              </a:rPr>
              <a:t>Maazaoui</a:t>
            </a:r>
            <a:r>
              <a:rPr lang="da-DK" dirty="0">
                <a:solidFill>
                  <a:schemeClr val="tx1"/>
                </a:solidFill>
              </a:rPr>
              <a:t>, Gautier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1596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1187450"/>
            <a:ext cx="8564562" cy="359586"/>
          </a:xfrm>
        </p:spPr>
        <p:txBody>
          <a:bodyPr/>
          <a:lstStyle/>
          <a:p>
            <a:r>
              <a:rPr lang="da-DK" sz="2800" cap="none" dirty="0" err="1" smtClean="0"/>
              <a:t>Workflows</a:t>
            </a:r>
            <a:endParaRPr lang="da-DK" sz="2800" cap="none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90320"/>
              </p:ext>
            </p:extLst>
          </p:nvPr>
        </p:nvGraphicFramePr>
        <p:xfrm>
          <a:off x="287339" y="1916113"/>
          <a:ext cx="7020966" cy="3917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6789" y="6309320"/>
            <a:ext cx="6048672" cy="365125"/>
          </a:xfrm>
        </p:spPr>
        <p:txBody>
          <a:bodyPr/>
          <a:lstStyle/>
          <a:p>
            <a:r>
              <a:rPr lang="da-DK" dirty="0" err="1">
                <a:solidFill>
                  <a:schemeClr val="tx1"/>
                </a:solidFill>
              </a:rPr>
              <a:t>EneL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Herstmonceux</a:t>
            </a:r>
            <a:r>
              <a:rPr lang="da-DK" dirty="0">
                <a:solidFill>
                  <a:schemeClr val="tx1"/>
                </a:solidFill>
              </a:rPr>
              <a:t>, WG3, 13 August 2015 – Leroyer, </a:t>
            </a:r>
            <a:r>
              <a:rPr lang="da-DK" dirty="0" err="1">
                <a:solidFill>
                  <a:schemeClr val="tx1"/>
                </a:solidFill>
              </a:rPr>
              <a:t>Millereux</a:t>
            </a:r>
            <a:r>
              <a:rPr lang="da-DK" dirty="0">
                <a:solidFill>
                  <a:schemeClr val="tx1"/>
                </a:solidFill>
              </a:rPr>
              <a:t>, Maazaoui, Gautier</a:t>
            </a:r>
          </a:p>
          <a:p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340768"/>
            <a:ext cx="18224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274" y="4797152"/>
            <a:ext cx="156017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470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340768"/>
            <a:ext cx="8564562" cy="359586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da-DK" sz="2800" cap="none" dirty="0"/>
              <a:t>D</a:t>
            </a:r>
            <a:r>
              <a:rPr lang="da-DK" sz="2800" cap="none" dirty="0" smtClean="0"/>
              <a:t>ata </a:t>
            </a:r>
            <a:r>
              <a:rPr lang="da-DK" sz="2800" cap="none" dirty="0" err="1" smtClean="0"/>
              <a:t>acquisition</a:t>
            </a:r>
            <a:r>
              <a:rPr lang="da-DK" sz="2800" cap="none" dirty="0" smtClean="0"/>
              <a:t>, </a:t>
            </a:r>
            <a:r>
              <a:rPr lang="da-DK" sz="2800" cap="none" dirty="0" err="1" smtClean="0"/>
              <a:t>access</a:t>
            </a:r>
            <a:r>
              <a:rPr lang="da-DK" sz="2800" cap="none" dirty="0" smtClean="0"/>
              <a:t> and display</a:t>
            </a:r>
            <a:endParaRPr lang="da-DK" sz="28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lvl="1">
              <a:buSzPct val="100000"/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/>
              <a:t>Data </a:t>
            </a:r>
            <a:r>
              <a:rPr lang="en-US" sz="2000" dirty="0"/>
              <a:t>provided by </a:t>
            </a:r>
            <a:r>
              <a:rPr lang="en-US" sz="2000" dirty="0" err="1"/>
              <a:t>Sonal</a:t>
            </a:r>
            <a:r>
              <a:rPr lang="en-US" sz="2000" dirty="0"/>
              <a:t> 1.9.3 </a:t>
            </a:r>
            <a:r>
              <a:rPr lang="en-US" sz="2000" dirty="0" smtClean="0"/>
              <a:t>and exported to </a:t>
            </a:r>
            <a:r>
              <a:rPr lang="en-US" sz="2000" dirty="0"/>
              <a:t>convenient format</a:t>
            </a:r>
          </a:p>
          <a:p>
            <a:pPr lvl="1">
              <a:buSzPct val="25000"/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/>
              <a:t>Correction of output files for syntax errors. </a:t>
            </a:r>
            <a:r>
              <a:rPr lang="en-US" sz="2000" dirty="0"/>
              <a:t>E</a:t>
            </a:r>
            <a:r>
              <a:rPr lang="en-US" sz="2000" dirty="0" smtClean="0"/>
              <a:t>rrors </a:t>
            </a:r>
            <a:r>
              <a:rPr lang="en-US" sz="2000" dirty="0"/>
              <a:t>are </a:t>
            </a:r>
            <a:r>
              <a:rPr lang="en-US" sz="2000" dirty="0" smtClean="0"/>
              <a:t>localized during </a:t>
            </a:r>
            <a:r>
              <a:rPr lang="en-US" sz="2000" dirty="0"/>
              <a:t>content analysis and simplify next automation treatments</a:t>
            </a:r>
          </a:p>
          <a:p>
            <a:pPr lvl="1">
              <a:buSzPct val="25000"/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/>
              <a:t>Conversion to flat </a:t>
            </a:r>
            <a:r>
              <a:rPr lang="en-US" sz="2000" dirty="0"/>
              <a:t>standard </a:t>
            </a:r>
            <a:r>
              <a:rPr lang="en-US" sz="2000" dirty="0" smtClean="0"/>
              <a:t>XML, and XML/TEI </a:t>
            </a:r>
            <a:r>
              <a:rPr lang="en-US" sz="2000" dirty="0"/>
              <a:t>open </a:t>
            </a:r>
            <a:r>
              <a:rPr lang="en-US" sz="2000" dirty="0" smtClean="0"/>
              <a:t>format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/>
              <a:t>Access to audio </a:t>
            </a:r>
            <a:r>
              <a:rPr lang="en-US" sz="2000" dirty="0"/>
              <a:t>data </a:t>
            </a:r>
            <a:r>
              <a:rPr lang="en-US" sz="2000" dirty="0" smtClean="0"/>
              <a:t>through linking of associated lemmas in transcription corpus and dictionary</a:t>
            </a:r>
          </a:p>
          <a:p>
            <a:pPr marL="276225" lvl="1" indent="0">
              <a:buSzPct val="100000"/>
              <a:buNone/>
            </a:pPr>
            <a:endParaRPr lang="en-US" sz="2000" dirty="0" smtClean="0"/>
          </a:p>
          <a:p>
            <a:pPr marL="619125" lvl="1" indent="-342900">
              <a:buSzPct val="100000"/>
            </a:pPr>
            <a:r>
              <a:rPr lang="en-US" sz="2000" dirty="0" smtClean="0"/>
              <a:t>Interactively retrieved by search engine (buttons and links)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619125" lvl="1" indent="-342900">
              <a:buSzPct val="100000"/>
            </a:pPr>
            <a:r>
              <a:rPr lang="en-US" sz="2000" dirty="0" smtClean="0"/>
              <a:t>Dynamically </a:t>
            </a:r>
            <a:r>
              <a:rPr lang="en-US" sz="2000" dirty="0"/>
              <a:t>added to web </a:t>
            </a:r>
            <a:r>
              <a:rPr lang="en-US" sz="2000" dirty="0" smtClean="0"/>
              <a:t>pages</a:t>
            </a:r>
            <a:endParaRPr lang="en-US" sz="2000" dirty="0"/>
          </a:p>
          <a:p>
            <a:endParaRPr lang="da-D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09320"/>
            <a:ext cx="6048672" cy="365125"/>
          </a:xfrm>
        </p:spPr>
        <p:txBody>
          <a:bodyPr/>
          <a:lstStyle/>
          <a:p>
            <a:r>
              <a:rPr lang="da-DK" dirty="0" err="1">
                <a:solidFill>
                  <a:schemeClr val="tx1"/>
                </a:solidFill>
              </a:rPr>
              <a:t>EneL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Herstmonceux</a:t>
            </a:r>
            <a:r>
              <a:rPr lang="da-DK" dirty="0">
                <a:solidFill>
                  <a:schemeClr val="tx1"/>
                </a:solidFill>
              </a:rPr>
              <a:t>, WG3, 13 August 2015 – Leroyer, </a:t>
            </a:r>
            <a:r>
              <a:rPr lang="da-DK" dirty="0" err="1">
                <a:solidFill>
                  <a:schemeClr val="tx1"/>
                </a:solidFill>
              </a:rPr>
              <a:t>Millereux</a:t>
            </a:r>
            <a:r>
              <a:rPr lang="da-DK" dirty="0">
                <a:solidFill>
                  <a:schemeClr val="tx1"/>
                </a:solidFill>
              </a:rPr>
              <a:t>, </a:t>
            </a:r>
            <a:r>
              <a:rPr lang="da-DK" dirty="0" smtClean="0">
                <a:solidFill>
                  <a:schemeClr val="tx1"/>
                </a:solidFill>
              </a:rPr>
              <a:t>Maazaoui</a:t>
            </a:r>
            <a:r>
              <a:rPr lang="da-DK" dirty="0">
                <a:solidFill>
                  <a:schemeClr val="tx1"/>
                </a:solidFill>
              </a:rPr>
              <a:t>, Gautier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9908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44824"/>
            <a:ext cx="8564562" cy="359586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da-DK" sz="2800" cap="none" dirty="0"/>
              <a:t>S</a:t>
            </a:r>
            <a:r>
              <a:rPr lang="da-DK" sz="2800" cap="none" dirty="0" smtClean="0"/>
              <a:t>earch </a:t>
            </a:r>
            <a:r>
              <a:rPr lang="da-DK" sz="2800" cap="none" dirty="0" err="1" smtClean="0"/>
              <a:t>engine</a:t>
            </a:r>
            <a:r>
              <a:rPr lang="da-DK" sz="2800" cap="none" dirty="0" smtClean="0"/>
              <a:t> and nodes</a:t>
            </a:r>
            <a:endParaRPr lang="da-DK" sz="28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420888"/>
            <a:ext cx="8495992" cy="3526466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lvl="1">
              <a:lnSpc>
                <a:spcPct val="92000"/>
              </a:lnSpc>
            </a:pPr>
            <a:endParaRPr lang="en-US" dirty="0" smtClean="0"/>
          </a:p>
          <a:p>
            <a:pPr lvl="1">
              <a:lnSpc>
                <a:spcPct val="92000"/>
              </a:lnSpc>
            </a:pPr>
            <a:r>
              <a:rPr lang="en-US" sz="2000" dirty="0" smtClean="0"/>
              <a:t>Data storage according to predefined lexicographic scheme by project team </a:t>
            </a:r>
            <a:r>
              <a:rPr lang="en-US" sz="2000" dirty="0"/>
              <a:t>and computing </a:t>
            </a:r>
            <a:r>
              <a:rPr lang="en-US" sz="2000" dirty="0" smtClean="0"/>
              <a:t>managers</a:t>
            </a:r>
          </a:p>
          <a:p>
            <a:pPr lvl="1">
              <a:lnSpc>
                <a:spcPct val="92000"/>
              </a:lnSpc>
            </a:pPr>
            <a:endParaRPr lang="en-US" sz="2000" dirty="0"/>
          </a:p>
          <a:p>
            <a:pPr lvl="1">
              <a:lnSpc>
                <a:spcPct val="92000"/>
              </a:lnSpc>
            </a:pPr>
            <a:r>
              <a:rPr lang="en-US" sz="2000" dirty="0" smtClean="0"/>
              <a:t>Development of semantic </a:t>
            </a:r>
            <a:r>
              <a:rPr lang="en-US" sz="2000" dirty="0"/>
              <a:t>web </a:t>
            </a:r>
            <a:r>
              <a:rPr lang="en-US" sz="2000" dirty="0" smtClean="0"/>
              <a:t>techniques</a:t>
            </a:r>
          </a:p>
          <a:p>
            <a:pPr lvl="1">
              <a:lnSpc>
                <a:spcPct val="92000"/>
              </a:lnSpc>
            </a:pPr>
            <a:endParaRPr lang="en-US" sz="2000" dirty="0"/>
          </a:p>
          <a:p>
            <a:pPr lvl="1">
              <a:lnSpc>
                <a:spcPct val="92000"/>
              </a:lnSpc>
            </a:pPr>
            <a:r>
              <a:rPr lang="en-US" sz="2000" dirty="0" smtClean="0"/>
              <a:t>Nodes: transcription sequences – lemmas – audio segments</a:t>
            </a:r>
          </a:p>
          <a:p>
            <a:pPr lvl="1">
              <a:lnSpc>
                <a:spcPct val="92000"/>
              </a:lnSpc>
            </a:pPr>
            <a:endParaRPr lang="en-US" sz="2000" dirty="0" smtClean="0"/>
          </a:p>
          <a:p>
            <a:pPr lvl="1">
              <a:lnSpc>
                <a:spcPct val="92000"/>
              </a:lnSpc>
            </a:pPr>
            <a:r>
              <a:rPr lang="en-US" sz="2000" dirty="0" smtClean="0"/>
              <a:t>Connections using XML </a:t>
            </a:r>
            <a:r>
              <a:rPr lang="en-US" sz="2000" dirty="0"/>
              <a:t>and </a:t>
            </a:r>
            <a:r>
              <a:rPr lang="en-US" sz="2000" dirty="0" smtClean="0"/>
              <a:t>automatically built-in annotations during </a:t>
            </a:r>
            <a:r>
              <a:rPr lang="en-US" sz="2000" dirty="0"/>
              <a:t>data import with dictionary data </a:t>
            </a:r>
            <a:r>
              <a:rPr lang="en-US" sz="2000" dirty="0" smtClean="0"/>
              <a:t>help</a:t>
            </a:r>
            <a:endParaRPr lang="en-US" sz="2000" dirty="0"/>
          </a:p>
          <a:p>
            <a:pPr lvl="1">
              <a:lnSpc>
                <a:spcPct val="92000"/>
              </a:lnSpc>
            </a:pPr>
            <a:endParaRPr lang="da-DK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37312"/>
            <a:ext cx="56578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495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772816"/>
            <a:ext cx="8564562" cy="357662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da-DK" sz="2800" cap="none" dirty="0" smtClean="0"/>
              <a:t>In short</a:t>
            </a:r>
            <a:endParaRPr lang="da-DK" sz="28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da-DK" sz="2400" dirty="0" smtClean="0"/>
          </a:p>
          <a:p>
            <a:r>
              <a:rPr lang="da-DK" sz="2000" dirty="0" smtClean="0"/>
              <a:t>Corpus at </a:t>
            </a:r>
            <a:r>
              <a:rPr lang="da-DK" sz="2000" dirty="0" err="1" smtClean="0"/>
              <a:t>heart</a:t>
            </a:r>
            <a:r>
              <a:rPr lang="da-DK" sz="2000" dirty="0" smtClean="0"/>
              <a:t> of </a:t>
            </a:r>
            <a:r>
              <a:rPr lang="da-DK" sz="2000" dirty="0" err="1" smtClean="0"/>
              <a:t>dictionary</a:t>
            </a:r>
            <a:r>
              <a:rPr lang="da-DK" sz="2000" dirty="0" smtClean="0"/>
              <a:t> = </a:t>
            </a:r>
            <a:r>
              <a:rPr lang="da-DK" sz="2000" dirty="0" err="1" smtClean="0"/>
              <a:t>fully</a:t>
            </a:r>
            <a:r>
              <a:rPr lang="da-DK" sz="2000" dirty="0" smtClean="0"/>
              <a:t> </a:t>
            </a:r>
            <a:r>
              <a:rPr lang="da-DK" sz="2000" dirty="0" err="1" smtClean="0"/>
              <a:t>fledged</a:t>
            </a:r>
            <a:r>
              <a:rPr lang="da-DK" sz="2000" dirty="0" smtClean="0"/>
              <a:t> </a:t>
            </a:r>
            <a:r>
              <a:rPr lang="da-DK" sz="2000" dirty="0" err="1" smtClean="0"/>
              <a:t>functional</a:t>
            </a:r>
            <a:r>
              <a:rPr lang="da-DK" sz="2000" dirty="0" smtClean="0"/>
              <a:t> component</a:t>
            </a:r>
          </a:p>
          <a:p>
            <a:endParaRPr lang="da-DK" sz="2000" dirty="0"/>
          </a:p>
          <a:p>
            <a:r>
              <a:rPr lang="da-DK" sz="2000" dirty="0" err="1" smtClean="0"/>
              <a:t>Discourse</a:t>
            </a:r>
            <a:r>
              <a:rPr lang="da-DK" sz="2000" dirty="0" smtClean="0"/>
              <a:t> </a:t>
            </a:r>
            <a:r>
              <a:rPr lang="da-DK" sz="2000" dirty="0" err="1" smtClean="0"/>
              <a:t>examples</a:t>
            </a:r>
            <a:r>
              <a:rPr lang="da-DK" sz="2000" dirty="0" smtClean="0"/>
              <a:t> = </a:t>
            </a:r>
            <a:r>
              <a:rPr lang="da-DK" sz="2000" dirty="0" err="1" smtClean="0"/>
              <a:t>knowledge</a:t>
            </a:r>
            <a:r>
              <a:rPr lang="da-DK" sz="2000" dirty="0" smtClean="0"/>
              <a:t> of </a:t>
            </a:r>
            <a:r>
              <a:rPr lang="da-DK" sz="2000" dirty="0" err="1" smtClean="0"/>
              <a:t>discourse</a:t>
            </a:r>
            <a:r>
              <a:rPr lang="da-DK" sz="2000" dirty="0" smtClean="0"/>
              <a:t> = central data </a:t>
            </a:r>
            <a:r>
              <a:rPr lang="da-DK" sz="2000" dirty="0" err="1" smtClean="0"/>
              <a:t>category</a:t>
            </a:r>
            <a:endParaRPr lang="da-DK" sz="2000" dirty="0" smtClean="0"/>
          </a:p>
          <a:p>
            <a:endParaRPr lang="da-DK" sz="2000" dirty="0"/>
          </a:p>
          <a:p>
            <a:r>
              <a:rPr lang="da-DK" sz="2000" dirty="0" smtClean="0"/>
              <a:t>Lemmas </a:t>
            </a:r>
            <a:r>
              <a:rPr lang="da-DK" sz="2000" dirty="0" err="1" smtClean="0"/>
              <a:t>are</a:t>
            </a:r>
            <a:r>
              <a:rPr lang="da-DK" sz="2000" dirty="0" smtClean="0"/>
              <a:t> </a:t>
            </a:r>
            <a:r>
              <a:rPr lang="da-DK" sz="2000" dirty="0" err="1" smtClean="0"/>
              <a:t>access</a:t>
            </a:r>
            <a:r>
              <a:rPr lang="da-DK" sz="2000" dirty="0" smtClean="0"/>
              <a:t> nodes</a:t>
            </a:r>
          </a:p>
          <a:p>
            <a:pPr marL="0" indent="0">
              <a:buNone/>
            </a:pPr>
            <a:endParaRPr lang="da-DK" sz="2400" dirty="0" smtClean="0"/>
          </a:p>
          <a:p>
            <a:pPr marL="0" indent="0">
              <a:buNone/>
            </a:pPr>
            <a:endParaRPr lang="da-DK" sz="24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309320"/>
            <a:ext cx="56578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752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heme/theme1.xml><?xml version="1.0" encoding="utf-8"?>
<a:theme xmlns:a="http://schemas.openxmlformats.org/drawingml/2006/main" name="13 August 2015">
  <a:themeElements>
    <a:clrScheme name="">
      <a:dk1>
        <a:srgbClr val="000000"/>
      </a:dk1>
      <a:lt1>
        <a:srgbClr val="FFFFFF"/>
      </a:lt1>
      <a:dk2>
        <a:srgbClr val="81A0C6"/>
      </a:dk2>
      <a:lt2>
        <a:srgbClr val="03428E"/>
      </a:lt2>
      <a:accent1>
        <a:srgbClr val="FFFFFF"/>
      </a:accent1>
      <a:accent2>
        <a:srgbClr val="808092"/>
      </a:accent2>
      <a:accent3>
        <a:srgbClr val="FFFFFF"/>
      </a:accent3>
      <a:accent4>
        <a:srgbClr val="000000"/>
      </a:accent4>
      <a:accent5>
        <a:srgbClr val="FFFFFF"/>
      </a:accent5>
      <a:accent6>
        <a:srgbClr val="737384"/>
      </a:accent6>
      <a:hlink>
        <a:srgbClr val="03428E"/>
      </a:hlink>
      <a:folHlink>
        <a:srgbClr val="03428E"/>
      </a:folHlink>
    </a:clrScheme>
    <a:fontScheme name="AU2003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</a:objectDefaults>
  <a:extraClrSchemeLst>
    <a:extraClrScheme>
      <a:clrScheme name="AU200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14">
        <a:dk1>
          <a:srgbClr val="000000"/>
        </a:dk1>
        <a:lt1>
          <a:srgbClr val="0066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AAB8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97932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BBE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16">
        <a:dk1>
          <a:srgbClr val="000000"/>
        </a:dk1>
        <a:lt1>
          <a:srgbClr val="FFFFFF"/>
        </a:lt1>
        <a:dk2>
          <a:srgbClr val="000000"/>
        </a:dk2>
        <a:lt2>
          <a:srgbClr val="808092"/>
        </a:lt2>
        <a:accent1>
          <a:srgbClr val="03428E"/>
        </a:accent1>
        <a:accent2>
          <a:srgbClr val="81A0C6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7491B3"/>
        </a:accent6>
        <a:hlink>
          <a:srgbClr val="E6ECF4"/>
        </a:hlink>
        <a:folHlink>
          <a:srgbClr val="E5E5E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7006</TotalTime>
  <Words>1046</Words>
  <Application>Microsoft Office PowerPoint</Application>
  <PresentationFormat>On-screen Show (4:3)</PresentationFormat>
  <Paragraphs>142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AU Passata</vt:lpstr>
      <vt:lpstr>AU Peto</vt:lpstr>
      <vt:lpstr>Courier New</vt:lpstr>
      <vt:lpstr>Wingdings</vt:lpstr>
      <vt:lpstr>Calibri</vt:lpstr>
      <vt:lpstr>13 August 2015</vt:lpstr>
      <vt:lpstr>Custom Design</vt:lpstr>
      <vt:lpstr>Extracting (good) discourse examples from an oral specialised corpus of wine tasting interactions</vt:lpstr>
      <vt:lpstr>The Oenolex dictionary of wine-tasting</vt:lpstr>
      <vt:lpstr>Data recording and processing</vt:lpstr>
      <vt:lpstr>Discourse markers – phases, directives, negatives</vt:lpstr>
      <vt:lpstr>Data management system</vt:lpstr>
      <vt:lpstr>Workflows</vt:lpstr>
      <vt:lpstr>Data acquisition, access and display</vt:lpstr>
      <vt:lpstr>Search engine and nodes</vt:lpstr>
      <vt:lpstr>In short</vt:lpstr>
      <vt:lpstr>2 search modes</vt:lpstr>
      <vt:lpstr>PowerPoint Presentation</vt:lpstr>
      <vt:lpstr>Literature</vt:lpstr>
    </vt:vector>
  </TitlesOfParts>
  <Company>www.skabelondesign.dk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 WITH CAPITAL LETTERS]</dc:title>
  <dc:creator>cls</dc:creator>
  <cp:lastModifiedBy>Patrick Leroyer</cp:lastModifiedBy>
  <cp:revision>399</cp:revision>
  <dcterms:created xsi:type="dcterms:W3CDTF">2008-12-01T13:39:40Z</dcterms:created>
  <dcterms:modified xsi:type="dcterms:W3CDTF">2015-08-11T14:48:21Z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By">
    <vt:lpwstr>SkabelonDesign</vt:lpwstr>
  </property>
  <property fmtid="{D5CDD505-2E9C-101B-9397-08002B2CF9AE}" pid="3" name="CurrentSublogo">
    <vt:lpwstr/>
  </property>
  <property fmtid="{D5CDD505-2E9C-101B-9397-08002B2CF9AE}" pid="4" name="CurrentUser">
    <vt:lpwstr>Standard Profile</vt:lpwstr>
  </property>
  <property fmtid="{D5CDD505-2E9C-101B-9397-08002B2CF9AE}" pid="5" name="CurrentOffice">
    <vt:lpwstr>1</vt:lpwstr>
  </property>
  <property fmtid="{D5CDD505-2E9C-101B-9397-08002B2CF9AE}" pid="6" name="CurrentLogoPath">
    <vt:lpwstr/>
  </property>
  <property fmtid="{D5CDD505-2E9C-101B-9397-08002B2CF9AE}" pid="7" name="CurrentDepartmentName">
    <vt:lpwstr/>
  </property>
  <property fmtid="{D5CDD505-2E9C-101B-9397-08002B2CF9AE}" pid="8" name="CurrentClientLogoPath">
    <vt:lpwstr/>
  </property>
  <property fmtid="{D5CDD505-2E9C-101B-9397-08002B2CF9AE}" pid="9" name="CurrentDate">
    <vt:lpwstr>6 March 2013</vt:lpwstr>
  </property>
  <property fmtid="{D5CDD505-2E9C-101B-9397-08002B2CF9AE}" pid="10" name="CurrentPresentationTitle">
    <vt:lpwstr>Exams - Some Pointers</vt:lpwstr>
  </property>
  <property fmtid="{D5CDD505-2E9C-101B-9397-08002B2CF9AE}" pid="11" name="CurrentAuthor">
    <vt:lpwstr/>
  </property>
  <property fmtid="{D5CDD505-2E9C-101B-9397-08002B2CF9AE}" pid="12" name="CurrentDepartment">
    <vt:lpwstr>Business Communication</vt:lpwstr>
  </property>
  <property fmtid="{D5CDD505-2E9C-101B-9397-08002B2CF9AE}" pid="13" name="CurrentBusinessLine">
    <vt:lpwstr/>
  </property>
  <property fmtid="{D5CDD505-2E9C-101B-9397-08002B2CF9AE}" pid="14" name="CurrentCountry">
    <vt:lpwstr/>
  </property>
  <property fmtid="{D5CDD505-2E9C-101B-9397-08002B2CF9AE}" pid="15" name="CurrentPaperType">
    <vt:lpwstr/>
  </property>
  <property fmtid="{D5CDD505-2E9C-101B-9397-08002B2CF9AE}" pid="16" name="CurrentInformationClass">
    <vt:lpwstr/>
  </property>
  <property fmtid="{D5CDD505-2E9C-101B-9397-08002B2CF9AE}" pid="17" name="CurrentRestrictedAccess">
    <vt:lpwstr/>
  </property>
  <property fmtid="{D5CDD505-2E9C-101B-9397-08002B2CF9AE}" pid="18" name="CurrentLanguage">
    <vt:lpwstr/>
  </property>
</Properties>
</file>