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9" autoAdjust="0"/>
  </p:normalViewPr>
  <p:slideViewPr>
    <p:cSldViewPr>
      <p:cViewPr varScale="1">
        <p:scale>
          <a:sx n="58" d="100"/>
          <a:sy n="58" d="100"/>
        </p:scale>
        <p:origin x="78" y="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5AE04-B5B6-476A-BCEB-A5A50E38DEB4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2A51C-C561-41D0-BB77-08A05A0AB2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0612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2A51C-C561-41D0-BB77-08A05A0AB27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701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Egon Stemle mentions a possible technique to harvest web data together with more reliable metadata.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2A51C-C561-41D0-BB77-08A05A0AB27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503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16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20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85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22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628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860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48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75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49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890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856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35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64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648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158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E6DC3-C99A-4474-9A6D-72253F16E306}" type="datetimeFigureOut">
              <a:rPr lang="nl-NL" smtClean="0"/>
              <a:t>10-9-2015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2B90C-920D-4DC0-B0F5-17F79ED2D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940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lex.link/elex2015/video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Neologisms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Experiences from EURAC &amp; INL</a:t>
            </a:r>
          </a:p>
          <a:p>
            <a:r>
              <a:rPr lang="en-GB" dirty="0" err="1" smtClean="0"/>
              <a:t>Egon</a:t>
            </a:r>
            <a:r>
              <a:rPr lang="en-GB" dirty="0" smtClean="0"/>
              <a:t> </a:t>
            </a:r>
            <a:r>
              <a:rPr lang="en-GB" dirty="0" err="1" smtClean="0"/>
              <a:t>Stemle</a:t>
            </a:r>
            <a:r>
              <a:rPr lang="en-GB" dirty="0"/>
              <a:t>, </a:t>
            </a:r>
            <a:r>
              <a:rPr lang="en-GB" dirty="0" err="1"/>
              <a:t>Miloš</a:t>
            </a:r>
            <a:r>
              <a:rPr lang="en-GB" dirty="0"/>
              <a:t> </a:t>
            </a:r>
            <a:r>
              <a:rPr lang="en-GB" dirty="0" err="1"/>
              <a:t>Jakubíček</a:t>
            </a:r>
            <a:r>
              <a:rPr lang="en-GB" dirty="0" smtClean="0"/>
              <a:t> &amp; Carole Tiberius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524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pic>
        <p:nvPicPr>
          <p:cNvPr id="3" name="Tijdelijke aanduiding voor afbeelding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315122" y="-855001"/>
            <a:ext cx="12342002" cy="7714602"/>
          </a:xfrm>
        </p:spPr>
      </p:pic>
      <p:sp>
        <p:nvSpPr>
          <p:cNvPr id="4" name="Tekstvak 3"/>
          <p:cNvSpPr txBox="1"/>
          <p:nvPr/>
        </p:nvSpPr>
        <p:spPr>
          <a:xfrm>
            <a:off x="5580112" y="64431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Egon Stemle (</a:t>
            </a:r>
            <a:r>
              <a:rPr lang="nl-NL" dirty="0" err="1" smtClean="0"/>
              <a:t>EURAC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698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pic>
        <p:nvPicPr>
          <p:cNvPr id="3" name="Tijdelijke aanduiding voor afbeelding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315122" y="-855001"/>
            <a:ext cx="12342002" cy="7714602"/>
          </a:xfrm>
        </p:spPr>
      </p:pic>
      <p:sp>
        <p:nvSpPr>
          <p:cNvPr id="4" name="Tekstvak 3"/>
          <p:cNvSpPr txBox="1"/>
          <p:nvPr/>
        </p:nvSpPr>
        <p:spPr>
          <a:xfrm>
            <a:off x="5508104" y="64431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Egon Stemle (</a:t>
            </a:r>
            <a:r>
              <a:rPr lang="nl-NL" dirty="0" err="1" smtClean="0"/>
              <a:t>EURAC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585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en-US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315448" y="-1244290"/>
            <a:ext cx="12342328" cy="77146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/>
          <p:cNvSpPr txBox="1"/>
          <p:nvPr/>
        </p:nvSpPr>
        <p:spPr>
          <a:xfrm>
            <a:off x="6714882" y="646945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Egon Stemle (</a:t>
            </a:r>
            <a:r>
              <a:rPr lang="nl-NL" dirty="0" err="1" smtClean="0"/>
              <a:t>EURAC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495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79512" y="4709988"/>
            <a:ext cx="8821088" cy="1239292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hangingPunct="0">
              <a:defRPr sz="1600">
                <a:latin typeface="Console"/>
              </a:defRPr>
            </a:pPr>
            <a:r>
              <a:rPr lang="en-US" sz="1500" dirty="0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&lt;article&gt;</a:t>
            </a:r>
          </a:p>
          <a:p>
            <a:pPr hangingPunct="0">
              <a:defRPr sz="1600">
                <a:latin typeface="Console"/>
              </a:defRPr>
            </a:pPr>
            <a:r>
              <a:rPr lang="en-US" sz="1500" dirty="0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    &lt;author&gt;</a:t>
            </a:r>
            <a:r>
              <a:rPr lang="en-US" sz="1500" dirty="0" err="1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dany</a:t>
            </a:r>
            <a:r>
              <a:rPr lang="en-US" sz="1500" dirty="0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&lt;/author&gt;</a:t>
            </a:r>
          </a:p>
          <a:p>
            <a:pPr hangingPunct="0">
              <a:defRPr sz="1600">
                <a:latin typeface="Console"/>
              </a:defRPr>
            </a:pPr>
            <a:r>
              <a:rPr lang="en-US" sz="1500" dirty="0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    &lt;date&gt;2015-08-12&lt;/date&gt;</a:t>
            </a:r>
          </a:p>
          <a:p>
            <a:pPr hangingPunct="0">
              <a:defRPr sz="1600">
                <a:latin typeface="Console"/>
              </a:defRPr>
            </a:pPr>
            <a:r>
              <a:rPr lang="en-US" sz="1500" dirty="0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    &lt;time&gt;14:27&lt;/time&gt;</a:t>
            </a:r>
          </a:p>
          <a:p>
            <a:pPr hangingPunct="0">
              <a:defRPr sz="1600">
                <a:latin typeface="Console"/>
              </a:defRPr>
            </a:pPr>
            <a:r>
              <a:rPr lang="en-US" sz="1500" dirty="0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    &lt;text&gt;Die </a:t>
            </a:r>
            <a:r>
              <a:rPr lang="en-US" sz="1500" dirty="0" err="1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Zeitung</a:t>
            </a:r>
            <a:r>
              <a:rPr lang="en-US" sz="1500" dirty="0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 der "</a:t>
            </a:r>
            <a:r>
              <a:rPr lang="en-US" sz="1500" dirty="0" err="1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Tiroler</a:t>
            </a:r>
            <a:r>
              <a:rPr lang="en-US" sz="1500" dirty="0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 Journalist", hat </a:t>
            </a:r>
            <a:r>
              <a:rPr lang="en-US" sz="1500" dirty="0" err="1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unlängst</a:t>
            </a:r>
            <a:r>
              <a:rPr lang="en-US" sz="1500" dirty="0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 die ...&lt;/text&gt;</a:t>
            </a:r>
          </a:p>
          <a:p>
            <a:pPr hangingPunct="0">
              <a:defRPr sz="1600">
                <a:latin typeface="Console"/>
              </a:defRPr>
            </a:pPr>
            <a:r>
              <a:rPr lang="en-US" sz="1500" dirty="0">
                <a:latin typeface="Miriam Fixed" panose="020B0509050101010101" pitchFamily="49" charset="-79"/>
                <a:ea typeface="Droid Sans Fallback" pitchFamily="2"/>
                <a:cs typeface="Miriam Fixed" panose="020B0509050101010101" pitchFamily="49" charset="-79"/>
              </a:rPr>
              <a:t>&lt;/article&gt;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100151" y="4172456"/>
            <a:ext cx="164937" cy="318399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hangingPunct="0"/>
            <a:endParaRPr lang="en-US" sz="1600"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156176" y="623731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Egon Stemle (</a:t>
            </a:r>
            <a:r>
              <a:rPr lang="nl-NL" dirty="0" err="1" smtClean="0"/>
              <a:t>EURAC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7" name="Rechthoek 1"/>
          <p:cNvSpPr/>
          <p:nvPr/>
        </p:nvSpPr>
        <p:spPr>
          <a:xfrm>
            <a:off x="1187624" y="836712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2800" dirty="0" smtClean="0"/>
          </a:p>
          <a:p>
            <a:pPr lvl="0" algn="ctr"/>
            <a:r>
              <a:rPr lang="en-US" sz="2800" dirty="0" smtClean="0"/>
              <a:t>Web </a:t>
            </a:r>
            <a:r>
              <a:rPr lang="en-US" sz="2800" dirty="0"/>
              <a:t>scraping (also: web data extraction) is a computer software technique of extracting information from websites. </a:t>
            </a:r>
            <a:r>
              <a:rPr lang="en-US" sz="2800" dirty="0"/>
              <a:t>Usually, such software programs simulate human exploration of the World Wide Web...but we can also use Web scraping to extract structured information from (predefined) Web pages.</a:t>
            </a:r>
          </a:p>
        </p:txBody>
      </p:sp>
    </p:spTree>
    <p:extLst>
      <p:ext uri="{BB962C8B-B14F-4D97-AF65-F5344CB8AC3E}">
        <p14:creationId xmlns:p14="http://schemas.microsoft.com/office/powerpoint/2010/main" val="357431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GB" dirty="0" smtClean="0"/>
              <a:t>utline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Workflow INL &amp; EURAC</a:t>
            </a:r>
          </a:p>
          <a:p>
            <a:r>
              <a:rPr lang="en-GB" dirty="0" smtClean="0"/>
              <a:t>Sketch Engine &amp; Neologisms 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608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Workflow EURAC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Similar to INL workflow (but of course with different data)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918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ebogen verbindingslijn 15"/>
          <p:cNvCxnSpPr>
            <a:stCxn id="6" idx="3"/>
          </p:cNvCxnSpPr>
          <p:nvPr/>
        </p:nvCxnSpPr>
        <p:spPr>
          <a:xfrm flipV="1">
            <a:off x="963694" y="3379682"/>
            <a:ext cx="55481" cy="1761567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Workflow INL</a:t>
            </a:r>
            <a:endParaRPr lang="nl-NL" dirty="0"/>
          </a:p>
        </p:txBody>
      </p:sp>
      <p:pic>
        <p:nvPicPr>
          <p:cNvPr id="1026" name="Picture 2" descr="Afbeeldingsresultaat voor computer 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1019175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Afbeeldingsresultaat voor computer 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275" y="2399618"/>
            <a:ext cx="1019175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fbeeldingsresultaat voor computer 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81" y="4581655"/>
            <a:ext cx="1019175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Wolk 3"/>
          <p:cNvSpPr/>
          <p:nvPr/>
        </p:nvSpPr>
        <p:spPr>
          <a:xfrm>
            <a:off x="1208782" y="1663366"/>
            <a:ext cx="1584176" cy="421553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2" descr="Afbeeldingsresultaat voor computer 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42" y="2820088"/>
            <a:ext cx="1019175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/>
          <p:cNvSpPr txBox="1"/>
          <p:nvPr/>
        </p:nvSpPr>
        <p:spPr>
          <a:xfrm rot="16200000">
            <a:off x="839489" y="3583495"/>
            <a:ext cx="2659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Internet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738334" y="892250"/>
            <a:ext cx="2054624" cy="369332"/>
          </a:xfrm>
          <a:prstGeom prst="rect">
            <a:avLst/>
          </a:prstGeom>
          <a:solidFill>
            <a:schemeClr val="bg1">
              <a:lumMod val="75000"/>
              <a:alpha val="36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XML-Newspaper A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89833" y="3429000"/>
            <a:ext cx="1911037" cy="36933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2000">
                <a:srgbClr val="E6E6E6"/>
              </a:gs>
              <a:gs pos="32001">
                <a:srgbClr val="7D8496"/>
              </a:gs>
              <a:gs pos="38000">
                <a:srgbClr val="D2D4D7"/>
              </a:gs>
              <a:gs pos="70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GB" dirty="0" smtClean="0"/>
              <a:t>XML-Newspaper B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192627" y="5700843"/>
            <a:ext cx="1542133" cy="36933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2000">
                <a:srgbClr val="E6E6E6"/>
              </a:gs>
              <a:gs pos="32001">
                <a:srgbClr val="7D8496"/>
              </a:gs>
              <a:gs pos="38000">
                <a:srgbClr val="D2D4D7"/>
              </a:gs>
              <a:gs pos="70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GB" dirty="0" smtClean="0"/>
              <a:t>Etc. etc.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3008847" y="3963183"/>
            <a:ext cx="1542133" cy="36933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2000">
                <a:srgbClr val="E6E6E6"/>
              </a:gs>
              <a:gs pos="32001">
                <a:srgbClr val="7D8496"/>
              </a:gs>
              <a:gs pos="38000">
                <a:srgbClr val="D2D4D7"/>
              </a:gs>
              <a:gs pos="70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INL-FTP Server</a:t>
            </a:r>
            <a:endParaRPr lang="nl-NL" dirty="0"/>
          </a:p>
        </p:txBody>
      </p:sp>
      <p:sp>
        <p:nvSpPr>
          <p:cNvPr id="1025" name="Afgeronde rechthoek 1024"/>
          <p:cNvSpPr/>
          <p:nvPr/>
        </p:nvSpPr>
        <p:spPr>
          <a:xfrm>
            <a:off x="4755781" y="1776846"/>
            <a:ext cx="2376264" cy="7298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Periodically checking for new XML files</a:t>
            </a:r>
            <a:endParaRPr lang="nl-NL" dirty="0"/>
          </a:p>
        </p:txBody>
      </p:sp>
      <p:sp>
        <p:nvSpPr>
          <p:cNvPr id="1027" name="Afgeronde rechthoek 1026"/>
          <p:cNvSpPr/>
          <p:nvPr/>
        </p:nvSpPr>
        <p:spPr>
          <a:xfrm>
            <a:off x="4732965" y="2680008"/>
            <a:ext cx="2520280" cy="7022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Convert XML from raw to well-formed</a:t>
            </a:r>
            <a:endParaRPr lang="nl-NL" dirty="0"/>
          </a:p>
        </p:txBody>
      </p:sp>
      <p:sp>
        <p:nvSpPr>
          <p:cNvPr id="1028" name="Afgeronde rechthoek 1027"/>
          <p:cNvSpPr/>
          <p:nvPr/>
        </p:nvSpPr>
        <p:spPr>
          <a:xfrm>
            <a:off x="4755781" y="3518806"/>
            <a:ext cx="2520280" cy="514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Convert to TEI</a:t>
            </a:r>
            <a:endParaRPr lang="nl-NL" dirty="0"/>
          </a:p>
        </p:txBody>
      </p:sp>
      <p:sp>
        <p:nvSpPr>
          <p:cNvPr id="1030" name="Tekstvak 1029"/>
          <p:cNvSpPr txBox="1"/>
          <p:nvPr/>
        </p:nvSpPr>
        <p:spPr>
          <a:xfrm>
            <a:off x="4932040" y="126158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Jenkins scheduler</a:t>
            </a:r>
            <a:endParaRPr lang="nl-NL" dirty="0"/>
          </a:p>
        </p:txBody>
      </p:sp>
      <p:sp>
        <p:nvSpPr>
          <p:cNvPr id="1031" name="PIJL-OMLAAG 1030"/>
          <p:cNvSpPr/>
          <p:nvPr/>
        </p:nvSpPr>
        <p:spPr>
          <a:xfrm>
            <a:off x="5701597" y="2485551"/>
            <a:ext cx="484632" cy="2394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PIJL-OMLAAG 40"/>
          <p:cNvSpPr/>
          <p:nvPr/>
        </p:nvSpPr>
        <p:spPr>
          <a:xfrm>
            <a:off x="5750789" y="3399105"/>
            <a:ext cx="484632" cy="2394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32" name="Stroomdiagram: Alternatief proces 1031"/>
          <p:cNvSpPr/>
          <p:nvPr/>
        </p:nvSpPr>
        <p:spPr>
          <a:xfrm>
            <a:off x="3169533" y="5088196"/>
            <a:ext cx="2520280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Neologism extraction Perl script</a:t>
            </a:r>
            <a:endParaRPr lang="nl-NL" dirty="0"/>
          </a:p>
        </p:txBody>
      </p:sp>
      <p:cxnSp>
        <p:nvCxnSpPr>
          <p:cNvPr id="10" name="Gebogen verbindingslijn 9"/>
          <p:cNvCxnSpPr/>
          <p:nvPr/>
        </p:nvCxnSpPr>
        <p:spPr>
          <a:xfrm rot="5400000">
            <a:off x="-39875" y="2320632"/>
            <a:ext cx="2118100" cy="1"/>
          </a:xfrm>
          <a:prstGeom prst="bentConnector3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/>
          <p:nvPr/>
        </p:nvCxnSpPr>
        <p:spPr>
          <a:xfrm>
            <a:off x="860899" y="3212976"/>
            <a:ext cx="2366442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troomdiagram: Alternatief proces 38"/>
          <p:cNvSpPr/>
          <p:nvPr/>
        </p:nvSpPr>
        <p:spPr>
          <a:xfrm>
            <a:off x="6565350" y="5101062"/>
            <a:ext cx="2520280" cy="101634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Input </a:t>
            </a:r>
            <a:r>
              <a:rPr lang="nl-NL" dirty="0" err="1" smtClean="0"/>
              <a:t>to</a:t>
            </a:r>
            <a:r>
              <a:rPr lang="nl-NL" dirty="0" smtClean="0"/>
              <a:t> Corpus  </a:t>
            </a:r>
            <a:r>
              <a:rPr lang="nl-NL" dirty="0" err="1" smtClean="0"/>
              <a:t>Contemporary</a:t>
            </a:r>
            <a:r>
              <a:rPr lang="nl-NL" dirty="0" smtClean="0"/>
              <a:t> Dutch</a:t>
            </a:r>
          </a:p>
          <a:p>
            <a:pPr algn="ctr"/>
            <a:r>
              <a:rPr lang="en-GB" dirty="0"/>
              <a:t>c</a:t>
            </a:r>
            <a:r>
              <a:rPr lang="en-GB" dirty="0" smtClean="0"/>
              <a:t>hn.inl.nl</a:t>
            </a:r>
            <a:endParaRPr lang="nl-NL" dirty="0"/>
          </a:p>
        </p:txBody>
      </p:sp>
      <p:sp>
        <p:nvSpPr>
          <p:cNvPr id="40" name="Stroomdiagram: Alternatief proces 39"/>
          <p:cNvSpPr/>
          <p:nvPr/>
        </p:nvSpPr>
        <p:spPr>
          <a:xfrm>
            <a:off x="3169533" y="6127688"/>
            <a:ext cx="2520280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Neoloog</a:t>
            </a:r>
            <a:r>
              <a:rPr lang="en-GB" dirty="0" smtClean="0"/>
              <a:t> editing environment</a:t>
            </a:r>
            <a:endParaRPr lang="nl-NL" dirty="0"/>
          </a:p>
        </p:txBody>
      </p:sp>
      <p:cxnSp>
        <p:nvCxnSpPr>
          <p:cNvPr id="9" name="Gebogen verbindingslijn 8"/>
          <p:cNvCxnSpPr>
            <a:stCxn id="1028" idx="2"/>
            <a:endCxn id="1032" idx="0"/>
          </p:cNvCxnSpPr>
          <p:nvPr/>
        </p:nvCxnSpPr>
        <p:spPr>
          <a:xfrm rot="5400000">
            <a:off x="4695485" y="3767759"/>
            <a:ext cx="1054625" cy="1586248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bogen verbindingslijn 16"/>
          <p:cNvCxnSpPr>
            <a:stCxn id="1028" idx="2"/>
            <a:endCxn id="39" idx="0"/>
          </p:cNvCxnSpPr>
          <p:nvPr/>
        </p:nvCxnSpPr>
        <p:spPr>
          <a:xfrm rot="16200000" flipH="1">
            <a:off x="6386960" y="3662531"/>
            <a:ext cx="1067491" cy="1809569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>
            <a:stCxn id="1032" idx="2"/>
            <a:endCxn id="40" idx="0"/>
          </p:cNvCxnSpPr>
          <p:nvPr/>
        </p:nvCxnSpPr>
        <p:spPr>
          <a:xfrm>
            <a:off x="4429673" y="5700844"/>
            <a:ext cx="0" cy="42684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96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INL-</a:t>
            </a:r>
            <a:r>
              <a:rPr lang="nl-NL" dirty="0" err="1" smtClean="0"/>
              <a:t>Perl</a:t>
            </a:r>
            <a:r>
              <a:rPr lang="nl-NL" dirty="0" smtClean="0"/>
              <a:t> </a:t>
            </a:r>
            <a:r>
              <a:rPr lang="nl-NL" dirty="0" err="1" smtClean="0"/>
              <a:t>neoloog</a:t>
            </a:r>
            <a:r>
              <a:rPr lang="nl-NL" dirty="0" smtClean="0"/>
              <a:t> script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dirty="0" err="1" smtClean="0"/>
              <a:t>Exclusion</a:t>
            </a:r>
            <a:r>
              <a:rPr lang="nl-NL" b="1" dirty="0" smtClean="0"/>
              <a:t> </a:t>
            </a:r>
            <a:r>
              <a:rPr lang="nl-NL" b="1" dirty="0" err="1" smtClean="0"/>
              <a:t>lists</a:t>
            </a:r>
            <a:endParaRPr lang="nl-NL" b="1" dirty="0" smtClean="0"/>
          </a:p>
          <a:p>
            <a:pPr lvl="1"/>
            <a:r>
              <a:rPr lang="nl-NL" dirty="0" smtClean="0"/>
              <a:t>Dutch Spelling Database</a:t>
            </a:r>
          </a:p>
          <a:p>
            <a:pPr lvl="1"/>
            <a:r>
              <a:rPr lang="nl-NL" dirty="0" smtClean="0"/>
              <a:t>Corpus Hedendaags Nederlands (up </a:t>
            </a:r>
            <a:r>
              <a:rPr lang="nl-NL" dirty="0" err="1" smtClean="0"/>
              <a:t>to</a:t>
            </a:r>
            <a:r>
              <a:rPr lang="nl-NL" dirty="0" smtClean="0"/>
              <a:t> 2015)</a:t>
            </a:r>
          </a:p>
          <a:p>
            <a:r>
              <a:rPr lang="nl-NL" b="1" dirty="0" smtClean="0"/>
              <a:t>Filters (</a:t>
            </a:r>
            <a:r>
              <a:rPr lang="nl-NL" b="1" dirty="0" err="1" smtClean="0"/>
              <a:t>specific</a:t>
            </a:r>
            <a:r>
              <a:rPr lang="nl-NL" b="1" dirty="0" smtClean="0"/>
              <a:t> cases)</a:t>
            </a:r>
          </a:p>
          <a:p>
            <a:pPr lvl="1"/>
            <a:r>
              <a:rPr lang="nl-NL" dirty="0" err="1" smtClean="0"/>
              <a:t>Bigrams</a:t>
            </a:r>
            <a:r>
              <a:rPr lang="nl-NL" dirty="0" smtClean="0"/>
              <a:t>/</a:t>
            </a:r>
            <a:r>
              <a:rPr lang="nl-NL" dirty="0" err="1" smtClean="0"/>
              <a:t>trigrams</a:t>
            </a:r>
            <a:endParaRPr lang="nl-NL" dirty="0" smtClean="0"/>
          </a:p>
          <a:p>
            <a:pPr lvl="1"/>
            <a:r>
              <a:rPr lang="nl-NL" dirty="0" err="1" smtClean="0"/>
              <a:t>Words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more </a:t>
            </a:r>
            <a:r>
              <a:rPr lang="nl-NL" dirty="0" err="1" smtClean="0"/>
              <a:t>than</a:t>
            </a:r>
            <a:r>
              <a:rPr lang="nl-NL" dirty="0" smtClean="0"/>
              <a:t> </a:t>
            </a:r>
            <a:r>
              <a:rPr lang="nl-NL" dirty="0" err="1" smtClean="0"/>
              <a:t>one</a:t>
            </a:r>
            <a:r>
              <a:rPr lang="nl-NL" dirty="0" smtClean="0"/>
              <a:t> </a:t>
            </a:r>
            <a:r>
              <a:rPr lang="nl-NL" dirty="0" err="1" smtClean="0"/>
              <a:t>capital</a:t>
            </a:r>
            <a:endParaRPr lang="nl-NL" dirty="0" smtClean="0"/>
          </a:p>
          <a:p>
            <a:pPr lvl="1"/>
            <a:r>
              <a:rPr lang="nl-NL" dirty="0" err="1" smtClean="0"/>
              <a:t>Diacritics</a:t>
            </a:r>
            <a:endParaRPr lang="nl-NL" dirty="0" smtClean="0"/>
          </a:p>
          <a:p>
            <a:pPr lvl="1"/>
            <a:r>
              <a:rPr lang="nl-NL" dirty="0" smtClean="0"/>
              <a:t>Non-</a:t>
            </a:r>
            <a:r>
              <a:rPr lang="nl-NL" smtClean="0"/>
              <a:t>words</a:t>
            </a:r>
            <a:endParaRPr lang="nl-NL" dirty="0" smtClean="0"/>
          </a:p>
          <a:p>
            <a:pPr lvl="1"/>
            <a:r>
              <a:rPr lang="nl-NL" dirty="0" smtClean="0"/>
              <a:t>Stemming (e.g.  groene &gt; groen)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08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47" r="18065" b="22385"/>
          <a:stretch/>
        </p:blipFill>
        <p:spPr bwMode="auto">
          <a:xfrm>
            <a:off x="0" y="1340768"/>
            <a:ext cx="9153561" cy="5401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1980" y="2030"/>
            <a:ext cx="8229600" cy="1143000"/>
          </a:xfrm>
        </p:spPr>
        <p:txBody>
          <a:bodyPr/>
          <a:lstStyle/>
          <a:p>
            <a:r>
              <a:rPr lang="en-GB" dirty="0" smtClean="0"/>
              <a:t>The INL editing environment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831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INL Future plans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err="1" smtClean="0"/>
              <a:t>Molechaser</a:t>
            </a:r>
            <a:r>
              <a:rPr lang="en-GB" dirty="0" smtClean="0"/>
              <a:t> (Monitoring Lexical Change) in </a:t>
            </a:r>
            <a:r>
              <a:rPr lang="en-GB" dirty="0" err="1" smtClean="0"/>
              <a:t>BlackLab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37" y="2340621"/>
            <a:ext cx="7848550" cy="447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132329"/>
            <a:ext cx="4954389" cy="223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236296" y="5085184"/>
            <a:ext cx="1027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shirt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7235150" y="566124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overhemd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0" y="6504171"/>
            <a:ext cx="4196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https</a:t>
            </a:r>
            <a:r>
              <a:rPr lang="nl-NL" dirty="0"/>
              <a:t>://</a:t>
            </a:r>
            <a:r>
              <a:rPr lang="nl-NL" dirty="0" err="1"/>
              <a:t>github.com</a:t>
            </a:r>
            <a:r>
              <a:rPr lang="nl-NL" dirty="0"/>
              <a:t>/INL/</a:t>
            </a:r>
            <a:r>
              <a:rPr lang="nl-NL" dirty="0" err="1"/>
              <a:t>BlackLab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497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Sketch Engine &amp; Neologisms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DIACRAN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hlinkClick r:id="rId3"/>
              </a:rPr>
              <a:t>https://elex.link/elex2015/videos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Adam </a:t>
            </a:r>
            <a:r>
              <a:rPr lang="en-GB" dirty="0" err="1"/>
              <a:t>Kilgarriff</a:t>
            </a:r>
            <a:r>
              <a:rPr lang="en-GB" dirty="0"/>
              <a:t>, </a:t>
            </a:r>
            <a:r>
              <a:rPr lang="en-GB" dirty="0" err="1"/>
              <a:t>Ondřej</a:t>
            </a:r>
            <a:r>
              <a:rPr lang="en-GB" dirty="0"/>
              <a:t> Herman, Jan Bušta, </a:t>
            </a:r>
            <a:r>
              <a:rPr lang="en-GB" dirty="0" smtClean="0"/>
              <a:t>	</a:t>
            </a:r>
            <a:r>
              <a:rPr lang="en-GB" dirty="0" err="1" smtClean="0"/>
              <a:t>Vojtěch</a:t>
            </a:r>
            <a:r>
              <a:rPr lang="en-GB" dirty="0" smtClean="0"/>
              <a:t> </a:t>
            </a:r>
            <a:r>
              <a:rPr lang="en-GB" dirty="0" err="1"/>
              <a:t>Kovář</a:t>
            </a:r>
            <a:r>
              <a:rPr lang="en-GB" dirty="0"/>
              <a:t> and </a:t>
            </a:r>
            <a:r>
              <a:rPr lang="en-GB" dirty="0" err="1"/>
              <a:t>Miloš</a:t>
            </a:r>
            <a:r>
              <a:rPr lang="en-GB" dirty="0"/>
              <a:t> </a:t>
            </a:r>
            <a:r>
              <a:rPr lang="en-GB" dirty="0" err="1"/>
              <a:t>Jakubíček</a:t>
            </a:r>
            <a:r>
              <a:rPr lang="en-GB" dirty="0"/>
              <a:t>: </a:t>
            </a:r>
            <a:r>
              <a:rPr lang="en-GB" dirty="0" smtClean="0"/>
              <a:t>	</a:t>
            </a:r>
            <a:r>
              <a:rPr lang="en-GB" i="1" dirty="0" smtClean="0"/>
              <a:t>DIACRAN</a:t>
            </a:r>
            <a:r>
              <a:rPr lang="en-GB" i="1" dirty="0"/>
              <a:t>: framework for Diachronic </a:t>
            </a:r>
            <a:r>
              <a:rPr lang="en-GB" i="1" dirty="0" smtClean="0"/>
              <a:t>	analysis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9107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187624" y="836712"/>
            <a:ext cx="712879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 smtClean="0"/>
          </a:p>
          <a:p>
            <a:pPr algn="ctr"/>
            <a:r>
              <a:rPr lang="en-US" sz="2800" dirty="0" smtClean="0"/>
              <a:t>Web </a:t>
            </a:r>
            <a:r>
              <a:rPr lang="en-US" sz="2800" dirty="0"/>
              <a:t>scraping (also: web data extraction) is a computer software technique of extracting information from websites. Usually, such software programs simulate human exploration of the World Wide Web...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6156176" y="623731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Egon Stemle (</a:t>
            </a:r>
            <a:r>
              <a:rPr lang="nl-NL" dirty="0" err="1" smtClean="0"/>
              <a:t>EURAC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53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On-screen Show (4:3)</PresentationFormat>
  <Paragraphs>61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Droid Sans Fallback</vt:lpstr>
      <vt:lpstr>FreeSans</vt:lpstr>
      <vt:lpstr>Liberation Sans</vt:lpstr>
      <vt:lpstr>Miriam Fixed</vt:lpstr>
      <vt:lpstr>StarSymbol</vt:lpstr>
      <vt:lpstr>Kantoorthema</vt:lpstr>
      <vt:lpstr>Neologisms</vt:lpstr>
      <vt:lpstr>Outline</vt:lpstr>
      <vt:lpstr>Workflow EURAC</vt:lpstr>
      <vt:lpstr>Workflow INL</vt:lpstr>
      <vt:lpstr>The INL-Perl neoloog script</vt:lpstr>
      <vt:lpstr>The INL editing environment</vt:lpstr>
      <vt:lpstr>INL Future plans</vt:lpstr>
      <vt:lpstr>Sketch Engine &amp; Neologisms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Instituut voor Nederlandse Lexicologie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Neologisms</dc:title>
  <dc:creator>Carole Tiberius</dc:creator>
  <cp:lastModifiedBy>egon stemle</cp:lastModifiedBy>
  <cp:revision>22</cp:revision>
  <dcterms:created xsi:type="dcterms:W3CDTF">2015-07-10T09:37:29Z</dcterms:created>
  <dcterms:modified xsi:type="dcterms:W3CDTF">2015-09-10T16:11:46Z</dcterms:modified>
</cp:coreProperties>
</file>