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12"/>
  </p:notesMasterIdLst>
  <p:sldIdLst>
    <p:sldId id="682" r:id="rId2"/>
    <p:sldId id="1354" r:id="rId3"/>
    <p:sldId id="1355" r:id="rId4"/>
    <p:sldId id="1356" r:id="rId5"/>
    <p:sldId id="1358" r:id="rId6"/>
    <p:sldId id="1359" r:id="rId7"/>
    <p:sldId id="1360" r:id="rId8"/>
    <p:sldId id="1361" r:id="rId9"/>
    <p:sldId id="1362" r:id="rId10"/>
    <p:sldId id="494" r:id="rId11"/>
  </p:sldIdLst>
  <p:sldSz cx="9144000" cy="6858000" type="screen4x3"/>
  <p:notesSz cx="7099300" cy="1023461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900" kern="1200">
        <a:solidFill>
          <a:schemeClr val="bg2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1pPr>
    <a:lvl2pPr marL="457200" algn="ctr" rtl="0" fontAlgn="base">
      <a:spcBef>
        <a:spcPct val="0"/>
      </a:spcBef>
      <a:spcAft>
        <a:spcPct val="0"/>
      </a:spcAft>
      <a:defRPr sz="1900" kern="1200">
        <a:solidFill>
          <a:schemeClr val="bg2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2pPr>
    <a:lvl3pPr marL="914400" algn="ctr" rtl="0" fontAlgn="base">
      <a:spcBef>
        <a:spcPct val="0"/>
      </a:spcBef>
      <a:spcAft>
        <a:spcPct val="0"/>
      </a:spcAft>
      <a:defRPr sz="1900" kern="1200">
        <a:solidFill>
          <a:schemeClr val="bg2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3pPr>
    <a:lvl4pPr marL="1371600" algn="ctr" rtl="0" fontAlgn="base">
      <a:spcBef>
        <a:spcPct val="0"/>
      </a:spcBef>
      <a:spcAft>
        <a:spcPct val="0"/>
      </a:spcAft>
      <a:defRPr sz="1900" kern="1200">
        <a:solidFill>
          <a:schemeClr val="bg2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4pPr>
    <a:lvl5pPr marL="1828800" algn="ctr" rtl="0" fontAlgn="base">
      <a:spcBef>
        <a:spcPct val="0"/>
      </a:spcBef>
      <a:spcAft>
        <a:spcPct val="0"/>
      </a:spcAft>
      <a:defRPr sz="1900" kern="1200">
        <a:solidFill>
          <a:schemeClr val="bg2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1900" kern="1200">
        <a:solidFill>
          <a:schemeClr val="bg2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sz="1900" kern="1200">
        <a:solidFill>
          <a:schemeClr val="bg2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sz="1900" kern="1200">
        <a:solidFill>
          <a:schemeClr val="bg2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sz="1900" kern="1200">
        <a:solidFill>
          <a:schemeClr val="bg2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DC0A0A"/>
    <a:srgbClr val="DDDDDD"/>
    <a:srgbClr val="00CC99"/>
    <a:srgbClr val="FF9900"/>
    <a:srgbClr val="00CC66"/>
    <a:srgbClr val="CCFFFF"/>
    <a:srgbClr val="CC0099"/>
    <a:srgbClr val="FFCC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24" autoAdjust="0"/>
    <p:restoredTop sz="90072" autoAdjust="0"/>
  </p:normalViewPr>
  <p:slideViewPr>
    <p:cSldViewPr>
      <p:cViewPr varScale="1">
        <p:scale>
          <a:sx n="105" d="100"/>
          <a:sy n="105" d="100"/>
        </p:scale>
        <p:origin x="-17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38"/>
    </p:cViewPr>
  </p:sorterViewPr>
  <p:gridSpacing cx="180023" cy="18002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24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Klik om de opmaakprofielen van de modeltekst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15268BE6-B7EE-42F0-A508-E6348DA6CA3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58313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For more information on </a:t>
            </a:r>
            <a:r>
              <a:rPr lang="nl-NL" dirty="0" err="1" smtClean="0"/>
              <a:t>visualization</a:t>
            </a:r>
            <a:r>
              <a:rPr lang="nl-NL" baseline="0" dirty="0" smtClean="0"/>
              <a:t> of sense information in the </a:t>
            </a:r>
            <a:r>
              <a:rPr lang="nl-NL" baseline="0" dirty="0" err="1" smtClean="0"/>
              <a:t>SketchEngine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see</a:t>
            </a:r>
            <a:r>
              <a:rPr lang="nl-NL" baseline="0" dirty="0" smtClean="0"/>
              <a:t>: http://</a:t>
            </a:r>
            <a:r>
              <a:rPr lang="nl-NL" baseline="0" dirty="0" err="1" smtClean="0"/>
              <a:t>is.muni.cz</a:t>
            </a:r>
            <a:r>
              <a:rPr lang="nl-NL" baseline="0" dirty="0" smtClean="0"/>
              <a:t>/</a:t>
            </a:r>
            <a:r>
              <a:rPr lang="nl-NL" baseline="0" dirty="0" err="1" smtClean="0"/>
              <a:t>th</a:t>
            </a:r>
            <a:r>
              <a:rPr lang="nl-NL" baseline="0" dirty="0" smtClean="0"/>
              <a:t>/374080/</a:t>
            </a:r>
            <a:r>
              <a:rPr lang="nl-NL" baseline="0" dirty="0" err="1" smtClean="0"/>
              <a:t>fi_m</a:t>
            </a:r>
            <a:r>
              <a:rPr lang="nl-NL" baseline="0" dirty="0" smtClean="0"/>
              <a:t>/</a:t>
            </a:r>
            <a:r>
              <a:rPr lang="nl-NL" baseline="0" dirty="0" err="1" smtClean="0"/>
              <a:t>thesis.pdf</a:t>
            </a:r>
            <a:endParaRPr lang="nl-NL" baseline="0" smtClean="0"/>
          </a:p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268BE6-B7EE-42F0-A508-E6348DA6CA3A}" type="slidenum">
              <a:rPr lang="nl-NL" smtClean="0"/>
              <a:pPr>
                <a:defRPr/>
              </a:pPr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3157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268BE6-B7EE-42F0-A508-E6348DA6CA3A}" type="slidenum">
              <a:rPr lang="nl-NL" smtClean="0"/>
              <a:pPr>
                <a:defRPr/>
              </a:pPr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2932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5562600" y="6400800"/>
            <a:ext cx="3581400" cy="457200"/>
          </a:xfrm>
          <a:prstGeom prst="rect">
            <a:avLst/>
          </a:prstGeom>
          <a:ln/>
        </p:spPr>
        <p:txBody>
          <a:bodyPr anchor="b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BE" smtClean="0"/>
              <a:t>crossling (FIN), February/March 2013</a:t>
            </a:r>
            <a:endParaRPr lang="nl-NL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>
          <a:xfrm>
            <a:off x="5562600" y="6400800"/>
            <a:ext cx="3581400" cy="457200"/>
          </a:xfrm>
          <a:prstGeom prst="rect">
            <a:avLst/>
          </a:prstGeom>
          <a:ln/>
        </p:spPr>
        <p:txBody>
          <a:bodyPr anchor="b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BE" smtClean="0"/>
              <a:t>crossling (FIN), February/March 2013</a:t>
            </a:r>
            <a:endParaRPr lang="nl-NL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>
          <a:xfrm>
            <a:off x="5562600" y="6400800"/>
            <a:ext cx="3581400" cy="457200"/>
          </a:xfrm>
          <a:prstGeom prst="rect">
            <a:avLst/>
          </a:prstGeom>
          <a:ln/>
        </p:spPr>
        <p:txBody>
          <a:bodyPr anchor="b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BE" smtClean="0"/>
              <a:t>crossling (FIN), February/March 2013</a:t>
            </a:r>
            <a:endParaRPr lang="nl-NL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nl-BE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>
          <a:xfrm>
            <a:off x="5562600" y="6400800"/>
            <a:ext cx="3581400" cy="457200"/>
          </a:xfrm>
          <a:prstGeom prst="rect">
            <a:avLst/>
          </a:prstGeom>
          <a:ln/>
        </p:spPr>
        <p:txBody>
          <a:bodyPr anchor="b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BE" smtClean="0"/>
              <a:t>crossling (FIN), February/March 2013</a:t>
            </a:r>
            <a:endParaRPr lang="nl-NL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>
          <a:xfrm>
            <a:off x="5562600" y="6400800"/>
            <a:ext cx="3581400" cy="457200"/>
          </a:xfrm>
          <a:prstGeom prst="rect">
            <a:avLst/>
          </a:prstGeom>
          <a:ln/>
        </p:spPr>
        <p:txBody>
          <a:bodyPr anchor="b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BE" smtClean="0"/>
              <a:t>crossling (FIN), February/March 2013</a:t>
            </a:r>
            <a:endParaRPr lang="nl-NL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>
          <a:xfrm>
            <a:off x="5562600" y="6400800"/>
            <a:ext cx="3581400" cy="457200"/>
          </a:xfrm>
          <a:prstGeom prst="rect">
            <a:avLst/>
          </a:prstGeom>
          <a:ln/>
        </p:spPr>
        <p:txBody>
          <a:bodyPr anchor="b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BE" smtClean="0"/>
              <a:t>crossling (FIN), February/March 2013</a:t>
            </a:r>
            <a:endParaRPr lang="nl-NL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5562600" y="6400800"/>
            <a:ext cx="3581400" cy="457200"/>
          </a:xfrm>
          <a:prstGeom prst="rect">
            <a:avLst/>
          </a:prstGeom>
          <a:ln/>
        </p:spPr>
        <p:txBody>
          <a:bodyPr anchor="b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BE" smtClean="0"/>
              <a:t>crossling (FIN), February/March 2013</a:t>
            </a:r>
            <a:endParaRPr lang="nl-NL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562600" y="6400800"/>
            <a:ext cx="3581400" cy="457200"/>
          </a:xfrm>
          <a:prstGeom prst="rect">
            <a:avLst/>
          </a:prstGeom>
          <a:ln/>
        </p:spPr>
        <p:txBody>
          <a:bodyPr anchor="b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BE" smtClean="0"/>
              <a:t>crossling (FIN), February/March 2013</a:t>
            </a:r>
            <a:endParaRPr lang="nl-NL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5562600" y="6400800"/>
            <a:ext cx="3581400" cy="457200"/>
          </a:xfrm>
          <a:prstGeom prst="rect">
            <a:avLst/>
          </a:prstGeom>
          <a:ln/>
        </p:spPr>
        <p:txBody>
          <a:bodyPr anchor="b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BE" smtClean="0"/>
              <a:t>crossling (FIN), February/March 2013</a:t>
            </a:r>
            <a:endParaRPr lang="nl-NL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5562600" y="6400800"/>
            <a:ext cx="3581400" cy="457200"/>
          </a:xfrm>
          <a:prstGeom prst="rect">
            <a:avLst/>
          </a:prstGeom>
          <a:ln/>
        </p:spPr>
        <p:txBody>
          <a:bodyPr anchor="b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BE" smtClean="0"/>
              <a:t>crossling (FIN), February/March 2013</a:t>
            </a:r>
            <a:endParaRPr lang="nl-NL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5562600" y="6400800"/>
            <a:ext cx="3581400" cy="457200"/>
          </a:xfrm>
          <a:prstGeom prst="rect">
            <a:avLst/>
          </a:prstGeom>
          <a:ln/>
        </p:spPr>
        <p:txBody>
          <a:bodyPr anchor="b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BE" smtClean="0"/>
              <a:t>crossling (FIN), February/March 2013</a:t>
            </a:r>
            <a:endParaRPr lang="nl-NL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5562600" y="6400800"/>
            <a:ext cx="3581400" cy="457200"/>
          </a:xfrm>
          <a:prstGeom prst="rect">
            <a:avLst/>
          </a:prstGeom>
          <a:ln/>
        </p:spPr>
        <p:txBody>
          <a:bodyPr anchor="b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l-BE" smtClean="0"/>
              <a:t>crossling (FIN), February/March 2013</a:t>
            </a:r>
            <a:endParaRPr lang="nl-NL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file:///C:\Documents%20and%20Settings\dirk.PC2141\Bureaublad\QLVL%20tris.jpg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van de modeltitel te bewerken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266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solidFill>
                  <a:schemeClr val="accent2"/>
                </a:solidFill>
                <a:latin typeface="Times New Roman" pitchFamily="18" charset="0"/>
              </a:defRPr>
            </a:lvl1pPr>
          </a:lstStyle>
          <a:p>
            <a:endParaRPr lang="nl-NL"/>
          </a:p>
        </p:txBody>
      </p:sp>
      <p:pic>
        <p:nvPicPr>
          <p:cNvPr id="2054" name="Picture 37" descr="C:\Documents and Settings\dirk.PC2141\Bureaublad\QLVL tris.jpg"/>
          <p:cNvPicPr>
            <a:picLocks noChangeAspect="1" noChangeArrowheads="1"/>
          </p:cNvPicPr>
          <p:nvPr/>
        </p:nvPicPr>
        <p:blipFill>
          <a:blip r:embed="rId14" r:link="rId15" cstate="print"/>
          <a:srcRect/>
          <a:stretch>
            <a:fillRect/>
          </a:stretch>
        </p:blipFill>
        <p:spPr bwMode="auto">
          <a:xfrm>
            <a:off x="76200" y="6172200"/>
            <a:ext cx="914400" cy="62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5562600" y="6400800"/>
            <a:ext cx="3581400" cy="457200"/>
          </a:xfrm>
          <a:prstGeom prst="rect">
            <a:avLst/>
          </a:prstGeom>
          <a:ln/>
        </p:spPr>
        <p:txBody>
          <a:bodyPr anchor="b"/>
          <a:lstStyle>
            <a:lvl1pPr algn="r">
              <a:defRPr sz="1500"/>
            </a:lvl1pPr>
          </a:lstStyle>
          <a:p>
            <a:r>
              <a:rPr lang="nl-BE" smtClean="0"/>
              <a:t>crossling (FIN), February/March 2013</a:t>
            </a:r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ransition spd="slow"/>
  <p:hf sldNum="0" hdr="0" dt="0"/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rial Unicode MS" pitchFamily="34" charset="-128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rial Unicode MS" pitchFamily="34" charset="-128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rial Unicode MS" pitchFamily="34" charset="-128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rial Unicode MS" pitchFamily="34" charset="-128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rial Unicode MS" pitchFamily="34" charset="-128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rial Unicode MS" pitchFamily="34" charset="-128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rial Unicode MS" pitchFamily="34" charset="-128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rial Unicode MS" pitchFamily="34" charset="-128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1700"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Char char="–"/>
        <a:defRPr sz="17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17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17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17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17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17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file:///C:\Documents%20and%20Settings\dirk.PC2141\Bureaublad\QLVL%20tris.jpg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file:///C:\Documents%20and%20Settings\dirk.PC2141\Bureaublad\QLVL%20tris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91517" y="1808793"/>
            <a:ext cx="7772400" cy="2438400"/>
          </a:xfrm>
        </p:spPr>
        <p:txBody>
          <a:bodyPr/>
          <a:lstStyle/>
          <a:p>
            <a:pPr>
              <a:defRPr/>
            </a:pPr>
            <a:r>
              <a:rPr lang="en-GB" sz="3600" dirty="0" smtClean="0"/>
              <a:t>Visualisation of Word Senses on the Concordance Level 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err="1" smtClean="0"/>
              <a:t>ENeL</a:t>
            </a:r>
            <a:r>
              <a:rPr lang="en-GB" sz="2400" dirty="0" smtClean="0"/>
              <a:t> WG3 @</a:t>
            </a:r>
            <a:r>
              <a:rPr lang="en-GB" sz="2400" dirty="0" err="1" smtClean="0"/>
              <a:t>Herstmonceux</a:t>
            </a:r>
            <a:endParaRPr lang="nl-NL" sz="2000" dirty="0" smtClean="0"/>
          </a:p>
        </p:txBody>
      </p:sp>
      <p:sp>
        <p:nvSpPr>
          <p:cNvPr id="781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149092"/>
            <a:ext cx="9144000" cy="1676400"/>
          </a:xfrm>
        </p:spPr>
        <p:txBody>
          <a:bodyPr/>
          <a:lstStyle/>
          <a:p>
            <a:pPr>
              <a:defRPr/>
            </a:pPr>
            <a:r>
              <a:rPr lang="fr-BE" sz="2400" dirty="0" smtClean="0">
                <a:solidFill>
                  <a:schemeClr val="tx1"/>
                </a:solidFill>
              </a:rPr>
              <a:t>Kris Heylen</a:t>
            </a:r>
            <a:endParaRPr lang="nl-BE" sz="1600" i="1" dirty="0" smtClean="0"/>
          </a:p>
          <a:p>
            <a:pPr>
              <a:defRPr/>
            </a:pPr>
            <a:endParaRPr lang="nl-BE" sz="1600" i="1" dirty="0" smtClean="0"/>
          </a:p>
          <a:p>
            <a:pPr>
              <a:defRPr/>
            </a:pPr>
            <a:r>
              <a:rPr lang="nl-NL" sz="1600" i="1" dirty="0" smtClean="0"/>
              <a:t> </a:t>
            </a:r>
            <a:r>
              <a:rPr lang="fr-BE" sz="1600" i="1" dirty="0" smtClean="0"/>
              <a:t/>
            </a:r>
            <a:br>
              <a:rPr lang="fr-BE" sz="1600" i="1" dirty="0" smtClean="0"/>
            </a:br>
            <a:endParaRPr lang="fr-BE" sz="16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endParaRPr lang="nl-NL" sz="16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30" name="Rectangle 4"/>
          <p:cNvSpPr>
            <a:spLocks noChangeArrowheads="1"/>
          </p:cNvSpPr>
          <p:nvPr/>
        </p:nvSpPr>
        <p:spPr bwMode="auto">
          <a:xfrm>
            <a:off x="3905250" y="2971800"/>
            <a:ext cx="9144000" cy="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nl-BE"/>
          </a:p>
        </p:txBody>
      </p:sp>
      <p:sp>
        <p:nvSpPr>
          <p:cNvPr id="781319" name="Text Box 7"/>
          <p:cNvSpPr txBox="1">
            <a:spLocks noChangeArrowheads="1"/>
          </p:cNvSpPr>
          <p:nvPr/>
        </p:nvSpPr>
        <p:spPr bwMode="auto">
          <a:xfrm>
            <a:off x="0" y="5910263"/>
            <a:ext cx="9144000" cy="684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BE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Quantitative </a:t>
            </a:r>
            <a:r>
              <a:rPr lang="fr-BE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Lexicology</a:t>
            </a:r>
            <a:r>
              <a:rPr lang="fr-BE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and Variational </a:t>
            </a:r>
            <a:r>
              <a:rPr lang="fr-BE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Linguistics</a:t>
            </a:r>
            <a:endParaRPr lang="nl-NL" sz="16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>
              <a:spcBef>
                <a:spcPct val="50000"/>
              </a:spcBef>
              <a:defRPr/>
            </a:pPr>
            <a:endParaRPr lang="nl-NL" sz="15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051" name="Picture 27" descr="https://associatie.kuleuven.be/iframe/images/logo_kuleuven_nieuw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8946" y="368609"/>
            <a:ext cx="1905000" cy="685800"/>
          </a:xfrm>
          <a:prstGeom prst="rect">
            <a:avLst/>
          </a:prstGeom>
          <a:noFill/>
        </p:spPr>
      </p:pic>
      <p:pic>
        <p:nvPicPr>
          <p:cNvPr id="7" name="Picture 6" descr="C:\Documents and Settings\dirk.PC2141\Bureaublad\QLVL tris.jp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3923928" y="5034922"/>
            <a:ext cx="13335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19399"/>
            <a:ext cx="7772400" cy="3669991"/>
          </a:xfrm>
        </p:spPr>
        <p:txBody>
          <a:bodyPr/>
          <a:lstStyle/>
          <a:p>
            <a:pPr algn="ctr"/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>
                <a:solidFill>
                  <a:schemeClr val="tx1"/>
                </a:solidFill>
              </a:rPr>
              <a:t>For more information:</a:t>
            </a:r>
          </a:p>
          <a:p>
            <a:pPr algn="ctr"/>
            <a:r>
              <a:rPr lang="nl-NL" dirty="0" smtClean="0"/>
              <a:t>http://wwwling.arts.kuleuven.be/</a:t>
            </a:r>
            <a:r>
              <a:rPr lang="nl-BE" dirty="0" err="1" smtClean="0"/>
              <a:t>qlvl</a:t>
            </a:r>
            <a:r>
              <a:rPr lang="nl-BE" dirty="0" smtClean="0"/>
              <a:t>/</a:t>
            </a:r>
          </a:p>
          <a:p>
            <a:pPr algn="ctr"/>
            <a:r>
              <a:rPr lang="nl-BE" dirty="0" smtClean="0"/>
              <a:t>kris.heylen@kuleuven.be</a:t>
            </a:r>
          </a:p>
          <a:p>
            <a:pPr algn="ctr"/>
            <a:endParaRPr lang="nl-BE" dirty="0" smtClean="0"/>
          </a:p>
          <a:p>
            <a:pPr algn="ctr"/>
            <a:r>
              <a:rPr lang="nl-BE" dirty="0"/>
              <a:t>Heylen, K., Wielfaert, T., Speelman, D., &amp; Geeraerts, D. (2015). Monitoring </a:t>
            </a:r>
            <a:r>
              <a:rPr lang="nl-BE" dirty="0" err="1"/>
              <a:t>Polysemy</a:t>
            </a:r>
            <a:r>
              <a:rPr lang="nl-BE" dirty="0"/>
              <a:t>. Word Space </a:t>
            </a:r>
            <a:r>
              <a:rPr lang="nl-BE" dirty="0" err="1"/>
              <a:t>Models</a:t>
            </a:r>
            <a:r>
              <a:rPr lang="nl-BE" dirty="0"/>
              <a:t> as a Tool </a:t>
            </a:r>
            <a:r>
              <a:rPr lang="nl-BE" dirty="0" err="1"/>
              <a:t>for</a:t>
            </a:r>
            <a:r>
              <a:rPr lang="nl-BE" dirty="0"/>
              <a:t> Large-</a:t>
            </a:r>
            <a:r>
              <a:rPr lang="nl-BE" dirty="0" err="1"/>
              <a:t>Scale</a:t>
            </a:r>
            <a:r>
              <a:rPr lang="nl-BE" dirty="0"/>
              <a:t> </a:t>
            </a:r>
            <a:r>
              <a:rPr lang="nl-BE" dirty="0" err="1"/>
              <a:t>Lexical</a:t>
            </a:r>
            <a:r>
              <a:rPr lang="nl-BE" dirty="0"/>
              <a:t> </a:t>
            </a:r>
            <a:r>
              <a:rPr lang="nl-BE" dirty="0" err="1"/>
              <a:t>Semantic</a:t>
            </a:r>
            <a:r>
              <a:rPr lang="nl-BE" dirty="0"/>
              <a:t> Analysis</a:t>
            </a:r>
            <a:r>
              <a:rPr lang="nl-BE" i="1" dirty="0"/>
              <a:t>. Lingua</a:t>
            </a:r>
            <a:r>
              <a:rPr lang="nl-BE" dirty="0"/>
              <a:t>, 157, 153–172. doi:10.1016/j.lingua.2014.12.001</a:t>
            </a:r>
            <a:endParaRPr lang="nl-BE" dirty="0" smtClean="0"/>
          </a:p>
        </p:txBody>
      </p:sp>
      <p:pic>
        <p:nvPicPr>
          <p:cNvPr id="61443" name="Picture 4" descr="C:\Documents and Settings\dirk.PC2141\Bureaublad\QLVL tris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4133850" y="2286000"/>
            <a:ext cx="13335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40" y="3969069"/>
            <a:ext cx="3181350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cap="small" dirty="0" smtClean="0"/>
              <a:t>Visualising Senses:</a:t>
            </a:r>
            <a:br>
              <a:rPr lang="en-GB" cap="small" dirty="0" smtClean="0"/>
            </a:br>
            <a:r>
              <a:rPr lang="en-GB" cap="small" dirty="0" smtClean="0"/>
              <a:t>Collocates vs Concordances</a:t>
            </a:r>
            <a:endParaRPr lang="en-GB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49" y="1981200"/>
            <a:ext cx="8821126" cy="4114800"/>
          </a:xfrm>
        </p:spPr>
        <p:txBody>
          <a:bodyPr/>
          <a:lstStyle/>
          <a:p>
            <a:pPr marL="0" indent="0"/>
            <a:r>
              <a:rPr lang="en-GB" sz="2400" dirty="0" smtClean="0"/>
              <a:t>Visualisation of senses through usage patterns on two levels: 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>
                <a:solidFill>
                  <a:schemeClr val="tx1"/>
                </a:solidFill>
              </a:rPr>
              <a:t>Collocations (in </a:t>
            </a:r>
            <a:r>
              <a:rPr lang="en-GB" sz="2400" dirty="0" err="1" smtClean="0">
                <a:solidFill>
                  <a:schemeClr val="tx1"/>
                </a:solidFill>
              </a:rPr>
              <a:t>wordsketches</a:t>
            </a:r>
            <a:r>
              <a:rPr lang="en-GB" sz="2400" dirty="0" smtClean="0">
                <a:solidFill>
                  <a:schemeClr val="tx1"/>
                </a:solidFill>
              </a:rPr>
              <a:t>):</a:t>
            </a:r>
          </a:p>
          <a:p>
            <a:pPr marL="857250" lvl="1" indent="-457200"/>
            <a:r>
              <a:rPr lang="en-GB" sz="2400" dirty="0" smtClean="0">
                <a:solidFill>
                  <a:schemeClr val="tx1"/>
                </a:solidFill>
              </a:rPr>
              <a:t>Similar collocates are grouped together and showed as close together or connected</a:t>
            </a:r>
          </a:p>
          <a:p>
            <a:pPr marL="857250" lvl="1" indent="-457200"/>
            <a:r>
              <a:rPr lang="en-GB" sz="2400" dirty="0" err="1" smtClean="0">
                <a:solidFill>
                  <a:schemeClr val="tx1"/>
                </a:solidFill>
              </a:rPr>
              <a:t>Hask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Collosaurus</a:t>
            </a:r>
            <a:r>
              <a:rPr lang="en-GB" sz="2400" dirty="0" smtClean="0">
                <a:solidFill>
                  <a:schemeClr val="tx1"/>
                </a:solidFill>
              </a:rPr>
              <a:t>		     </a:t>
            </a:r>
            <a:r>
              <a:rPr lang="en-GB" sz="2400" dirty="0" err="1" smtClean="0">
                <a:solidFill>
                  <a:schemeClr val="tx1"/>
                </a:solidFill>
              </a:rPr>
              <a:t>SketchEngine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endParaRPr lang="en-GB" sz="2400" dirty="0"/>
          </a:p>
          <a:p>
            <a:pPr marL="457200" indent="-457200">
              <a:buFont typeface="+mj-lt"/>
              <a:buAutoNum type="arabicPeriod"/>
            </a:pP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l-BE" dirty="0" err="1" smtClean="0"/>
              <a:t>ENeL</a:t>
            </a:r>
            <a:r>
              <a:rPr lang="nl-BE" dirty="0" smtClean="0"/>
              <a:t> WG3 </a:t>
            </a:r>
            <a:r>
              <a:rPr lang="nl-BE" dirty="0" err="1" smtClean="0"/>
              <a:t>Herstmonceux</a:t>
            </a:r>
            <a:r>
              <a:rPr lang="nl-BE" dirty="0" smtClean="0"/>
              <a:t>  13-07-2015</a:t>
            </a:r>
            <a:endParaRPr lang="nl-NL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6" y="4215766"/>
            <a:ext cx="3028950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14476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cap="small" dirty="0" smtClean="0"/>
              <a:t>Visualising Senses:</a:t>
            </a:r>
            <a:br>
              <a:rPr lang="en-GB" cap="small" dirty="0" smtClean="0"/>
            </a:br>
            <a:r>
              <a:rPr lang="en-GB" cap="small" dirty="0" smtClean="0"/>
              <a:t>Collocates vs Concordances</a:t>
            </a:r>
            <a:endParaRPr lang="en-GB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49" y="1981200"/>
            <a:ext cx="8821126" cy="4688214"/>
          </a:xfrm>
        </p:spPr>
        <p:txBody>
          <a:bodyPr/>
          <a:lstStyle/>
          <a:p>
            <a:pPr marL="0" indent="0"/>
            <a:r>
              <a:rPr lang="en-GB" sz="2400" dirty="0" smtClean="0"/>
              <a:t>Visualisation of senses through usage patterns on two levels: 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>
                <a:solidFill>
                  <a:schemeClr val="tx1"/>
                </a:solidFill>
              </a:rPr>
              <a:t>Collocations (in </a:t>
            </a:r>
            <a:r>
              <a:rPr lang="en-GB" sz="2400" dirty="0" err="1" smtClean="0">
                <a:solidFill>
                  <a:schemeClr val="tx1"/>
                </a:solidFill>
              </a:rPr>
              <a:t>wordsketches</a:t>
            </a:r>
            <a:r>
              <a:rPr lang="en-GB" sz="2400" dirty="0" smtClean="0">
                <a:solidFill>
                  <a:schemeClr val="tx1"/>
                </a:solidFill>
              </a:rPr>
              <a:t>):</a:t>
            </a:r>
          </a:p>
          <a:p>
            <a:pPr marL="857250" lvl="1" indent="-457200"/>
            <a:r>
              <a:rPr lang="en-GB" sz="2400" dirty="0" smtClean="0">
                <a:solidFill>
                  <a:schemeClr val="tx1"/>
                </a:solidFill>
              </a:rPr>
              <a:t>Similar collocates are grouped together and showed as close together or connected</a:t>
            </a:r>
          </a:p>
          <a:p>
            <a:pPr marL="857250" lvl="1" indent="-457200"/>
            <a:r>
              <a:rPr lang="en-GB" sz="2400" dirty="0" err="1" smtClean="0">
                <a:solidFill>
                  <a:schemeClr val="tx1"/>
                </a:solidFill>
              </a:rPr>
              <a:t>Hask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Collosaurus</a:t>
            </a:r>
            <a:r>
              <a:rPr lang="en-GB" sz="2400" dirty="0" smtClean="0">
                <a:solidFill>
                  <a:schemeClr val="tx1"/>
                </a:solidFill>
              </a:rPr>
              <a:t>,  </a:t>
            </a:r>
            <a:r>
              <a:rPr lang="en-GB" sz="2400" dirty="0" err="1" smtClean="0">
                <a:solidFill>
                  <a:schemeClr val="tx1"/>
                </a:solidFill>
              </a:rPr>
              <a:t>Sketchengine</a:t>
            </a:r>
            <a:r>
              <a:rPr lang="en-GB" sz="2400" dirty="0" smtClean="0">
                <a:solidFill>
                  <a:schemeClr val="tx1"/>
                </a:solidFill>
              </a:rPr>
              <a:t>,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>
                <a:solidFill>
                  <a:schemeClr val="tx1"/>
                </a:solidFill>
              </a:rPr>
              <a:t>Concordances (occurrences, citations)</a:t>
            </a:r>
          </a:p>
          <a:p>
            <a:pPr marL="857250" lvl="1" indent="-457200"/>
            <a:r>
              <a:rPr lang="en-GB" sz="2400" dirty="0" smtClean="0">
                <a:solidFill>
                  <a:schemeClr val="tx1"/>
                </a:solidFill>
              </a:rPr>
              <a:t>Group concordances together that illustrate the same meaning and plot those as close together in a graph</a:t>
            </a:r>
          </a:p>
          <a:p>
            <a:pPr marL="857250" lvl="1" indent="-457200"/>
            <a:r>
              <a:rPr lang="en-GB" sz="2400" dirty="0" smtClean="0">
                <a:solidFill>
                  <a:schemeClr val="tx1"/>
                </a:solidFill>
              </a:rPr>
              <a:t>Interactive scatter plots with concordances as dots</a:t>
            </a:r>
            <a:endParaRPr lang="en-GB" sz="2400" dirty="0" smtClean="0"/>
          </a:p>
          <a:p>
            <a:pPr marL="0" indent="0">
              <a:spcBef>
                <a:spcPts val="1200"/>
              </a:spcBef>
            </a:pPr>
            <a:r>
              <a:rPr lang="en-GB" sz="2400" dirty="0" smtClean="0"/>
              <a:t>    </a:t>
            </a:r>
            <a:r>
              <a:rPr lang="en-GB" sz="2400" dirty="0"/>
              <a:t>	</a:t>
            </a:r>
            <a:r>
              <a:rPr lang="en-GB" sz="2400" dirty="0" smtClean="0"/>
              <a:t>	=&gt; complementary perspectives</a:t>
            </a:r>
            <a:endParaRPr lang="en-GB" sz="2400" dirty="0"/>
          </a:p>
          <a:p>
            <a:pPr marL="457200" indent="-457200">
              <a:buFont typeface="+mj-lt"/>
              <a:buAutoNum type="arabicPeriod"/>
            </a:pP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562600" y="6400800"/>
            <a:ext cx="3581400" cy="457200"/>
          </a:xfrm>
        </p:spPr>
        <p:txBody>
          <a:bodyPr/>
          <a:lstStyle/>
          <a:p>
            <a:r>
              <a:rPr lang="nl-BE" dirty="0" err="1" smtClean="0"/>
              <a:t>ENeL</a:t>
            </a:r>
            <a:r>
              <a:rPr lang="nl-BE" dirty="0" smtClean="0"/>
              <a:t> WG3 </a:t>
            </a:r>
            <a:r>
              <a:rPr lang="nl-BE" dirty="0" err="1" smtClean="0"/>
              <a:t>Herstmonceux</a:t>
            </a:r>
            <a:r>
              <a:rPr lang="nl-BE" dirty="0" smtClean="0"/>
              <a:t>  13-07-2015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43621854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Similarity of Concordances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Concordances of bank: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Local </a:t>
            </a:r>
            <a:r>
              <a:rPr lang="en-US" b="1" dirty="0">
                <a:solidFill>
                  <a:srgbClr val="C00000"/>
                </a:solidFill>
              </a:rPr>
              <a:t>banks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offer loans at better rates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Follow the north </a:t>
            </a:r>
            <a:r>
              <a:rPr lang="en-US" b="1" dirty="0">
                <a:solidFill>
                  <a:srgbClr val="C00000"/>
                </a:solidFill>
              </a:rPr>
              <a:t>bank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 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up stream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Private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sector </a:t>
            </a:r>
            <a:r>
              <a:rPr lang="en-US" b="1" dirty="0">
                <a:solidFill>
                  <a:srgbClr val="C00000"/>
                </a:solidFill>
              </a:rPr>
              <a:t>banks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 had much lower debts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Oak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forests ran along the river </a:t>
            </a:r>
            <a:r>
              <a:rPr lang="en-US" b="1" dirty="0">
                <a:solidFill>
                  <a:srgbClr val="C00000"/>
                </a:solidFill>
              </a:rPr>
              <a:t>banks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L="0" indent="0"/>
            <a:endParaRPr lang="en-GB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Obviously (1,3) and (2,4) should be grouped together, but they do not share direct collocates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However, the salient collocates of the collocates do show overlap!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639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Similarity of Concordances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683286"/>
          </a:xfrm>
        </p:spPr>
        <p:txBody>
          <a:bodyPr/>
          <a:lstStyle/>
          <a:p>
            <a:pPr marL="0" indent="0"/>
            <a:r>
              <a:rPr lang="en-US" dirty="0" smtClean="0"/>
              <a:t>Concordances of bank: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Local </a:t>
            </a:r>
            <a:r>
              <a:rPr lang="en-US" b="1" dirty="0">
                <a:solidFill>
                  <a:schemeClr val="bg2">
                    <a:lumMod val="75000"/>
                  </a:schemeClr>
                </a:solidFill>
              </a:rPr>
              <a:t>banks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offer loans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at better </a:t>
            </a:r>
            <a:r>
              <a:rPr lang="en-US" dirty="0" smtClean="0">
                <a:solidFill>
                  <a:srgbClr val="C00000"/>
                </a:solidFill>
              </a:rPr>
              <a:t>rates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>
                <a:solidFill>
                  <a:srgbClr val="00B050"/>
                </a:solidFill>
              </a:rPr>
              <a:t>Follow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the </a:t>
            </a:r>
            <a:r>
              <a:rPr lang="en-US" dirty="0">
                <a:solidFill>
                  <a:srgbClr val="00B050"/>
                </a:solidFill>
              </a:rPr>
              <a:t>north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en-US" b="1" dirty="0">
                <a:solidFill>
                  <a:schemeClr val="bg2">
                    <a:lumMod val="75000"/>
                  </a:schemeClr>
                </a:solidFill>
              </a:rPr>
              <a:t>bank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  </a:t>
            </a:r>
            <a:r>
              <a:rPr lang="en-US" dirty="0" smtClean="0">
                <a:solidFill>
                  <a:srgbClr val="00B050"/>
                </a:solidFill>
              </a:rPr>
              <a:t>up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stream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Private </a:t>
            </a:r>
            <a:r>
              <a:rPr lang="en-US" dirty="0">
                <a:solidFill>
                  <a:srgbClr val="C00000"/>
                </a:solidFill>
              </a:rPr>
              <a:t>sector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en-US" b="1" dirty="0">
                <a:solidFill>
                  <a:schemeClr val="bg2">
                    <a:lumMod val="75000"/>
                  </a:schemeClr>
                </a:solidFill>
              </a:rPr>
              <a:t>banks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 had much </a:t>
            </a:r>
            <a:r>
              <a:rPr lang="en-US" dirty="0">
                <a:solidFill>
                  <a:srgbClr val="C00000"/>
                </a:solidFill>
              </a:rPr>
              <a:t>lower debts</a:t>
            </a:r>
            <a:r>
              <a:rPr lang="en-US" dirty="0" smtClean="0">
                <a:solidFill>
                  <a:srgbClr val="C00000"/>
                </a:solidFill>
              </a:rPr>
              <a:t>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00B050"/>
                </a:solidFill>
              </a:rPr>
              <a:t>Oak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forests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ran along the </a:t>
            </a:r>
            <a:r>
              <a:rPr lang="en-US" dirty="0">
                <a:solidFill>
                  <a:srgbClr val="00B050"/>
                </a:solidFill>
              </a:rPr>
              <a:t>river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en-US" b="1" dirty="0">
                <a:solidFill>
                  <a:schemeClr val="bg2">
                    <a:lumMod val="75000"/>
                  </a:schemeClr>
                </a:solidFill>
              </a:rPr>
              <a:t>banks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/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Overlap in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signif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. collocates of observed collocates: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1070510" y="5049207"/>
            <a:ext cx="818286" cy="54006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9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5036" y="4664486"/>
            <a:ext cx="900115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2">
                    <a:lumMod val="75000"/>
                  </a:schemeClr>
                </a:solidFill>
              </a:rPr>
              <a:t>1  &amp;  2</a:t>
            </a:r>
            <a:endParaRPr lang="en-GB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289735" y="5049207"/>
            <a:ext cx="818286" cy="54006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9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3804" y="774414"/>
            <a:ext cx="3080534" cy="1226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76" y="2334936"/>
            <a:ext cx="2673669" cy="1265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838" y="728655"/>
            <a:ext cx="2127886" cy="1092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Oval 34"/>
          <p:cNvSpPr/>
          <p:nvPr/>
        </p:nvSpPr>
        <p:spPr bwMode="auto">
          <a:xfrm>
            <a:off x="2493553" y="5073882"/>
            <a:ext cx="818286" cy="54006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9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231701" y="4689161"/>
            <a:ext cx="900115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C00000"/>
                </a:solidFill>
              </a:rPr>
              <a:t>1  &amp;  3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2226446" y="5073882"/>
            <a:ext cx="818286" cy="54006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9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4415750" y="5073882"/>
            <a:ext cx="818286" cy="54006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9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936365" y="4689161"/>
            <a:ext cx="900115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2">
                    <a:lumMod val="75000"/>
                  </a:schemeClr>
                </a:solidFill>
              </a:rPr>
              <a:t>2  &amp;  3</a:t>
            </a:r>
            <a:endParaRPr lang="en-GB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3571064" y="5073882"/>
            <a:ext cx="818286" cy="54006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9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8016210" y="5073882"/>
            <a:ext cx="818286" cy="54006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9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536825" y="4689161"/>
            <a:ext cx="900115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2">
                    <a:lumMod val="75000"/>
                  </a:schemeClr>
                </a:solidFill>
              </a:rPr>
              <a:t>3</a:t>
            </a:r>
            <a:r>
              <a:rPr lang="en-GB" b="1" dirty="0" smtClean="0">
                <a:solidFill>
                  <a:schemeClr val="bg2">
                    <a:lumMod val="75000"/>
                  </a:schemeClr>
                </a:solidFill>
              </a:rPr>
              <a:t> &amp;  4</a:t>
            </a:r>
            <a:endParaRPr lang="en-GB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7171524" y="5073882"/>
            <a:ext cx="818286" cy="54006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9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5919245" y="5073882"/>
            <a:ext cx="818286" cy="54006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9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657393" y="4689161"/>
            <a:ext cx="900115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B050"/>
                </a:solidFill>
              </a:rPr>
              <a:t>2</a:t>
            </a:r>
            <a:r>
              <a:rPr lang="en-GB" b="1" dirty="0" smtClean="0">
                <a:solidFill>
                  <a:srgbClr val="00B050"/>
                </a:solidFill>
              </a:rPr>
              <a:t>  &amp;  4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5652138" y="5073882"/>
            <a:ext cx="818286" cy="54006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9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1747" y="467016"/>
            <a:ext cx="2357020" cy="1161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Oval 29"/>
          <p:cNvSpPr/>
          <p:nvPr/>
        </p:nvSpPr>
        <p:spPr bwMode="auto">
          <a:xfrm>
            <a:off x="-108597" y="8563"/>
            <a:ext cx="5342634" cy="1992672"/>
          </a:xfrm>
          <a:prstGeom prst="ellipse">
            <a:avLst/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9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 rot="19935473">
            <a:off x="6195245" y="-46324"/>
            <a:ext cx="3240414" cy="4680598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9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562600" y="6400800"/>
            <a:ext cx="3581400" cy="457200"/>
          </a:xfrm>
        </p:spPr>
        <p:txBody>
          <a:bodyPr/>
          <a:lstStyle/>
          <a:p>
            <a:r>
              <a:rPr lang="nl-BE" dirty="0" err="1" smtClean="0"/>
              <a:t>ENeL</a:t>
            </a:r>
            <a:r>
              <a:rPr lang="nl-BE" dirty="0" smtClean="0"/>
              <a:t> WG3 </a:t>
            </a:r>
            <a:r>
              <a:rPr lang="nl-BE" dirty="0" err="1" smtClean="0"/>
              <a:t>Herstmonceux</a:t>
            </a:r>
            <a:r>
              <a:rPr lang="nl-BE" dirty="0" smtClean="0"/>
              <a:t>  13-07-2015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8524380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88586"/>
            <a:ext cx="7772400" cy="1143000"/>
          </a:xfrm>
          <a:solidFill>
            <a:schemeClr val="bg2">
              <a:lumMod val="40000"/>
              <a:lumOff val="60000"/>
            </a:schemeClr>
          </a:solidFill>
        </p:spPr>
        <p:txBody>
          <a:bodyPr/>
          <a:lstStyle/>
          <a:p>
            <a:r>
              <a:rPr lang="en-GB" dirty="0" smtClean="0"/>
              <a:t>Concordance plot of </a:t>
            </a:r>
            <a:r>
              <a:rPr lang="en-GB" i="1" dirty="0" smtClean="0"/>
              <a:t>chip</a:t>
            </a:r>
            <a:endParaRPr lang="en-GB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61108"/>
            <a:ext cx="7772400" cy="727708"/>
          </a:xfrm>
        </p:spPr>
        <p:txBody>
          <a:bodyPr/>
          <a:lstStyle/>
          <a:p>
            <a:r>
              <a:rPr lang="en-GB" dirty="0"/>
              <a:t>URL: https://perswww.kuleuven.be/~u0038536/VSVIS</a:t>
            </a:r>
            <a:r>
              <a:rPr lang="en-GB" dirty="0" smtClean="0"/>
              <a:t>/ 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3" y="1716414"/>
            <a:ext cx="8258175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562600" y="6400800"/>
            <a:ext cx="3581400" cy="457200"/>
          </a:xfrm>
        </p:spPr>
        <p:txBody>
          <a:bodyPr/>
          <a:lstStyle/>
          <a:p>
            <a:r>
              <a:rPr lang="nl-BE" dirty="0" err="1" smtClean="0"/>
              <a:t>ENeL</a:t>
            </a:r>
            <a:r>
              <a:rPr lang="nl-BE" dirty="0" smtClean="0"/>
              <a:t> WG3 </a:t>
            </a:r>
            <a:r>
              <a:rPr lang="nl-BE" dirty="0" err="1" smtClean="0"/>
              <a:t>Herstmonceux</a:t>
            </a:r>
            <a:r>
              <a:rPr lang="nl-BE" dirty="0" smtClean="0"/>
              <a:t>  13-07-2015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5691235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188586"/>
            <a:ext cx="8026729" cy="1143000"/>
          </a:xfrm>
          <a:solidFill>
            <a:schemeClr val="bg2">
              <a:lumMod val="40000"/>
              <a:lumOff val="60000"/>
            </a:schemeClr>
          </a:solidFill>
        </p:spPr>
        <p:txBody>
          <a:bodyPr/>
          <a:lstStyle/>
          <a:p>
            <a:r>
              <a:rPr lang="en-GB" dirty="0" smtClean="0"/>
              <a:t>Concordances of </a:t>
            </a:r>
            <a:r>
              <a:rPr lang="en-GB" b="1" i="1" dirty="0" smtClean="0">
                <a:solidFill>
                  <a:srgbClr val="FFFF00"/>
                </a:solidFill>
              </a:rPr>
              <a:t>monitor</a:t>
            </a:r>
            <a:r>
              <a:rPr lang="en-GB" i="1" dirty="0" smtClean="0"/>
              <a:t>  </a:t>
            </a:r>
            <a:r>
              <a:rPr lang="en-GB" dirty="0" smtClean="0"/>
              <a:t>together with near synonyms </a:t>
            </a:r>
            <a:r>
              <a:rPr lang="en-GB" b="1" i="1" dirty="0" err="1" smtClean="0">
                <a:solidFill>
                  <a:schemeClr val="accent2">
                    <a:lumMod val="75000"/>
                  </a:schemeClr>
                </a:solidFill>
              </a:rPr>
              <a:t>beeldscherm</a:t>
            </a:r>
            <a:r>
              <a:rPr lang="en-GB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dirty="0" smtClean="0"/>
              <a:t>and</a:t>
            </a:r>
            <a:r>
              <a:rPr lang="en-GB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b="1" i="1" dirty="0" err="1" smtClean="0">
                <a:solidFill>
                  <a:schemeClr val="accent5">
                    <a:lumMod val="75000"/>
                  </a:schemeClr>
                </a:solidFill>
              </a:rPr>
              <a:t>computerscherm</a:t>
            </a:r>
            <a:r>
              <a:rPr lang="en-GB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en-GB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471" y="1777647"/>
            <a:ext cx="8172460" cy="4531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562600" y="6400800"/>
            <a:ext cx="3581400" cy="457200"/>
          </a:xfrm>
        </p:spPr>
        <p:txBody>
          <a:bodyPr/>
          <a:lstStyle/>
          <a:p>
            <a:r>
              <a:rPr lang="nl-BE" dirty="0" err="1" smtClean="0"/>
              <a:t>ENeL</a:t>
            </a:r>
            <a:r>
              <a:rPr lang="nl-BE" dirty="0" smtClean="0"/>
              <a:t> WG3 </a:t>
            </a:r>
            <a:r>
              <a:rPr lang="nl-BE" dirty="0" err="1" smtClean="0"/>
              <a:t>Herstmonceux</a:t>
            </a:r>
            <a:r>
              <a:rPr lang="nl-BE" dirty="0" smtClean="0"/>
              <a:t>  13-07-2015</a:t>
            </a:r>
            <a:endParaRPr lang="nl-NL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80022" y="1448747"/>
            <a:ext cx="8892553" cy="727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+mn-lt"/>
              </a:defRPr>
            </a:lvl2pPr>
            <a:lvl3pPr marL="11430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700">
                <a:solidFill>
                  <a:schemeClr val="tx1"/>
                </a:solidFill>
                <a:latin typeface="+mn-lt"/>
              </a:defRPr>
            </a:lvl3pPr>
            <a:lvl4pPr marL="16002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700">
                <a:solidFill>
                  <a:schemeClr val="tx1"/>
                </a:solidFill>
                <a:latin typeface="+mn-lt"/>
              </a:defRPr>
            </a:lvl4pPr>
            <a:lvl5pPr marL="20574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700">
                <a:solidFill>
                  <a:schemeClr val="tx1"/>
                </a:solidFill>
                <a:latin typeface="+mn-lt"/>
              </a:defRPr>
            </a:lvl5pPr>
            <a:lvl6pPr marL="25146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700">
                <a:solidFill>
                  <a:schemeClr val="tx1"/>
                </a:solidFill>
                <a:latin typeface="+mn-lt"/>
              </a:defRPr>
            </a:lvl6pPr>
            <a:lvl7pPr marL="29718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700">
                <a:solidFill>
                  <a:schemeClr val="tx1"/>
                </a:solidFill>
                <a:latin typeface="+mn-lt"/>
              </a:defRPr>
            </a:lvl7pPr>
            <a:lvl8pPr marL="34290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700">
                <a:solidFill>
                  <a:schemeClr val="tx1"/>
                </a:solidFill>
                <a:latin typeface="+mn-lt"/>
              </a:defRPr>
            </a:lvl8pPr>
            <a:lvl9pPr marL="38862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7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1800" kern="0" dirty="0" smtClean="0"/>
              <a:t>URL: https</a:t>
            </a:r>
            <a:r>
              <a:rPr lang="en-GB" sz="1800" kern="0" dirty="0"/>
              <a:t>://perswww.kuleuven.be/~u0038536/googleVis/wSOCC/beeldscherm.html</a:t>
            </a:r>
          </a:p>
        </p:txBody>
      </p:sp>
    </p:spTree>
    <p:extLst>
      <p:ext uri="{BB962C8B-B14F-4D97-AF65-F5344CB8AC3E}">
        <p14:creationId xmlns:p14="http://schemas.microsoft.com/office/powerpoint/2010/main" val="3874436537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188586"/>
            <a:ext cx="8026729" cy="1143000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/>
          <a:p>
            <a:r>
              <a:rPr lang="en-GB" dirty="0" smtClean="0"/>
              <a:t>Concordances of </a:t>
            </a:r>
            <a:r>
              <a:rPr lang="en-GB" i="1" dirty="0" err="1" smtClean="0">
                <a:solidFill>
                  <a:schemeClr val="accent6">
                    <a:lumMod val="75000"/>
                  </a:schemeClr>
                </a:solidFill>
              </a:rPr>
              <a:t>inbreuk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dirty="0" smtClean="0"/>
              <a:t>(infringement)</a:t>
            </a:r>
            <a:r>
              <a:rPr lang="en-GB" i="1" dirty="0" smtClean="0"/>
              <a:t> </a:t>
            </a:r>
            <a:r>
              <a:rPr lang="en-GB" dirty="0" smtClean="0"/>
              <a:t>together with near-synonym </a:t>
            </a:r>
            <a:r>
              <a:rPr lang="en-GB" i="1" dirty="0" err="1" smtClean="0">
                <a:solidFill>
                  <a:srgbClr val="92D050"/>
                </a:solidFill>
              </a:rPr>
              <a:t>overtreding</a:t>
            </a:r>
            <a:endParaRPr lang="en-GB" b="1" i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387" y="1746888"/>
            <a:ext cx="8139142" cy="4922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562600" y="6400800"/>
            <a:ext cx="3581400" cy="457200"/>
          </a:xfrm>
        </p:spPr>
        <p:txBody>
          <a:bodyPr/>
          <a:lstStyle/>
          <a:p>
            <a:r>
              <a:rPr lang="nl-BE" dirty="0" err="1" smtClean="0"/>
              <a:t>ENeL</a:t>
            </a:r>
            <a:r>
              <a:rPr lang="nl-BE" dirty="0" smtClean="0"/>
              <a:t> WG3 </a:t>
            </a:r>
            <a:r>
              <a:rPr lang="nl-BE" dirty="0" err="1" smtClean="0"/>
              <a:t>Herstmonceux</a:t>
            </a:r>
            <a:r>
              <a:rPr lang="nl-BE" dirty="0" smtClean="0"/>
              <a:t>  13-07-2015</a:t>
            </a:r>
            <a:endParaRPr lang="nl-NL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80022" y="1448747"/>
            <a:ext cx="8892553" cy="727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+mn-lt"/>
              </a:defRPr>
            </a:lvl2pPr>
            <a:lvl3pPr marL="11430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700">
                <a:solidFill>
                  <a:schemeClr val="tx1"/>
                </a:solidFill>
                <a:latin typeface="+mn-lt"/>
              </a:defRPr>
            </a:lvl3pPr>
            <a:lvl4pPr marL="16002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700">
                <a:solidFill>
                  <a:schemeClr val="tx1"/>
                </a:solidFill>
                <a:latin typeface="+mn-lt"/>
              </a:defRPr>
            </a:lvl4pPr>
            <a:lvl5pPr marL="20574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700">
                <a:solidFill>
                  <a:schemeClr val="tx1"/>
                </a:solidFill>
                <a:latin typeface="+mn-lt"/>
              </a:defRPr>
            </a:lvl5pPr>
            <a:lvl6pPr marL="25146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700">
                <a:solidFill>
                  <a:schemeClr val="tx1"/>
                </a:solidFill>
                <a:latin typeface="+mn-lt"/>
              </a:defRPr>
            </a:lvl6pPr>
            <a:lvl7pPr marL="29718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700">
                <a:solidFill>
                  <a:schemeClr val="tx1"/>
                </a:solidFill>
                <a:latin typeface="+mn-lt"/>
              </a:defRPr>
            </a:lvl7pPr>
            <a:lvl8pPr marL="34290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700">
                <a:solidFill>
                  <a:schemeClr val="tx1"/>
                </a:solidFill>
                <a:latin typeface="+mn-lt"/>
              </a:defRPr>
            </a:lvl8pPr>
            <a:lvl9pPr marL="38862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7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1800" kern="0" dirty="0" smtClean="0"/>
              <a:t>https</a:t>
            </a:r>
            <a:r>
              <a:rPr lang="en-GB" sz="1800" kern="0" dirty="0"/>
              <a:t>://perswww.kuleuven.be/~u0038536/googleVis/wSOCC/inbreukOvertreding.html</a:t>
            </a:r>
          </a:p>
        </p:txBody>
      </p:sp>
    </p:spTree>
    <p:extLst>
      <p:ext uri="{BB962C8B-B14F-4D97-AF65-F5344CB8AC3E}">
        <p14:creationId xmlns:p14="http://schemas.microsoft.com/office/powerpoint/2010/main" val="1660561798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cap="small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199"/>
            <a:ext cx="8206752" cy="4508191"/>
          </a:xfrm>
        </p:spPr>
        <p:txBody>
          <a:bodyPr/>
          <a:lstStyle/>
          <a:p>
            <a:pPr marL="0" indent="0"/>
            <a:r>
              <a:rPr lang="en-GB" sz="2400" dirty="0" smtClean="0">
                <a:solidFill>
                  <a:schemeClr val="tx1"/>
                </a:solidFill>
              </a:rPr>
              <a:t>Visualising proximity of concordances as complementary to visualising proximity of collocates: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400" dirty="0" smtClean="0">
                <a:solidFill>
                  <a:schemeClr val="tx1"/>
                </a:solidFill>
              </a:rPr>
              <a:t>Helicopter view of a word’s meaning potential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400" dirty="0" smtClean="0">
                <a:solidFill>
                  <a:schemeClr val="tx1"/>
                </a:solidFill>
              </a:rPr>
              <a:t>Direct link to concordances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chemeClr val="tx1"/>
                </a:solidFill>
              </a:rPr>
              <a:t>C</a:t>
            </a:r>
            <a:r>
              <a:rPr lang="en-GB" sz="2400" dirty="0" smtClean="0">
                <a:solidFill>
                  <a:schemeClr val="tx1"/>
                </a:solidFill>
              </a:rPr>
              <a:t>ontrasting near-synonyms</a:t>
            </a:r>
          </a:p>
          <a:p>
            <a:pPr marL="0" indent="0"/>
            <a:r>
              <a:rPr lang="en-GB" sz="2400" dirty="0" smtClean="0">
                <a:solidFill>
                  <a:schemeClr val="tx1"/>
                </a:solidFill>
              </a:rPr>
              <a:t>But:</a:t>
            </a:r>
          </a:p>
          <a:p>
            <a:pPr>
              <a:buFontTx/>
              <a:buChar char="-"/>
            </a:pPr>
            <a:r>
              <a:rPr lang="en-GB" sz="2400" dirty="0" smtClean="0">
                <a:solidFill>
                  <a:schemeClr val="tx1"/>
                </a:solidFill>
              </a:rPr>
              <a:t>collocates still are necessary  to interpret concordance groupings (switch between two views?)</a:t>
            </a:r>
          </a:p>
          <a:p>
            <a:pPr>
              <a:buFontTx/>
              <a:buChar char="-"/>
            </a:pPr>
            <a:r>
              <a:rPr lang="en-GB" sz="2400" dirty="0" smtClean="0">
                <a:solidFill>
                  <a:schemeClr val="tx1"/>
                </a:solidFill>
              </a:rPr>
              <a:t>Only a sample of all concordances can be displayed at the time (integration with GDEX?)</a:t>
            </a:r>
          </a:p>
          <a:p>
            <a:pPr>
              <a:buFontTx/>
              <a:buChar char="-"/>
            </a:pPr>
            <a:endParaRPr lang="en-GB" sz="24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en-GB" sz="24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en-GB" sz="2400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l-BE" smtClean="0"/>
              <a:t>crossling (FIN), February/March 2013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366359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Joensuu">
  <a:themeElements>
    <a:clrScheme name="Joensuu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Joensuu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9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 Unicode MS" pitchFamily="34" charset="-128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9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 Unicode MS" pitchFamily="34" charset="-128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Joensuu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oensuu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oensuu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oensuu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oensuu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oensuu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oensuu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2</TotalTime>
  <Words>312</Words>
  <Application>Microsoft Office PowerPoint</Application>
  <PresentationFormat>Diavoorstelling (4:3)</PresentationFormat>
  <Paragraphs>72</Paragraphs>
  <Slides>10</Slides>
  <Notes>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Joensuu</vt:lpstr>
      <vt:lpstr>Visualisation of Word Senses on the Concordance Level  ENeL WG3 @Herstmonceux</vt:lpstr>
      <vt:lpstr>Visualising Senses: Collocates vs Concordances</vt:lpstr>
      <vt:lpstr>Visualising Senses: Collocates vs Concordances</vt:lpstr>
      <vt:lpstr>Similarity of Concordances</vt:lpstr>
      <vt:lpstr>Similarity of Concordances</vt:lpstr>
      <vt:lpstr>Concordance plot of chip</vt:lpstr>
      <vt:lpstr>Concordances of monitor  together with near synonyms beeldscherm and computerscherm </vt:lpstr>
      <vt:lpstr>Concordances of inbreuk (infringement) together with near-synonym overtreding</vt:lpstr>
      <vt:lpstr>Conclusions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opio</dc:title>
  <dc:creator>Dirk Geeraerts</dc:creator>
  <cp:lastModifiedBy>Carole Tiberius</cp:lastModifiedBy>
  <cp:revision>668</cp:revision>
  <cp:lastPrinted>1601-01-01T00:00:00Z</cp:lastPrinted>
  <dcterms:created xsi:type="dcterms:W3CDTF">2002-08-04T21:16:54Z</dcterms:created>
  <dcterms:modified xsi:type="dcterms:W3CDTF">2015-09-09T12:12:40Z</dcterms:modified>
</cp:coreProperties>
</file>