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0" r:id="rId1"/>
  </p:sldMasterIdLst>
  <p:notesMasterIdLst>
    <p:notesMasterId r:id="rId12"/>
  </p:notesMasterIdLst>
  <p:sldIdLst>
    <p:sldId id="682" r:id="rId2"/>
    <p:sldId id="1354" r:id="rId3"/>
    <p:sldId id="1355" r:id="rId4"/>
    <p:sldId id="1356" r:id="rId5"/>
    <p:sldId id="1358" r:id="rId6"/>
    <p:sldId id="1359" r:id="rId7"/>
    <p:sldId id="1360" r:id="rId8"/>
    <p:sldId id="1361" r:id="rId9"/>
    <p:sldId id="1362" r:id="rId10"/>
    <p:sldId id="494" r:id="rId11"/>
  </p:sldIdLst>
  <p:sldSz cx="9144000" cy="6858000" type="screen4x3"/>
  <p:notesSz cx="7099300" cy="10234613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1900" kern="1200">
        <a:solidFill>
          <a:schemeClr val="bg2"/>
        </a:solidFill>
        <a:latin typeface="Arial Unicode MS" pitchFamily="34" charset="-128"/>
        <a:ea typeface="Arial Unicode MS" pitchFamily="34" charset="-128"/>
        <a:cs typeface="Arial Unicode MS" pitchFamily="34" charset="-128"/>
      </a:defRPr>
    </a:lvl1pPr>
    <a:lvl2pPr marL="457200" algn="ctr" rtl="0" fontAlgn="base">
      <a:spcBef>
        <a:spcPct val="0"/>
      </a:spcBef>
      <a:spcAft>
        <a:spcPct val="0"/>
      </a:spcAft>
      <a:defRPr sz="1900" kern="1200">
        <a:solidFill>
          <a:schemeClr val="bg2"/>
        </a:solidFill>
        <a:latin typeface="Arial Unicode MS" pitchFamily="34" charset="-128"/>
        <a:ea typeface="Arial Unicode MS" pitchFamily="34" charset="-128"/>
        <a:cs typeface="Arial Unicode MS" pitchFamily="34" charset="-128"/>
      </a:defRPr>
    </a:lvl2pPr>
    <a:lvl3pPr marL="914400" algn="ctr" rtl="0" fontAlgn="base">
      <a:spcBef>
        <a:spcPct val="0"/>
      </a:spcBef>
      <a:spcAft>
        <a:spcPct val="0"/>
      </a:spcAft>
      <a:defRPr sz="1900" kern="1200">
        <a:solidFill>
          <a:schemeClr val="bg2"/>
        </a:solidFill>
        <a:latin typeface="Arial Unicode MS" pitchFamily="34" charset="-128"/>
        <a:ea typeface="Arial Unicode MS" pitchFamily="34" charset="-128"/>
        <a:cs typeface="Arial Unicode MS" pitchFamily="34" charset="-128"/>
      </a:defRPr>
    </a:lvl3pPr>
    <a:lvl4pPr marL="1371600" algn="ctr" rtl="0" fontAlgn="base">
      <a:spcBef>
        <a:spcPct val="0"/>
      </a:spcBef>
      <a:spcAft>
        <a:spcPct val="0"/>
      </a:spcAft>
      <a:defRPr sz="1900" kern="1200">
        <a:solidFill>
          <a:schemeClr val="bg2"/>
        </a:solidFill>
        <a:latin typeface="Arial Unicode MS" pitchFamily="34" charset="-128"/>
        <a:ea typeface="Arial Unicode MS" pitchFamily="34" charset="-128"/>
        <a:cs typeface="Arial Unicode MS" pitchFamily="34" charset="-128"/>
      </a:defRPr>
    </a:lvl4pPr>
    <a:lvl5pPr marL="1828800" algn="ctr" rtl="0" fontAlgn="base">
      <a:spcBef>
        <a:spcPct val="0"/>
      </a:spcBef>
      <a:spcAft>
        <a:spcPct val="0"/>
      </a:spcAft>
      <a:defRPr sz="1900" kern="1200">
        <a:solidFill>
          <a:schemeClr val="bg2"/>
        </a:solidFill>
        <a:latin typeface="Arial Unicode MS" pitchFamily="34" charset="-128"/>
        <a:ea typeface="Arial Unicode MS" pitchFamily="34" charset="-128"/>
        <a:cs typeface="Arial Unicode MS" pitchFamily="34" charset="-128"/>
      </a:defRPr>
    </a:lvl5pPr>
    <a:lvl6pPr marL="2286000" algn="l" defTabSz="914400" rtl="0" eaLnBrk="1" latinLnBrk="0" hangingPunct="1">
      <a:defRPr sz="1900" kern="1200">
        <a:solidFill>
          <a:schemeClr val="bg2"/>
        </a:solidFill>
        <a:latin typeface="Arial Unicode MS" pitchFamily="34" charset="-128"/>
        <a:ea typeface="Arial Unicode MS" pitchFamily="34" charset="-128"/>
        <a:cs typeface="Arial Unicode MS" pitchFamily="34" charset="-128"/>
      </a:defRPr>
    </a:lvl6pPr>
    <a:lvl7pPr marL="2743200" algn="l" defTabSz="914400" rtl="0" eaLnBrk="1" latinLnBrk="0" hangingPunct="1">
      <a:defRPr sz="1900" kern="1200">
        <a:solidFill>
          <a:schemeClr val="bg2"/>
        </a:solidFill>
        <a:latin typeface="Arial Unicode MS" pitchFamily="34" charset="-128"/>
        <a:ea typeface="Arial Unicode MS" pitchFamily="34" charset="-128"/>
        <a:cs typeface="Arial Unicode MS" pitchFamily="34" charset="-128"/>
      </a:defRPr>
    </a:lvl7pPr>
    <a:lvl8pPr marL="3200400" algn="l" defTabSz="914400" rtl="0" eaLnBrk="1" latinLnBrk="0" hangingPunct="1">
      <a:defRPr sz="1900" kern="1200">
        <a:solidFill>
          <a:schemeClr val="bg2"/>
        </a:solidFill>
        <a:latin typeface="Arial Unicode MS" pitchFamily="34" charset="-128"/>
        <a:ea typeface="Arial Unicode MS" pitchFamily="34" charset="-128"/>
        <a:cs typeface="Arial Unicode MS" pitchFamily="34" charset="-128"/>
      </a:defRPr>
    </a:lvl8pPr>
    <a:lvl9pPr marL="3657600" algn="l" defTabSz="914400" rtl="0" eaLnBrk="1" latinLnBrk="0" hangingPunct="1">
      <a:defRPr sz="1900" kern="1200">
        <a:solidFill>
          <a:schemeClr val="bg2"/>
        </a:solidFill>
        <a:latin typeface="Arial Unicode MS" pitchFamily="34" charset="-128"/>
        <a:ea typeface="Arial Unicode MS" pitchFamily="34" charset="-128"/>
        <a:cs typeface="Arial Unicode MS" pitchFamily="34" charset="-128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DC0A0A"/>
    <a:srgbClr val="DDDDDD"/>
    <a:srgbClr val="00CC99"/>
    <a:srgbClr val="FF9900"/>
    <a:srgbClr val="00CC66"/>
    <a:srgbClr val="CCFFFF"/>
    <a:srgbClr val="CC0099"/>
    <a:srgbClr val="FFCC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Stijl, gemiddeld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24" autoAdjust="0"/>
    <p:restoredTop sz="90072" autoAdjust="0"/>
  </p:normalViewPr>
  <p:slideViewPr>
    <p:cSldViewPr>
      <p:cViewPr varScale="1">
        <p:scale>
          <a:sx n="105" d="100"/>
          <a:sy n="105" d="100"/>
        </p:scale>
        <p:origin x="-179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338"/>
    </p:cViewPr>
  </p:sorterViewPr>
  <p:gridSpacing cx="180023" cy="180023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l" defTabSz="990600">
              <a:defRPr sz="1300" smtClean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2725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 smtClean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24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0600" y="768350"/>
            <a:ext cx="5118100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1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6150" y="4860925"/>
            <a:ext cx="5207000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noProof="0" smtClean="0"/>
              <a:t>Klik om de opmaakprofielen van de modeltekst te bewerken</a:t>
            </a:r>
          </a:p>
          <a:p>
            <a:pPr lvl="1"/>
            <a:r>
              <a:rPr lang="nl-NL" noProof="0" smtClean="0"/>
              <a:t>Tweede niveau</a:t>
            </a:r>
          </a:p>
          <a:p>
            <a:pPr lvl="2"/>
            <a:r>
              <a:rPr lang="nl-NL" noProof="0" smtClean="0"/>
              <a:t>Derde niveau</a:t>
            </a:r>
          </a:p>
          <a:p>
            <a:pPr lvl="3"/>
            <a:r>
              <a:rPr lang="nl-NL" noProof="0" smtClean="0"/>
              <a:t>Vierde niveau</a:t>
            </a:r>
          </a:p>
          <a:p>
            <a:pPr lvl="4"/>
            <a:r>
              <a:rPr lang="nl-NL" noProof="0" smtClean="0"/>
              <a:t>Vijfde niveau</a:t>
            </a:r>
          </a:p>
        </p:txBody>
      </p:sp>
      <p:sp>
        <p:nvSpPr>
          <p:cNvPr id="491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3438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l" defTabSz="990600">
              <a:defRPr sz="1300" smtClean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91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2725" y="9723438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 smtClean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fld id="{15268BE6-B7EE-42F0-A508-E6348DA6CA3A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6583136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>
          <a:xfrm>
            <a:off x="992188" y="768350"/>
            <a:ext cx="5114925" cy="3836988"/>
          </a:xfrm>
        </p:spPr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 smtClean="0"/>
              <a:t>For more information on </a:t>
            </a:r>
            <a:r>
              <a:rPr lang="nl-NL" dirty="0" err="1" smtClean="0"/>
              <a:t>visualization</a:t>
            </a:r>
            <a:r>
              <a:rPr lang="nl-NL" baseline="0" dirty="0" smtClean="0"/>
              <a:t> of sense information in the </a:t>
            </a:r>
            <a:r>
              <a:rPr lang="nl-NL" baseline="0" dirty="0" err="1" smtClean="0"/>
              <a:t>SketchEngine</a:t>
            </a:r>
            <a:r>
              <a:rPr lang="nl-NL" baseline="0" dirty="0" smtClean="0"/>
              <a:t> </a:t>
            </a:r>
            <a:r>
              <a:rPr lang="nl-NL" baseline="0" dirty="0" err="1" smtClean="0"/>
              <a:t>see</a:t>
            </a:r>
            <a:r>
              <a:rPr lang="nl-NL" baseline="0" dirty="0" smtClean="0"/>
              <a:t>: http://</a:t>
            </a:r>
            <a:r>
              <a:rPr lang="nl-NL" baseline="0" dirty="0" err="1" smtClean="0"/>
              <a:t>is.muni.cz</a:t>
            </a:r>
            <a:r>
              <a:rPr lang="nl-NL" baseline="0" dirty="0" smtClean="0"/>
              <a:t>/</a:t>
            </a:r>
            <a:r>
              <a:rPr lang="nl-NL" baseline="0" dirty="0" err="1" smtClean="0"/>
              <a:t>th</a:t>
            </a:r>
            <a:r>
              <a:rPr lang="nl-NL" baseline="0" dirty="0" smtClean="0"/>
              <a:t>/374080/</a:t>
            </a:r>
            <a:r>
              <a:rPr lang="nl-NL" baseline="0" dirty="0" err="1" smtClean="0"/>
              <a:t>fi_m</a:t>
            </a:r>
            <a:r>
              <a:rPr lang="nl-NL" baseline="0" dirty="0" smtClean="0"/>
              <a:t>/</a:t>
            </a:r>
            <a:r>
              <a:rPr lang="nl-NL" baseline="0" dirty="0" err="1" smtClean="0"/>
              <a:t>thesis.pdf</a:t>
            </a:r>
            <a:endParaRPr lang="nl-NL" baseline="0" smtClean="0"/>
          </a:p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5268BE6-B7EE-42F0-A508-E6348DA6CA3A}" type="slidenum">
              <a:rPr lang="nl-NL" smtClean="0"/>
              <a:pPr>
                <a:defRPr/>
              </a:pPr>
              <a:t>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131578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92188" y="768350"/>
            <a:ext cx="5114925" cy="38369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5268BE6-B7EE-42F0-A508-E6348DA6CA3A}" type="slidenum">
              <a:rPr lang="nl-NL" smtClean="0"/>
              <a:pPr>
                <a:defRPr/>
              </a:pPr>
              <a:t>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129322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nl-BE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5562600" y="6400800"/>
            <a:ext cx="3581400" cy="457200"/>
          </a:xfrm>
          <a:prstGeom prst="rect">
            <a:avLst/>
          </a:prstGeom>
          <a:ln/>
        </p:spPr>
        <p:txBody>
          <a:bodyPr anchor="b"/>
          <a:lstStyle>
            <a:lvl1pPr algn="r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nl-BE" smtClean="0"/>
              <a:t>crossling (FIN), February/March 2013</a:t>
            </a:r>
            <a:endParaRPr lang="nl-NL"/>
          </a:p>
        </p:txBody>
      </p:sp>
    </p:spTree>
  </p:cSld>
  <p:clrMapOvr>
    <a:masterClrMapping/>
  </p:clrMapOvr>
  <p:transition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>
          <a:xfrm>
            <a:off x="5562600" y="6400800"/>
            <a:ext cx="3581400" cy="457200"/>
          </a:xfrm>
          <a:prstGeom prst="rect">
            <a:avLst/>
          </a:prstGeom>
          <a:ln/>
        </p:spPr>
        <p:txBody>
          <a:bodyPr anchor="b"/>
          <a:lstStyle>
            <a:lvl1pPr algn="r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nl-BE" smtClean="0"/>
              <a:t>crossling (FIN), February/March 2013</a:t>
            </a:r>
            <a:endParaRPr lang="nl-NL"/>
          </a:p>
        </p:txBody>
      </p:sp>
    </p:spTree>
  </p:cSld>
  <p:clrMapOvr>
    <a:masterClrMapping/>
  </p:clrMapOvr>
  <p:transition spd="slow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>
          <a:xfrm>
            <a:off x="5562600" y="6400800"/>
            <a:ext cx="3581400" cy="457200"/>
          </a:xfrm>
          <a:prstGeom prst="rect">
            <a:avLst/>
          </a:prstGeom>
          <a:ln/>
        </p:spPr>
        <p:txBody>
          <a:bodyPr anchor="b"/>
          <a:lstStyle>
            <a:lvl1pPr algn="r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nl-BE" smtClean="0"/>
              <a:t>crossling (FIN), February/March 2013</a:t>
            </a:r>
            <a:endParaRPr lang="nl-NL"/>
          </a:p>
        </p:txBody>
      </p:sp>
    </p:spTree>
  </p:cSld>
  <p:clrMapOvr>
    <a:masterClrMapping/>
  </p:clrMapOvr>
  <p:transition spd="slow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nl-BE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>
          <a:xfrm>
            <a:off x="5562600" y="6400800"/>
            <a:ext cx="3581400" cy="457200"/>
          </a:xfrm>
          <a:prstGeom prst="rect">
            <a:avLst/>
          </a:prstGeom>
          <a:ln/>
        </p:spPr>
        <p:txBody>
          <a:bodyPr anchor="b"/>
          <a:lstStyle>
            <a:lvl1pPr algn="r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nl-BE" smtClean="0"/>
              <a:t>crossling (FIN), February/March 2013</a:t>
            </a:r>
            <a:endParaRPr lang="nl-NL"/>
          </a:p>
        </p:txBody>
      </p:sp>
    </p:spTree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>
          <a:xfrm>
            <a:off x="5562600" y="6400800"/>
            <a:ext cx="3581400" cy="457200"/>
          </a:xfrm>
          <a:prstGeom prst="rect">
            <a:avLst/>
          </a:prstGeom>
          <a:ln/>
        </p:spPr>
        <p:txBody>
          <a:bodyPr anchor="b"/>
          <a:lstStyle>
            <a:lvl1pPr algn="r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nl-BE" smtClean="0"/>
              <a:t>crossling (FIN), February/March 2013</a:t>
            </a:r>
            <a:endParaRPr lang="nl-NL"/>
          </a:p>
        </p:txBody>
      </p:sp>
    </p:spTree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>
          <a:xfrm>
            <a:off x="5562600" y="6400800"/>
            <a:ext cx="3581400" cy="457200"/>
          </a:xfrm>
          <a:prstGeom prst="rect">
            <a:avLst/>
          </a:prstGeom>
          <a:ln/>
        </p:spPr>
        <p:txBody>
          <a:bodyPr anchor="b"/>
          <a:lstStyle>
            <a:lvl1pPr algn="r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nl-BE" smtClean="0"/>
              <a:t>crossling (FIN), February/March 2013</a:t>
            </a:r>
            <a:endParaRPr lang="nl-NL"/>
          </a:p>
        </p:txBody>
      </p:sp>
    </p:spTree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5562600" y="6400800"/>
            <a:ext cx="3581400" cy="457200"/>
          </a:xfrm>
          <a:prstGeom prst="rect">
            <a:avLst/>
          </a:prstGeom>
          <a:ln/>
        </p:spPr>
        <p:txBody>
          <a:bodyPr anchor="b"/>
          <a:lstStyle>
            <a:lvl1pPr algn="r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nl-BE" smtClean="0"/>
              <a:t>crossling (FIN), February/March 2013</a:t>
            </a:r>
            <a:endParaRPr lang="nl-NL"/>
          </a:p>
        </p:txBody>
      </p:sp>
    </p:spTree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562600" y="6400800"/>
            <a:ext cx="3581400" cy="457200"/>
          </a:xfrm>
          <a:prstGeom prst="rect">
            <a:avLst/>
          </a:prstGeom>
          <a:ln/>
        </p:spPr>
        <p:txBody>
          <a:bodyPr anchor="b"/>
          <a:lstStyle>
            <a:lvl1pPr algn="r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nl-BE" smtClean="0"/>
              <a:t>crossling (FIN), February/March 2013</a:t>
            </a:r>
            <a:endParaRPr lang="nl-NL"/>
          </a:p>
        </p:txBody>
      </p:sp>
    </p:spTree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5562600" y="6400800"/>
            <a:ext cx="3581400" cy="457200"/>
          </a:xfrm>
          <a:prstGeom prst="rect">
            <a:avLst/>
          </a:prstGeom>
          <a:ln/>
        </p:spPr>
        <p:txBody>
          <a:bodyPr anchor="b"/>
          <a:lstStyle>
            <a:lvl1pPr algn="r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nl-BE" smtClean="0"/>
              <a:t>crossling (FIN), February/March 2013</a:t>
            </a:r>
            <a:endParaRPr lang="nl-NL"/>
          </a:p>
        </p:txBody>
      </p:sp>
    </p:spTree>
  </p:cSld>
  <p:clrMapOvr>
    <a:masterClrMapping/>
  </p:clrMapOvr>
  <p:transition spd="slow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5562600" y="6400800"/>
            <a:ext cx="3581400" cy="457200"/>
          </a:xfrm>
          <a:prstGeom prst="rect">
            <a:avLst/>
          </a:prstGeom>
          <a:ln/>
        </p:spPr>
        <p:txBody>
          <a:bodyPr anchor="b"/>
          <a:lstStyle>
            <a:lvl1pPr algn="r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nl-BE" smtClean="0"/>
              <a:t>crossling (FIN), February/March 2013</a:t>
            </a:r>
            <a:endParaRPr lang="nl-NL"/>
          </a:p>
        </p:txBody>
      </p:sp>
    </p:spTree>
  </p:cSld>
  <p:clrMapOvr>
    <a:masterClrMapping/>
  </p:clrMapOvr>
  <p:transition spd="slow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5562600" y="6400800"/>
            <a:ext cx="3581400" cy="457200"/>
          </a:xfrm>
          <a:prstGeom prst="rect">
            <a:avLst/>
          </a:prstGeom>
          <a:ln/>
        </p:spPr>
        <p:txBody>
          <a:bodyPr anchor="b"/>
          <a:lstStyle>
            <a:lvl1pPr algn="r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nl-BE" smtClean="0"/>
              <a:t>crossling (FIN), February/March 2013</a:t>
            </a:r>
            <a:endParaRPr lang="nl-NL"/>
          </a:p>
        </p:txBody>
      </p:sp>
    </p:spTree>
  </p:cSld>
  <p:clrMapOvr>
    <a:masterClrMapping/>
  </p:clrMapOvr>
  <p:transition spd="slow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l-BE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5562600" y="6400800"/>
            <a:ext cx="3581400" cy="457200"/>
          </a:xfrm>
          <a:prstGeom prst="rect">
            <a:avLst/>
          </a:prstGeom>
          <a:ln/>
        </p:spPr>
        <p:txBody>
          <a:bodyPr anchor="b"/>
          <a:lstStyle>
            <a:lvl1pPr algn="r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nl-BE" smtClean="0"/>
              <a:t>crossling (FIN), February/March 2013</a:t>
            </a:r>
            <a:endParaRPr lang="nl-NL"/>
          </a:p>
        </p:txBody>
      </p:sp>
    </p:spTree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file:///C:\Documents%20and%20Settings\dirk.PC2141\Bureaublad\QLVL%20tris.jpg" TargetMode="Externa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59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het opmaakprofiel van de modeltitel te bewerken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de opmaakprofielen van de modeltekst 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</a:p>
        </p:txBody>
      </p:sp>
      <p:sp>
        <p:nvSpPr>
          <p:cNvPr id="26624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l" eaLnBrk="0" hangingPunct="0">
              <a:defRPr sz="1400">
                <a:solidFill>
                  <a:schemeClr val="accent2"/>
                </a:solidFill>
                <a:latin typeface="Times New Roman" pitchFamily="18" charset="0"/>
              </a:defRPr>
            </a:lvl1pPr>
          </a:lstStyle>
          <a:p>
            <a:endParaRPr lang="nl-NL"/>
          </a:p>
        </p:txBody>
      </p:sp>
      <p:pic>
        <p:nvPicPr>
          <p:cNvPr id="2054" name="Picture 37" descr="C:\Documents and Settings\dirk.PC2141\Bureaublad\QLVL tris.jpg"/>
          <p:cNvPicPr>
            <a:picLocks noChangeAspect="1" noChangeArrowheads="1"/>
          </p:cNvPicPr>
          <p:nvPr/>
        </p:nvPicPr>
        <p:blipFill>
          <a:blip r:embed="rId14" r:link="rId15" cstate="print"/>
          <a:srcRect/>
          <a:stretch>
            <a:fillRect/>
          </a:stretch>
        </p:blipFill>
        <p:spPr bwMode="auto">
          <a:xfrm>
            <a:off x="76200" y="6172200"/>
            <a:ext cx="914400" cy="627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5562600" y="6400800"/>
            <a:ext cx="3581400" cy="457200"/>
          </a:xfrm>
          <a:prstGeom prst="rect">
            <a:avLst/>
          </a:prstGeom>
          <a:ln/>
        </p:spPr>
        <p:txBody>
          <a:bodyPr anchor="b"/>
          <a:lstStyle>
            <a:lvl1pPr algn="r">
              <a:defRPr sz="1500"/>
            </a:lvl1pPr>
          </a:lstStyle>
          <a:p>
            <a:r>
              <a:rPr lang="nl-BE" smtClean="0"/>
              <a:t>crossling (FIN), February/March 2013</a:t>
            </a:r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  <p:sldLayoutId id="2147483663" r:id="rId12"/>
  </p:sldLayoutIdLst>
  <p:transition spd="slow"/>
  <p:hf sldNum="0" hdr="0" dt="0"/>
  <p:txStyles>
    <p:titleStyle>
      <a:lvl1pPr algn="ctr" defTabSz="762000" rtl="0" eaLnBrk="0" fontAlgn="base" hangingPunct="0">
        <a:spcBef>
          <a:spcPct val="0"/>
        </a:spcBef>
        <a:spcAft>
          <a:spcPct val="0"/>
        </a:spcAft>
        <a:defRPr sz="3000">
          <a:solidFill>
            <a:schemeClr val="accent2"/>
          </a:solidFill>
          <a:latin typeface="+mj-lt"/>
          <a:ea typeface="+mj-ea"/>
          <a:cs typeface="+mj-cs"/>
        </a:defRPr>
      </a:lvl1pPr>
      <a:lvl2pPr algn="ctr" defTabSz="762000" rtl="0" eaLnBrk="0" fontAlgn="base" hangingPunct="0">
        <a:spcBef>
          <a:spcPct val="0"/>
        </a:spcBef>
        <a:spcAft>
          <a:spcPct val="0"/>
        </a:spcAft>
        <a:defRPr sz="3000">
          <a:solidFill>
            <a:schemeClr val="accent2"/>
          </a:solidFill>
          <a:latin typeface="Arial Unicode MS" pitchFamily="34" charset="-128"/>
        </a:defRPr>
      </a:lvl2pPr>
      <a:lvl3pPr algn="ctr" defTabSz="762000" rtl="0" eaLnBrk="0" fontAlgn="base" hangingPunct="0">
        <a:spcBef>
          <a:spcPct val="0"/>
        </a:spcBef>
        <a:spcAft>
          <a:spcPct val="0"/>
        </a:spcAft>
        <a:defRPr sz="3000">
          <a:solidFill>
            <a:schemeClr val="accent2"/>
          </a:solidFill>
          <a:latin typeface="Arial Unicode MS" pitchFamily="34" charset="-128"/>
        </a:defRPr>
      </a:lvl3pPr>
      <a:lvl4pPr algn="ctr" defTabSz="762000" rtl="0" eaLnBrk="0" fontAlgn="base" hangingPunct="0">
        <a:spcBef>
          <a:spcPct val="0"/>
        </a:spcBef>
        <a:spcAft>
          <a:spcPct val="0"/>
        </a:spcAft>
        <a:defRPr sz="3000">
          <a:solidFill>
            <a:schemeClr val="accent2"/>
          </a:solidFill>
          <a:latin typeface="Arial Unicode MS" pitchFamily="34" charset="-128"/>
        </a:defRPr>
      </a:lvl4pPr>
      <a:lvl5pPr algn="ctr" defTabSz="762000" rtl="0" eaLnBrk="0" fontAlgn="base" hangingPunct="0">
        <a:spcBef>
          <a:spcPct val="0"/>
        </a:spcBef>
        <a:spcAft>
          <a:spcPct val="0"/>
        </a:spcAft>
        <a:defRPr sz="3000">
          <a:solidFill>
            <a:schemeClr val="accent2"/>
          </a:solidFill>
          <a:latin typeface="Arial Unicode MS" pitchFamily="34" charset="-128"/>
        </a:defRPr>
      </a:lvl5pPr>
      <a:lvl6pPr marL="457200" algn="ctr" defTabSz="762000" rtl="0" eaLnBrk="0" fontAlgn="base" hangingPunct="0">
        <a:spcBef>
          <a:spcPct val="0"/>
        </a:spcBef>
        <a:spcAft>
          <a:spcPct val="0"/>
        </a:spcAft>
        <a:defRPr sz="3000">
          <a:solidFill>
            <a:schemeClr val="accent2"/>
          </a:solidFill>
          <a:latin typeface="Arial Unicode MS" pitchFamily="34" charset="-128"/>
        </a:defRPr>
      </a:lvl6pPr>
      <a:lvl7pPr marL="914400" algn="ctr" defTabSz="762000" rtl="0" eaLnBrk="0" fontAlgn="base" hangingPunct="0">
        <a:spcBef>
          <a:spcPct val="0"/>
        </a:spcBef>
        <a:spcAft>
          <a:spcPct val="0"/>
        </a:spcAft>
        <a:defRPr sz="3000">
          <a:solidFill>
            <a:schemeClr val="accent2"/>
          </a:solidFill>
          <a:latin typeface="Arial Unicode MS" pitchFamily="34" charset="-128"/>
        </a:defRPr>
      </a:lvl7pPr>
      <a:lvl8pPr marL="1371600" algn="ctr" defTabSz="762000" rtl="0" eaLnBrk="0" fontAlgn="base" hangingPunct="0">
        <a:spcBef>
          <a:spcPct val="0"/>
        </a:spcBef>
        <a:spcAft>
          <a:spcPct val="0"/>
        </a:spcAft>
        <a:defRPr sz="3000">
          <a:solidFill>
            <a:schemeClr val="accent2"/>
          </a:solidFill>
          <a:latin typeface="Arial Unicode MS" pitchFamily="34" charset="-128"/>
        </a:defRPr>
      </a:lvl8pPr>
      <a:lvl9pPr marL="1828800" algn="ctr" defTabSz="762000" rtl="0" eaLnBrk="0" fontAlgn="base" hangingPunct="0">
        <a:spcBef>
          <a:spcPct val="0"/>
        </a:spcBef>
        <a:spcAft>
          <a:spcPct val="0"/>
        </a:spcAft>
        <a:defRPr sz="3000">
          <a:solidFill>
            <a:schemeClr val="accent2"/>
          </a:solidFill>
          <a:latin typeface="Arial Unicode MS" pitchFamily="34" charset="-128"/>
        </a:defRPr>
      </a:lvl9pPr>
    </p:titleStyle>
    <p:bodyStyle>
      <a:lvl1pPr marL="342900" indent="-342900" algn="l" defTabSz="762000" rtl="0" eaLnBrk="0" fontAlgn="base" hangingPunct="0">
        <a:spcBef>
          <a:spcPct val="20000"/>
        </a:spcBef>
        <a:spcAft>
          <a:spcPct val="0"/>
        </a:spcAft>
        <a:defRPr sz="2000">
          <a:solidFill>
            <a:schemeClr val="accent2"/>
          </a:solidFill>
          <a:latin typeface="+mn-lt"/>
          <a:ea typeface="+mn-ea"/>
          <a:cs typeface="+mn-cs"/>
        </a:defRPr>
      </a:lvl1pPr>
      <a:lvl2pPr marL="742950" indent="-285750" algn="l" defTabSz="762000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bg1"/>
          </a:solidFill>
          <a:latin typeface="+mn-lt"/>
        </a:defRPr>
      </a:lvl2pPr>
      <a:lvl3pPr marL="1143000" indent="-228600" algn="l" defTabSz="762000" rtl="0" eaLnBrk="0" fontAlgn="base" hangingPunct="0">
        <a:spcBef>
          <a:spcPct val="20000"/>
        </a:spcBef>
        <a:spcAft>
          <a:spcPct val="0"/>
        </a:spcAft>
        <a:buChar char="•"/>
        <a:defRPr sz="1700">
          <a:solidFill>
            <a:schemeClr val="tx1"/>
          </a:solidFill>
          <a:latin typeface="+mn-lt"/>
        </a:defRPr>
      </a:lvl3pPr>
      <a:lvl4pPr marL="1600200" indent="-228600" algn="l" defTabSz="762000" rtl="0" eaLnBrk="0" fontAlgn="base" hangingPunct="0">
        <a:spcBef>
          <a:spcPct val="20000"/>
        </a:spcBef>
        <a:spcAft>
          <a:spcPct val="0"/>
        </a:spcAft>
        <a:buChar char="–"/>
        <a:defRPr sz="1700">
          <a:solidFill>
            <a:schemeClr val="tx1"/>
          </a:solidFill>
          <a:latin typeface="+mn-lt"/>
        </a:defRPr>
      </a:lvl4pPr>
      <a:lvl5pPr marL="2057400" indent="-228600" algn="l" defTabSz="762000" rtl="0" eaLnBrk="0" fontAlgn="base" hangingPunct="0">
        <a:spcBef>
          <a:spcPct val="20000"/>
        </a:spcBef>
        <a:spcAft>
          <a:spcPct val="0"/>
        </a:spcAft>
        <a:buChar char="•"/>
        <a:defRPr sz="1700">
          <a:solidFill>
            <a:schemeClr val="tx1"/>
          </a:solidFill>
          <a:latin typeface="+mn-lt"/>
        </a:defRPr>
      </a:lvl5pPr>
      <a:lvl6pPr marL="2514600" indent="-228600" algn="l" defTabSz="762000" rtl="0" eaLnBrk="0" fontAlgn="base" hangingPunct="0">
        <a:spcBef>
          <a:spcPct val="20000"/>
        </a:spcBef>
        <a:spcAft>
          <a:spcPct val="0"/>
        </a:spcAft>
        <a:buChar char="•"/>
        <a:defRPr sz="1700">
          <a:solidFill>
            <a:schemeClr val="tx1"/>
          </a:solidFill>
          <a:latin typeface="+mn-lt"/>
        </a:defRPr>
      </a:lvl6pPr>
      <a:lvl7pPr marL="2971800" indent="-228600" algn="l" defTabSz="762000" rtl="0" eaLnBrk="0" fontAlgn="base" hangingPunct="0">
        <a:spcBef>
          <a:spcPct val="20000"/>
        </a:spcBef>
        <a:spcAft>
          <a:spcPct val="0"/>
        </a:spcAft>
        <a:buChar char="•"/>
        <a:defRPr sz="1700">
          <a:solidFill>
            <a:schemeClr val="tx1"/>
          </a:solidFill>
          <a:latin typeface="+mn-lt"/>
        </a:defRPr>
      </a:lvl7pPr>
      <a:lvl8pPr marL="3429000" indent="-228600" algn="l" defTabSz="762000" rtl="0" eaLnBrk="0" fontAlgn="base" hangingPunct="0">
        <a:spcBef>
          <a:spcPct val="20000"/>
        </a:spcBef>
        <a:spcAft>
          <a:spcPct val="0"/>
        </a:spcAft>
        <a:buChar char="•"/>
        <a:defRPr sz="1700">
          <a:solidFill>
            <a:schemeClr val="tx1"/>
          </a:solidFill>
          <a:latin typeface="+mn-lt"/>
        </a:defRPr>
      </a:lvl8pPr>
      <a:lvl9pPr marL="3886200" indent="-228600" algn="l" defTabSz="762000" rtl="0" eaLnBrk="0" fontAlgn="base" hangingPunct="0">
        <a:spcBef>
          <a:spcPct val="20000"/>
        </a:spcBef>
        <a:spcAft>
          <a:spcPct val="0"/>
        </a:spcAft>
        <a:buChar char="•"/>
        <a:defRPr sz="1700">
          <a:solidFill>
            <a:schemeClr val="tx1"/>
          </a:solidFill>
          <a:latin typeface="+mn-lt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Relationship Id="rId4" Type="http://schemas.openxmlformats.org/officeDocument/2006/relationships/image" Target="file:///C:\Documents%20and%20Settings\dirk.PC2141\Bureaublad\QLVL%20tris.jpg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file:///C:\Documents%20and%20Settings\dirk.PC2141\Bureaublad\QLVL%20tris.jpg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13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91517" y="1808793"/>
            <a:ext cx="7772400" cy="2438400"/>
          </a:xfrm>
        </p:spPr>
        <p:txBody>
          <a:bodyPr/>
          <a:lstStyle/>
          <a:p>
            <a:pPr>
              <a:defRPr/>
            </a:pPr>
            <a:r>
              <a:rPr lang="en-GB" sz="3600" dirty="0" smtClean="0"/>
              <a:t>Visualisation of Word Senses on the Concordance Level </a:t>
            </a:r>
            <a:r>
              <a:rPr lang="en-GB" sz="2400" dirty="0" smtClean="0"/>
              <a:t/>
            </a:r>
            <a:br>
              <a:rPr lang="en-GB" sz="2400" dirty="0" smtClean="0"/>
            </a:br>
            <a:r>
              <a:rPr lang="en-GB" sz="2400" dirty="0" err="1" smtClean="0"/>
              <a:t>ENeL</a:t>
            </a:r>
            <a:r>
              <a:rPr lang="en-GB" sz="2400" dirty="0" smtClean="0"/>
              <a:t> WG3 @</a:t>
            </a:r>
            <a:r>
              <a:rPr lang="en-GB" sz="2400" dirty="0" err="1" smtClean="0"/>
              <a:t>Herstmonceux</a:t>
            </a:r>
            <a:endParaRPr lang="nl-NL" sz="2000" dirty="0" smtClean="0"/>
          </a:p>
        </p:txBody>
      </p:sp>
      <p:sp>
        <p:nvSpPr>
          <p:cNvPr id="78131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4149092"/>
            <a:ext cx="9144000" cy="1676400"/>
          </a:xfrm>
        </p:spPr>
        <p:txBody>
          <a:bodyPr/>
          <a:lstStyle/>
          <a:p>
            <a:pPr>
              <a:defRPr/>
            </a:pPr>
            <a:r>
              <a:rPr lang="fr-BE" sz="2400" dirty="0" smtClean="0">
                <a:solidFill>
                  <a:schemeClr val="tx1"/>
                </a:solidFill>
              </a:rPr>
              <a:t>Kris Heylen</a:t>
            </a:r>
            <a:endParaRPr lang="nl-BE" sz="1600" i="1" dirty="0" smtClean="0"/>
          </a:p>
          <a:p>
            <a:pPr>
              <a:defRPr/>
            </a:pPr>
            <a:endParaRPr lang="nl-BE" sz="1600" i="1" dirty="0" smtClean="0"/>
          </a:p>
          <a:p>
            <a:pPr>
              <a:defRPr/>
            </a:pPr>
            <a:r>
              <a:rPr lang="nl-NL" sz="1600" i="1" dirty="0" smtClean="0"/>
              <a:t> </a:t>
            </a:r>
            <a:r>
              <a:rPr lang="fr-BE" sz="1600" i="1" dirty="0" smtClean="0"/>
              <a:t/>
            </a:r>
            <a:br>
              <a:rPr lang="fr-BE" sz="1600" i="1" dirty="0" smtClean="0"/>
            </a:br>
            <a:endParaRPr lang="fr-BE" sz="1600" dirty="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defRPr/>
            </a:pPr>
            <a:endParaRPr lang="nl-NL" sz="1600" dirty="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030" name="Rectangle 4"/>
          <p:cNvSpPr>
            <a:spLocks noChangeArrowheads="1"/>
          </p:cNvSpPr>
          <p:nvPr/>
        </p:nvSpPr>
        <p:spPr bwMode="auto">
          <a:xfrm>
            <a:off x="3905250" y="2971800"/>
            <a:ext cx="9144000" cy="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nl-BE"/>
          </a:p>
        </p:txBody>
      </p:sp>
      <p:sp>
        <p:nvSpPr>
          <p:cNvPr id="781319" name="Text Box 7"/>
          <p:cNvSpPr txBox="1">
            <a:spLocks noChangeArrowheads="1"/>
          </p:cNvSpPr>
          <p:nvPr/>
        </p:nvSpPr>
        <p:spPr bwMode="auto">
          <a:xfrm>
            <a:off x="0" y="5910263"/>
            <a:ext cx="9144000" cy="6848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fr-BE" sz="1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Quantitative </a:t>
            </a:r>
            <a:r>
              <a:rPr lang="fr-BE" sz="16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Lexicology</a:t>
            </a:r>
            <a:r>
              <a:rPr lang="fr-BE" sz="16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and Variational </a:t>
            </a:r>
            <a:r>
              <a:rPr lang="fr-BE" sz="16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Linguistics</a:t>
            </a:r>
            <a:endParaRPr lang="nl-NL" sz="1600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l">
              <a:spcBef>
                <a:spcPct val="50000"/>
              </a:spcBef>
              <a:defRPr/>
            </a:pPr>
            <a:endParaRPr lang="nl-NL" sz="1500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pic>
        <p:nvPicPr>
          <p:cNvPr id="1051" name="Picture 27" descr="https://associatie.kuleuven.be/iframe/images/logo_kuleuven_nieuw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8946" y="368609"/>
            <a:ext cx="1905000" cy="685800"/>
          </a:xfrm>
          <a:prstGeom prst="rect">
            <a:avLst/>
          </a:prstGeom>
          <a:noFill/>
        </p:spPr>
      </p:pic>
      <p:pic>
        <p:nvPicPr>
          <p:cNvPr id="7" name="Picture 6" descr="C:\Documents and Settings\dirk.PC2141\Bureaublad\QLVL tris.jpg"/>
          <p:cNvPicPr>
            <a:picLocks noChangeAspect="1" noChangeArrowheads="1"/>
          </p:cNvPicPr>
          <p:nvPr/>
        </p:nvPicPr>
        <p:blipFill>
          <a:blip r:embed="rId3" r:link="rId4" cstate="print"/>
          <a:srcRect/>
          <a:stretch>
            <a:fillRect/>
          </a:stretch>
        </p:blipFill>
        <p:spPr bwMode="auto">
          <a:xfrm>
            <a:off x="3923928" y="5034922"/>
            <a:ext cx="13335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819399"/>
            <a:ext cx="7772400" cy="3669991"/>
          </a:xfrm>
        </p:spPr>
        <p:txBody>
          <a:bodyPr/>
          <a:lstStyle/>
          <a:p>
            <a:pPr algn="ctr"/>
            <a:r>
              <a:rPr lang="nl-BE" dirty="0" smtClean="0"/>
              <a:t/>
            </a:r>
            <a:br>
              <a:rPr lang="nl-BE" dirty="0" smtClean="0"/>
            </a:br>
            <a:r>
              <a:rPr lang="nl-BE" dirty="0" smtClean="0">
                <a:solidFill>
                  <a:schemeClr val="tx1"/>
                </a:solidFill>
              </a:rPr>
              <a:t>For more information:</a:t>
            </a:r>
          </a:p>
          <a:p>
            <a:pPr algn="ctr"/>
            <a:r>
              <a:rPr lang="nl-NL" dirty="0" smtClean="0"/>
              <a:t>http://wwwling.arts.kuleuven.be/</a:t>
            </a:r>
            <a:r>
              <a:rPr lang="nl-BE" dirty="0" err="1" smtClean="0"/>
              <a:t>qlvl</a:t>
            </a:r>
            <a:r>
              <a:rPr lang="nl-BE" dirty="0" smtClean="0"/>
              <a:t>/</a:t>
            </a:r>
          </a:p>
          <a:p>
            <a:pPr algn="ctr"/>
            <a:r>
              <a:rPr lang="nl-BE" dirty="0" smtClean="0"/>
              <a:t>kris.heylen@kuleuven.be</a:t>
            </a:r>
          </a:p>
          <a:p>
            <a:pPr algn="ctr"/>
            <a:endParaRPr lang="nl-BE" dirty="0" smtClean="0"/>
          </a:p>
          <a:p>
            <a:pPr algn="ctr"/>
            <a:r>
              <a:rPr lang="nl-BE" dirty="0"/>
              <a:t>Heylen, K., Wielfaert, T., Speelman, D., &amp; Geeraerts, D. (2015). Monitoring </a:t>
            </a:r>
            <a:r>
              <a:rPr lang="nl-BE" dirty="0" err="1"/>
              <a:t>Polysemy</a:t>
            </a:r>
            <a:r>
              <a:rPr lang="nl-BE" dirty="0"/>
              <a:t>. Word Space </a:t>
            </a:r>
            <a:r>
              <a:rPr lang="nl-BE" dirty="0" err="1"/>
              <a:t>Models</a:t>
            </a:r>
            <a:r>
              <a:rPr lang="nl-BE" dirty="0"/>
              <a:t> as a Tool </a:t>
            </a:r>
            <a:r>
              <a:rPr lang="nl-BE" dirty="0" err="1"/>
              <a:t>for</a:t>
            </a:r>
            <a:r>
              <a:rPr lang="nl-BE" dirty="0"/>
              <a:t> Large-</a:t>
            </a:r>
            <a:r>
              <a:rPr lang="nl-BE" dirty="0" err="1"/>
              <a:t>Scale</a:t>
            </a:r>
            <a:r>
              <a:rPr lang="nl-BE" dirty="0"/>
              <a:t> </a:t>
            </a:r>
            <a:r>
              <a:rPr lang="nl-BE" dirty="0" err="1"/>
              <a:t>Lexical</a:t>
            </a:r>
            <a:r>
              <a:rPr lang="nl-BE" dirty="0"/>
              <a:t> </a:t>
            </a:r>
            <a:r>
              <a:rPr lang="nl-BE" dirty="0" err="1"/>
              <a:t>Semantic</a:t>
            </a:r>
            <a:r>
              <a:rPr lang="nl-BE" dirty="0"/>
              <a:t> Analysis</a:t>
            </a:r>
            <a:r>
              <a:rPr lang="nl-BE" i="1" dirty="0"/>
              <a:t>. Lingua</a:t>
            </a:r>
            <a:r>
              <a:rPr lang="nl-BE" dirty="0"/>
              <a:t>, 157, 153–172. doi:10.1016/j.lingua.2014.12.001</a:t>
            </a:r>
            <a:endParaRPr lang="nl-BE" dirty="0" smtClean="0"/>
          </a:p>
        </p:txBody>
      </p:sp>
      <p:pic>
        <p:nvPicPr>
          <p:cNvPr id="61443" name="Picture 4" descr="C:\Documents and Settings\dirk.PC2141\Bureaublad\QLVL tris.jpg"/>
          <p:cNvPicPr>
            <a:picLocks noChangeAspect="1" noChangeArrowheads="1"/>
          </p:cNvPicPr>
          <p:nvPr/>
        </p:nvPicPr>
        <p:blipFill>
          <a:blip r:embed="rId2" r:link="rId3" cstate="print"/>
          <a:srcRect/>
          <a:stretch>
            <a:fillRect/>
          </a:stretch>
        </p:blipFill>
        <p:spPr bwMode="auto">
          <a:xfrm>
            <a:off x="4133850" y="2286000"/>
            <a:ext cx="13335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540" y="3969069"/>
            <a:ext cx="3181350" cy="2562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cap="small" dirty="0" smtClean="0"/>
              <a:t>Visualising Senses:</a:t>
            </a:r>
            <a:br>
              <a:rPr lang="en-GB" cap="small" dirty="0" smtClean="0"/>
            </a:br>
            <a:r>
              <a:rPr lang="en-GB" cap="small" dirty="0" smtClean="0"/>
              <a:t>Collocates vs Concordances</a:t>
            </a:r>
            <a:endParaRPr lang="en-GB" cap="smal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449" y="1981200"/>
            <a:ext cx="8821126" cy="4114800"/>
          </a:xfrm>
        </p:spPr>
        <p:txBody>
          <a:bodyPr/>
          <a:lstStyle/>
          <a:p>
            <a:pPr marL="0" indent="0"/>
            <a:r>
              <a:rPr lang="en-GB" sz="2400" dirty="0" smtClean="0"/>
              <a:t>Visualisation of senses through usage patterns on two levels:  </a:t>
            </a:r>
          </a:p>
          <a:p>
            <a:pPr marL="457200" indent="-457200">
              <a:buFont typeface="+mj-lt"/>
              <a:buAutoNum type="arabicPeriod"/>
            </a:pPr>
            <a:r>
              <a:rPr lang="en-GB" sz="2400" dirty="0" smtClean="0">
                <a:solidFill>
                  <a:schemeClr val="tx1"/>
                </a:solidFill>
              </a:rPr>
              <a:t>Collocations (in </a:t>
            </a:r>
            <a:r>
              <a:rPr lang="en-GB" sz="2400" dirty="0" err="1" smtClean="0">
                <a:solidFill>
                  <a:schemeClr val="tx1"/>
                </a:solidFill>
              </a:rPr>
              <a:t>wordsketches</a:t>
            </a:r>
            <a:r>
              <a:rPr lang="en-GB" sz="2400" dirty="0" smtClean="0">
                <a:solidFill>
                  <a:schemeClr val="tx1"/>
                </a:solidFill>
              </a:rPr>
              <a:t>):</a:t>
            </a:r>
          </a:p>
          <a:p>
            <a:pPr marL="857250" lvl="1" indent="-457200"/>
            <a:r>
              <a:rPr lang="en-GB" sz="2400" dirty="0" smtClean="0">
                <a:solidFill>
                  <a:schemeClr val="tx1"/>
                </a:solidFill>
              </a:rPr>
              <a:t>Similar collocates are grouped together and showed as close together or connected</a:t>
            </a:r>
          </a:p>
          <a:p>
            <a:pPr marL="857250" lvl="1" indent="-457200"/>
            <a:r>
              <a:rPr lang="en-GB" sz="2400" dirty="0" err="1" smtClean="0">
                <a:solidFill>
                  <a:schemeClr val="tx1"/>
                </a:solidFill>
              </a:rPr>
              <a:t>Hask</a:t>
            </a:r>
            <a:r>
              <a:rPr lang="en-GB" sz="2400" dirty="0" smtClean="0">
                <a:solidFill>
                  <a:schemeClr val="tx1"/>
                </a:solidFill>
              </a:rPr>
              <a:t> </a:t>
            </a:r>
            <a:r>
              <a:rPr lang="en-GB" sz="2400" dirty="0" err="1" smtClean="0">
                <a:solidFill>
                  <a:schemeClr val="tx1"/>
                </a:solidFill>
              </a:rPr>
              <a:t>Collosaurus</a:t>
            </a:r>
            <a:r>
              <a:rPr lang="en-GB" sz="2400" dirty="0" smtClean="0">
                <a:solidFill>
                  <a:schemeClr val="tx1"/>
                </a:solidFill>
              </a:rPr>
              <a:t>		     </a:t>
            </a:r>
            <a:r>
              <a:rPr lang="en-GB" sz="2400" dirty="0" err="1" smtClean="0">
                <a:solidFill>
                  <a:schemeClr val="tx1"/>
                </a:solidFill>
              </a:rPr>
              <a:t>SketchEngine</a:t>
            </a:r>
            <a:r>
              <a:rPr lang="en-GB" sz="2400" dirty="0" smtClean="0">
                <a:solidFill>
                  <a:schemeClr val="tx1"/>
                </a:solidFill>
              </a:rPr>
              <a:t> </a:t>
            </a:r>
            <a:endParaRPr lang="en-GB" sz="2400" dirty="0"/>
          </a:p>
          <a:p>
            <a:pPr marL="457200" indent="-457200">
              <a:buFont typeface="+mj-lt"/>
              <a:buAutoNum type="arabicPeriod"/>
            </a:pPr>
            <a:endParaRPr lang="en-GB" sz="2400" dirty="0">
              <a:solidFill>
                <a:schemeClr val="tx1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nl-BE" dirty="0" err="1" smtClean="0"/>
              <a:t>ENeL</a:t>
            </a:r>
            <a:r>
              <a:rPr lang="nl-BE" dirty="0" smtClean="0"/>
              <a:t> WG3 </a:t>
            </a:r>
            <a:r>
              <a:rPr lang="nl-BE" dirty="0" err="1" smtClean="0"/>
              <a:t>Herstmonceux</a:t>
            </a:r>
            <a:r>
              <a:rPr lang="nl-BE" dirty="0" smtClean="0"/>
              <a:t>  13-07-2015</a:t>
            </a:r>
            <a:endParaRPr lang="nl-NL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6" y="4215766"/>
            <a:ext cx="3028950" cy="2495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8144768"/>
      </p:ext>
    </p:extLst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cap="small" dirty="0" smtClean="0"/>
              <a:t>Visualising Senses:</a:t>
            </a:r>
            <a:br>
              <a:rPr lang="en-GB" cap="small" dirty="0" smtClean="0"/>
            </a:br>
            <a:r>
              <a:rPr lang="en-GB" cap="small" dirty="0" smtClean="0"/>
              <a:t>Collocates vs Concordances</a:t>
            </a:r>
            <a:endParaRPr lang="en-GB" cap="smal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449" y="1981200"/>
            <a:ext cx="8821126" cy="4688214"/>
          </a:xfrm>
        </p:spPr>
        <p:txBody>
          <a:bodyPr/>
          <a:lstStyle/>
          <a:p>
            <a:pPr marL="0" indent="0"/>
            <a:r>
              <a:rPr lang="en-GB" sz="2400" dirty="0" smtClean="0"/>
              <a:t>Visualisation of senses through usage patterns on two levels:  </a:t>
            </a:r>
          </a:p>
          <a:p>
            <a:pPr marL="457200" indent="-457200">
              <a:buFont typeface="+mj-lt"/>
              <a:buAutoNum type="arabicPeriod"/>
            </a:pPr>
            <a:r>
              <a:rPr lang="en-GB" sz="2400" dirty="0" smtClean="0">
                <a:solidFill>
                  <a:schemeClr val="tx1"/>
                </a:solidFill>
              </a:rPr>
              <a:t>Collocations (in </a:t>
            </a:r>
            <a:r>
              <a:rPr lang="en-GB" sz="2400" dirty="0" err="1" smtClean="0">
                <a:solidFill>
                  <a:schemeClr val="tx1"/>
                </a:solidFill>
              </a:rPr>
              <a:t>wordsketches</a:t>
            </a:r>
            <a:r>
              <a:rPr lang="en-GB" sz="2400" dirty="0" smtClean="0">
                <a:solidFill>
                  <a:schemeClr val="tx1"/>
                </a:solidFill>
              </a:rPr>
              <a:t>):</a:t>
            </a:r>
          </a:p>
          <a:p>
            <a:pPr marL="857250" lvl="1" indent="-457200"/>
            <a:r>
              <a:rPr lang="en-GB" sz="2400" dirty="0" smtClean="0">
                <a:solidFill>
                  <a:schemeClr val="tx1"/>
                </a:solidFill>
              </a:rPr>
              <a:t>Similar collocates are grouped together and showed as close together or connected</a:t>
            </a:r>
          </a:p>
          <a:p>
            <a:pPr marL="857250" lvl="1" indent="-457200"/>
            <a:r>
              <a:rPr lang="en-GB" sz="2400" dirty="0" err="1" smtClean="0">
                <a:solidFill>
                  <a:schemeClr val="tx1"/>
                </a:solidFill>
              </a:rPr>
              <a:t>Hask</a:t>
            </a:r>
            <a:r>
              <a:rPr lang="en-GB" sz="2400" dirty="0" smtClean="0">
                <a:solidFill>
                  <a:schemeClr val="tx1"/>
                </a:solidFill>
              </a:rPr>
              <a:t> </a:t>
            </a:r>
            <a:r>
              <a:rPr lang="en-GB" sz="2400" dirty="0" err="1" smtClean="0">
                <a:solidFill>
                  <a:schemeClr val="tx1"/>
                </a:solidFill>
              </a:rPr>
              <a:t>Collosaurus</a:t>
            </a:r>
            <a:r>
              <a:rPr lang="en-GB" sz="2400" dirty="0" smtClean="0">
                <a:solidFill>
                  <a:schemeClr val="tx1"/>
                </a:solidFill>
              </a:rPr>
              <a:t>,  </a:t>
            </a:r>
            <a:r>
              <a:rPr lang="en-GB" sz="2400" dirty="0" err="1" smtClean="0">
                <a:solidFill>
                  <a:schemeClr val="tx1"/>
                </a:solidFill>
              </a:rPr>
              <a:t>Sketchengine</a:t>
            </a:r>
            <a:r>
              <a:rPr lang="en-GB" sz="2400" dirty="0" smtClean="0">
                <a:solidFill>
                  <a:schemeClr val="tx1"/>
                </a:solidFill>
              </a:rPr>
              <a:t>, </a:t>
            </a:r>
          </a:p>
          <a:p>
            <a:pPr marL="457200" indent="-457200">
              <a:buFont typeface="+mj-lt"/>
              <a:buAutoNum type="arabicPeriod"/>
            </a:pPr>
            <a:r>
              <a:rPr lang="en-GB" sz="2400" dirty="0" smtClean="0">
                <a:solidFill>
                  <a:schemeClr val="tx1"/>
                </a:solidFill>
              </a:rPr>
              <a:t>Concordances (occurrences, citations)</a:t>
            </a:r>
          </a:p>
          <a:p>
            <a:pPr marL="857250" lvl="1" indent="-457200"/>
            <a:r>
              <a:rPr lang="en-GB" sz="2400" dirty="0" smtClean="0">
                <a:solidFill>
                  <a:schemeClr val="tx1"/>
                </a:solidFill>
              </a:rPr>
              <a:t>Group concordances together that illustrate the same meaning and plot those as close together in a graph</a:t>
            </a:r>
          </a:p>
          <a:p>
            <a:pPr marL="857250" lvl="1" indent="-457200"/>
            <a:r>
              <a:rPr lang="en-GB" sz="2400" dirty="0" smtClean="0">
                <a:solidFill>
                  <a:schemeClr val="tx1"/>
                </a:solidFill>
              </a:rPr>
              <a:t>Interactive scatter plots with concordances as dots</a:t>
            </a:r>
            <a:endParaRPr lang="en-GB" sz="2400" dirty="0" smtClean="0"/>
          </a:p>
          <a:p>
            <a:pPr marL="0" indent="0">
              <a:spcBef>
                <a:spcPts val="1200"/>
              </a:spcBef>
            </a:pPr>
            <a:r>
              <a:rPr lang="en-GB" sz="2400" dirty="0" smtClean="0"/>
              <a:t>    </a:t>
            </a:r>
            <a:r>
              <a:rPr lang="en-GB" sz="2400" dirty="0"/>
              <a:t>	</a:t>
            </a:r>
            <a:r>
              <a:rPr lang="en-GB" sz="2400" dirty="0" smtClean="0"/>
              <a:t>	=&gt; complementary perspectives</a:t>
            </a:r>
            <a:endParaRPr lang="en-GB" sz="2400" dirty="0"/>
          </a:p>
          <a:p>
            <a:pPr marL="457200" indent="-457200">
              <a:buFont typeface="+mj-lt"/>
              <a:buAutoNum type="arabicPeriod"/>
            </a:pPr>
            <a:endParaRPr lang="en-GB" sz="2400" dirty="0">
              <a:solidFill>
                <a:schemeClr val="tx1"/>
              </a:solidFill>
            </a:endParaRPr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5562600" y="6400800"/>
            <a:ext cx="3581400" cy="457200"/>
          </a:xfrm>
        </p:spPr>
        <p:txBody>
          <a:bodyPr/>
          <a:lstStyle/>
          <a:p>
            <a:r>
              <a:rPr lang="nl-BE" dirty="0" err="1" smtClean="0"/>
              <a:t>ENeL</a:t>
            </a:r>
            <a:r>
              <a:rPr lang="nl-BE" dirty="0" smtClean="0"/>
              <a:t> WG3 </a:t>
            </a:r>
            <a:r>
              <a:rPr lang="nl-BE" dirty="0" err="1" smtClean="0"/>
              <a:t>Herstmonceux</a:t>
            </a:r>
            <a:r>
              <a:rPr lang="nl-BE" dirty="0" smtClean="0"/>
              <a:t>  13-07-2015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643621854"/>
      </p:ext>
    </p:extLst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Similarity of Concordances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 smtClean="0"/>
              <a:t>Concordances of bank: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Local </a:t>
            </a:r>
            <a:r>
              <a:rPr lang="en-US" b="1" dirty="0">
                <a:solidFill>
                  <a:srgbClr val="C00000"/>
                </a:solidFill>
              </a:rPr>
              <a:t>banks</a:t>
            </a:r>
            <a:r>
              <a:rPr lang="en-US" dirty="0">
                <a:solidFill>
                  <a:srgbClr val="C00000"/>
                </a:solidFill>
              </a:rPr>
              <a:t> 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offer loans at better rates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Follow the north </a:t>
            </a:r>
            <a:r>
              <a:rPr lang="en-US" b="1" dirty="0">
                <a:solidFill>
                  <a:srgbClr val="C00000"/>
                </a:solidFill>
              </a:rPr>
              <a:t>bank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 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up stream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.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Private 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sector </a:t>
            </a:r>
            <a:r>
              <a:rPr lang="en-US" b="1" dirty="0">
                <a:solidFill>
                  <a:srgbClr val="C00000"/>
                </a:solidFill>
              </a:rPr>
              <a:t>banks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 had much lower debts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.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Oak 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forests ran along the river </a:t>
            </a:r>
            <a:r>
              <a:rPr lang="en-US" b="1" dirty="0">
                <a:solidFill>
                  <a:srgbClr val="C00000"/>
                </a:solidFill>
              </a:rPr>
              <a:t>banks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 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.</a:t>
            </a:r>
          </a:p>
          <a:p>
            <a:pPr marL="0" indent="0"/>
            <a:endParaRPr lang="en-GB" dirty="0" smtClean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chemeClr val="tx1"/>
                </a:solidFill>
              </a:rPr>
              <a:t>Obviously (1,3) and (2,4) should be grouped together, but they do not share direct collocates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chemeClr val="tx1"/>
                </a:solidFill>
              </a:rPr>
              <a:t>However, the salient collocates of the collocates do show overlap!</a:t>
            </a:r>
            <a:endParaRPr lang="en-GB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36394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bg1">
                    <a:lumMod val="65000"/>
                  </a:schemeClr>
                </a:solidFill>
              </a:rPr>
              <a:t>Similarity of Concordances</a:t>
            </a:r>
            <a:endParaRPr lang="en-GB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2683286"/>
          </a:xfrm>
        </p:spPr>
        <p:txBody>
          <a:bodyPr/>
          <a:lstStyle/>
          <a:p>
            <a:pPr marL="0" indent="0"/>
            <a:r>
              <a:rPr lang="en-US" dirty="0" smtClean="0"/>
              <a:t>Concordances of bank: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Local </a:t>
            </a:r>
            <a:r>
              <a:rPr lang="en-US" b="1" dirty="0">
                <a:solidFill>
                  <a:schemeClr val="bg2">
                    <a:lumMod val="75000"/>
                  </a:schemeClr>
                </a:solidFill>
              </a:rPr>
              <a:t>banks</a:t>
            </a:r>
            <a:r>
              <a:rPr lang="en-US" dirty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en-US" dirty="0" smtClean="0">
                <a:solidFill>
                  <a:srgbClr val="C00000"/>
                </a:solidFill>
              </a:rPr>
              <a:t>offer loans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at better </a:t>
            </a:r>
            <a:r>
              <a:rPr lang="en-US" dirty="0" smtClean="0">
                <a:solidFill>
                  <a:srgbClr val="C00000"/>
                </a:solidFill>
              </a:rPr>
              <a:t>rates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>
                <a:solidFill>
                  <a:srgbClr val="00B050"/>
                </a:solidFill>
              </a:rPr>
              <a:t>Follow</a:t>
            </a:r>
            <a:r>
              <a:rPr lang="en-US" dirty="0">
                <a:solidFill>
                  <a:srgbClr val="C00000"/>
                </a:solidFill>
              </a:rPr>
              <a:t> 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the </a:t>
            </a:r>
            <a:r>
              <a:rPr lang="en-US" dirty="0">
                <a:solidFill>
                  <a:srgbClr val="00B050"/>
                </a:solidFill>
              </a:rPr>
              <a:t>north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 </a:t>
            </a:r>
            <a:r>
              <a:rPr lang="en-US" b="1" dirty="0">
                <a:solidFill>
                  <a:schemeClr val="bg2">
                    <a:lumMod val="75000"/>
                  </a:schemeClr>
                </a:solidFill>
              </a:rPr>
              <a:t>bank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  </a:t>
            </a:r>
            <a:r>
              <a:rPr lang="en-US" dirty="0" smtClean="0">
                <a:solidFill>
                  <a:srgbClr val="00B050"/>
                </a:solidFill>
              </a:rPr>
              <a:t>up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smtClean="0">
                <a:solidFill>
                  <a:srgbClr val="00B050"/>
                </a:solidFill>
              </a:rPr>
              <a:t>stream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.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 smtClean="0">
                <a:solidFill>
                  <a:srgbClr val="C00000"/>
                </a:solidFill>
              </a:rPr>
              <a:t>Private </a:t>
            </a:r>
            <a:r>
              <a:rPr lang="en-US" dirty="0">
                <a:solidFill>
                  <a:srgbClr val="C00000"/>
                </a:solidFill>
              </a:rPr>
              <a:t>sector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 </a:t>
            </a:r>
            <a:r>
              <a:rPr lang="en-US" b="1" dirty="0">
                <a:solidFill>
                  <a:schemeClr val="bg2">
                    <a:lumMod val="75000"/>
                  </a:schemeClr>
                </a:solidFill>
              </a:rPr>
              <a:t>banks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 had much </a:t>
            </a:r>
            <a:r>
              <a:rPr lang="en-US" dirty="0">
                <a:solidFill>
                  <a:srgbClr val="C00000"/>
                </a:solidFill>
              </a:rPr>
              <a:t>lower debts</a:t>
            </a:r>
            <a:r>
              <a:rPr lang="en-US" dirty="0" smtClean="0">
                <a:solidFill>
                  <a:srgbClr val="C00000"/>
                </a:solidFill>
              </a:rPr>
              <a:t>.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 smtClean="0">
                <a:solidFill>
                  <a:srgbClr val="00B050"/>
                </a:solidFill>
              </a:rPr>
              <a:t>Oak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>
                <a:solidFill>
                  <a:srgbClr val="00B050"/>
                </a:solidFill>
              </a:rPr>
              <a:t>forests</a:t>
            </a:r>
            <a:r>
              <a:rPr lang="en-US" dirty="0">
                <a:solidFill>
                  <a:srgbClr val="C00000"/>
                </a:solidFill>
              </a:rPr>
              <a:t> 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ran along the </a:t>
            </a:r>
            <a:r>
              <a:rPr lang="en-US" dirty="0">
                <a:solidFill>
                  <a:srgbClr val="00B050"/>
                </a:solidFill>
              </a:rPr>
              <a:t>river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 </a:t>
            </a:r>
            <a:r>
              <a:rPr lang="en-US" b="1" dirty="0">
                <a:solidFill>
                  <a:schemeClr val="bg2">
                    <a:lumMod val="75000"/>
                  </a:schemeClr>
                </a:solidFill>
              </a:rPr>
              <a:t>banks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 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.</a:t>
            </a: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  <a:p>
            <a:pPr marL="0" indent="0"/>
            <a:endParaRPr lang="en-US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marL="0" indent="0"/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Overlap in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signif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. collocates of observed collocates:</a:t>
            </a: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6" name="Oval 5"/>
          <p:cNvSpPr/>
          <p:nvPr/>
        </p:nvSpPr>
        <p:spPr bwMode="auto">
          <a:xfrm>
            <a:off x="1070510" y="5049207"/>
            <a:ext cx="818286" cy="540069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900" b="0" i="0" u="none" strike="noStrike" cap="none" normalizeH="0" baseline="0" smtClean="0">
              <a:ln>
                <a:noFill/>
              </a:ln>
              <a:solidFill>
                <a:schemeClr val="bg2"/>
              </a:solidFill>
              <a:effectLst/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55036" y="4664486"/>
            <a:ext cx="900115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solidFill>
                  <a:schemeClr val="bg2">
                    <a:lumMod val="75000"/>
                  </a:schemeClr>
                </a:solidFill>
              </a:rPr>
              <a:t>1  &amp;  2</a:t>
            </a:r>
            <a:endParaRPr lang="en-GB" b="1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17" name="Oval 16"/>
          <p:cNvSpPr/>
          <p:nvPr/>
        </p:nvSpPr>
        <p:spPr bwMode="auto">
          <a:xfrm>
            <a:off x="289735" y="5049207"/>
            <a:ext cx="818286" cy="540069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900" b="0" i="0" u="none" strike="noStrike" cap="none" normalizeH="0" baseline="0" smtClean="0">
              <a:ln>
                <a:noFill/>
              </a:ln>
              <a:solidFill>
                <a:schemeClr val="bg2"/>
              </a:solidFill>
              <a:effectLst/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3804" y="774414"/>
            <a:ext cx="3080534" cy="12268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276" y="2334936"/>
            <a:ext cx="2673669" cy="1265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3838" y="728655"/>
            <a:ext cx="2127886" cy="109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5" name="Oval 34"/>
          <p:cNvSpPr/>
          <p:nvPr/>
        </p:nvSpPr>
        <p:spPr bwMode="auto">
          <a:xfrm>
            <a:off x="2493553" y="5073882"/>
            <a:ext cx="818286" cy="540069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900" b="0" i="0" u="none" strike="noStrike" cap="none" normalizeH="0" baseline="0" smtClean="0">
              <a:ln>
                <a:noFill/>
              </a:ln>
              <a:solidFill>
                <a:schemeClr val="bg2"/>
              </a:solidFill>
              <a:effectLst/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2231701" y="4689161"/>
            <a:ext cx="900115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solidFill>
                  <a:srgbClr val="C00000"/>
                </a:solidFill>
              </a:rPr>
              <a:t>1  &amp;  3</a:t>
            </a:r>
            <a:endParaRPr lang="en-GB" b="1" dirty="0">
              <a:solidFill>
                <a:srgbClr val="C00000"/>
              </a:solidFill>
            </a:endParaRPr>
          </a:p>
        </p:txBody>
      </p:sp>
      <p:sp>
        <p:nvSpPr>
          <p:cNvPr id="37" name="Oval 36"/>
          <p:cNvSpPr/>
          <p:nvPr/>
        </p:nvSpPr>
        <p:spPr bwMode="auto">
          <a:xfrm>
            <a:off x="2226446" y="5073882"/>
            <a:ext cx="818286" cy="540069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900" b="0" i="0" u="none" strike="noStrike" cap="none" normalizeH="0" baseline="0" smtClean="0">
              <a:ln>
                <a:noFill/>
              </a:ln>
              <a:solidFill>
                <a:schemeClr val="bg2"/>
              </a:solidFill>
              <a:effectLst/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38" name="Oval 37"/>
          <p:cNvSpPr/>
          <p:nvPr/>
        </p:nvSpPr>
        <p:spPr bwMode="auto">
          <a:xfrm>
            <a:off x="4415750" y="5073882"/>
            <a:ext cx="818286" cy="540069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900" b="0" i="0" u="none" strike="noStrike" cap="none" normalizeH="0" baseline="0" smtClean="0">
              <a:ln>
                <a:noFill/>
              </a:ln>
              <a:solidFill>
                <a:schemeClr val="bg2"/>
              </a:solidFill>
              <a:effectLst/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3936365" y="4689161"/>
            <a:ext cx="900115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solidFill>
                  <a:schemeClr val="bg2">
                    <a:lumMod val="75000"/>
                  </a:schemeClr>
                </a:solidFill>
              </a:rPr>
              <a:t>2  &amp;  3</a:t>
            </a:r>
            <a:endParaRPr lang="en-GB" b="1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40" name="Oval 39"/>
          <p:cNvSpPr/>
          <p:nvPr/>
        </p:nvSpPr>
        <p:spPr bwMode="auto">
          <a:xfrm>
            <a:off x="3571064" y="5073882"/>
            <a:ext cx="818286" cy="540069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900" b="0" i="0" u="none" strike="noStrike" cap="none" normalizeH="0" baseline="0" smtClean="0">
              <a:ln>
                <a:noFill/>
              </a:ln>
              <a:solidFill>
                <a:schemeClr val="bg2"/>
              </a:solidFill>
              <a:effectLst/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41" name="Oval 40"/>
          <p:cNvSpPr/>
          <p:nvPr/>
        </p:nvSpPr>
        <p:spPr bwMode="auto">
          <a:xfrm>
            <a:off x="8016210" y="5073882"/>
            <a:ext cx="818286" cy="540069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900" b="0" i="0" u="none" strike="noStrike" cap="none" normalizeH="0" baseline="0" smtClean="0">
              <a:ln>
                <a:noFill/>
              </a:ln>
              <a:solidFill>
                <a:schemeClr val="bg2"/>
              </a:solidFill>
              <a:effectLst/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7536825" y="4689161"/>
            <a:ext cx="900115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chemeClr val="bg2">
                    <a:lumMod val="75000"/>
                  </a:schemeClr>
                </a:solidFill>
              </a:rPr>
              <a:t>3</a:t>
            </a:r>
            <a:r>
              <a:rPr lang="en-GB" b="1" dirty="0" smtClean="0">
                <a:solidFill>
                  <a:schemeClr val="bg2">
                    <a:lumMod val="75000"/>
                  </a:schemeClr>
                </a:solidFill>
              </a:rPr>
              <a:t> &amp;  4</a:t>
            </a:r>
            <a:endParaRPr lang="en-GB" b="1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43" name="Oval 42"/>
          <p:cNvSpPr/>
          <p:nvPr/>
        </p:nvSpPr>
        <p:spPr bwMode="auto">
          <a:xfrm>
            <a:off x="7171524" y="5073882"/>
            <a:ext cx="818286" cy="540069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900" b="0" i="0" u="none" strike="noStrike" cap="none" normalizeH="0" baseline="0" smtClean="0">
              <a:ln>
                <a:noFill/>
              </a:ln>
              <a:solidFill>
                <a:schemeClr val="bg2"/>
              </a:solidFill>
              <a:effectLst/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44" name="Oval 43"/>
          <p:cNvSpPr/>
          <p:nvPr/>
        </p:nvSpPr>
        <p:spPr bwMode="auto">
          <a:xfrm>
            <a:off x="5919245" y="5073882"/>
            <a:ext cx="818286" cy="540069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900" b="0" i="0" u="none" strike="noStrike" cap="none" normalizeH="0" baseline="0" smtClean="0">
              <a:ln>
                <a:noFill/>
              </a:ln>
              <a:solidFill>
                <a:schemeClr val="bg2"/>
              </a:solidFill>
              <a:effectLst/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5657393" y="4689161"/>
            <a:ext cx="900115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00B050"/>
                </a:solidFill>
              </a:rPr>
              <a:t>2</a:t>
            </a:r>
            <a:r>
              <a:rPr lang="en-GB" b="1" dirty="0" smtClean="0">
                <a:solidFill>
                  <a:srgbClr val="00B050"/>
                </a:solidFill>
              </a:rPr>
              <a:t>  &amp;  4</a:t>
            </a:r>
            <a:endParaRPr lang="en-GB" b="1" dirty="0">
              <a:solidFill>
                <a:srgbClr val="00B050"/>
              </a:solidFill>
            </a:endParaRPr>
          </a:p>
        </p:txBody>
      </p:sp>
      <p:sp>
        <p:nvSpPr>
          <p:cNvPr id="46" name="Oval 45"/>
          <p:cNvSpPr/>
          <p:nvPr/>
        </p:nvSpPr>
        <p:spPr bwMode="auto">
          <a:xfrm>
            <a:off x="5652138" y="5073882"/>
            <a:ext cx="818286" cy="540069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900" b="0" i="0" u="none" strike="noStrike" cap="none" normalizeH="0" baseline="0" smtClean="0">
              <a:ln>
                <a:noFill/>
              </a:ln>
              <a:solidFill>
                <a:schemeClr val="bg2"/>
              </a:solidFill>
              <a:effectLst/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1747" y="467016"/>
            <a:ext cx="2357020" cy="11617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" name="Oval 29"/>
          <p:cNvSpPr/>
          <p:nvPr/>
        </p:nvSpPr>
        <p:spPr bwMode="auto">
          <a:xfrm>
            <a:off x="-108597" y="8563"/>
            <a:ext cx="5342634" cy="1992672"/>
          </a:xfrm>
          <a:prstGeom prst="ellipse">
            <a:avLst/>
          </a:prstGeom>
          <a:noFill/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900" b="0" i="0" u="none" strike="noStrike" cap="none" normalizeH="0" baseline="0" smtClean="0">
              <a:ln>
                <a:noFill/>
              </a:ln>
              <a:solidFill>
                <a:schemeClr val="bg2"/>
              </a:solidFill>
              <a:effectLst/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31" name="Oval 30"/>
          <p:cNvSpPr/>
          <p:nvPr/>
        </p:nvSpPr>
        <p:spPr bwMode="auto">
          <a:xfrm rot="19935473">
            <a:off x="6195245" y="-46324"/>
            <a:ext cx="3240414" cy="4680598"/>
          </a:xfrm>
          <a:prstGeom prst="ellipse">
            <a:avLst/>
          </a:prstGeom>
          <a:noFill/>
          <a:ln w="381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900" b="0" i="0" u="none" strike="noStrike" cap="none" normalizeH="0" baseline="0" smtClean="0">
              <a:ln>
                <a:noFill/>
              </a:ln>
              <a:solidFill>
                <a:schemeClr val="bg2"/>
              </a:solidFill>
              <a:effectLst/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26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5562600" y="6400800"/>
            <a:ext cx="3581400" cy="457200"/>
          </a:xfrm>
        </p:spPr>
        <p:txBody>
          <a:bodyPr/>
          <a:lstStyle/>
          <a:p>
            <a:r>
              <a:rPr lang="nl-BE" dirty="0" err="1" smtClean="0"/>
              <a:t>ENeL</a:t>
            </a:r>
            <a:r>
              <a:rPr lang="nl-BE" dirty="0" smtClean="0"/>
              <a:t> WG3 </a:t>
            </a:r>
            <a:r>
              <a:rPr lang="nl-BE" dirty="0" err="1" smtClean="0"/>
              <a:t>Herstmonceux</a:t>
            </a:r>
            <a:r>
              <a:rPr lang="nl-BE" dirty="0" smtClean="0"/>
              <a:t>  13-07-2015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485243805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88586"/>
            <a:ext cx="7772400" cy="1143000"/>
          </a:xfrm>
          <a:solidFill>
            <a:schemeClr val="bg2">
              <a:lumMod val="40000"/>
              <a:lumOff val="60000"/>
            </a:schemeClr>
          </a:solidFill>
        </p:spPr>
        <p:txBody>
          <a:bodyPr/>
          <a:lstStyle/>
          <a:p>
            <a:r>
              <a:rPr lang="en-GB" dirty="0" smtClean="0"/>
              <a:t>Concordance plot of </a:t>
            </a:r>
            <a:r>
              <a:rPr lang="en-GB" i="1" dirty="0" smtClean="0"/>
              <a:t>chip</a:t>
            </a:r>
            <a:endParaRPr lang="en-GB" i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61108"/>
            <a:ext cx="7772400" cy="727708"/>
          </a:xfrm>
        </p:spPr>
        <p:txBody>
          <a:bodyPr/>
          <a:lstStyle/>
          <a:p>
            <a:r>
              <a:rPr lang="en-GB" dirty="0"/>
              <a:t>URL: https://perswww.kuleuven.be/~u0038536/VSVIS</a:t>
            </a:r>
            <a:r>
              <a:rPr lang="en-GB" dirty="0" smtClean="0"/>
              <a:t>/ </a:t>
            </a:r>
            <a:endParaRPr lang="en-GB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913" y="1716414"/>
            <a:ext cx="8258175" cy="495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5562600" y="6400800"/>
            <a:ext cx="3581400" cy="457200"/>
          </a:xfrm>
        </p:spPr>
        <p:txBody>
          <a:bodyPr/>
          <a:lstStyle/>
          <a:p>
            <a:r>
              <a:rPr lang="nl-BE" dirty="0" err="1" smtClean="0"/>
              <a:t>ENeL</a:t>
            </a:r>
            <a:r>
              <a:rPr lang="nl-BE" dirty="0" smtClean="0"/>
              <a:t> WG3 </a:t>
            </a:r>
            <a:r>
              <a:rPr lang="nl-BE" dirty="0" err="1" smtClean="0"/>
              <a:t>Herstmonceux</a:t>
            </a:r>
            <a:r>
              <a:rPr lang="nl-BE" dirty="0" smtClean="0"/>
              <a:t>  13-07-2015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95691235"/>
      </p:ext>
    </p:extLst>
  </p:cSld>
  <p:clrMapOvr>
    <a:masterClrMapping/>
  </p:clrMapOvr>
  <p:transition spd="slow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188586"/>
            <a:ext cx="8026729" cy="1143000"/>
          </a:xfrm>
          <a:solidFill>
            <a:schemeClr val="bg2">
              <a:lumMod val="40000"/>
              <a:lumOff val="60000"/>
            </a:schemeClr>
          </a:solidFill>
        </p:spPr>
        <p:txBody>
          <a:bodyPr/>
          <a:lstStyle/>
          <a:p>
            <a:r>
              <a:rPr lang="en-GB" dirty="0" smtClean="0"/>
              <a:t>Concordances of </a:t>
            </a:r>
            <a:r>
              <a:rPr lang="en-GB" b="1" i="1" dirty="0" smtClean="0">
                <a:solidFill>
                  <a:srgbClr val="FFFF00"/>
                </a:solidFill>
              </a:rPr>
              <a:t>monitor</a:t>
            </a:r>
            <a:r>
              <a:rPr lang="en-GB" i="1" dirty="0" smtClean="0"/>
              <a:t>  </a:t>
            </a:r>
            <a:r>
              <a:rPr lang="en-GB" dirty="0" smtClean="0"/>
              <a:t>together with near synonyms </a:t>
            </a:r>
            <a:r>
              <a:rPr lang="en-GB" b="1" i="1" dirty="0" err="1" smtClean="0">
                <a:solidFill>
                  <a:schemeClr val="accent2">
                    <a:lumMod val="75000"/>
                  </a:schemeClr>
                </a:solidFill>
              </a:rPr>
              <a:t>beeldscherm</a:t>
            </a:r>
            <a:r>
              <a:rPr lang="en-GB" b="1" i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GB" dirty="0" smtClean="0"/>
              <a:t>and</a:t>
            </a:r>
            <a:r>
              <a:rPr lang="en-GB" i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GB" b="1" i="1" dirty="0" err="1" smtClean="0">
                <a:solidFill>
                  <a:schemeClr val="accent5">
                    <a:lumMod val="75000"/>
                  </a:schemeClr>
                </a:solidFill>
              </a:rPr>
              <a:t>computerscherm</a:t>
            </a:r>
            <a:r>
              <a:rPr lang="en-GB" b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endParaRPr lang="en-GB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1471" y="1777647"/>
            <a:ext cx="8172460" cy="45317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5562600" y="6400800"/>
            <a:ext cx="3581400" cy="457200"/>
          </a:xfrm>
        </p:spPr>
        <p:txBody>
          <a:bodyPr/>
          <a:lstStyle/>
          <a:p>
            <a:r>
              <a:rPr lang="nl-BE" dirty="0" err="1" smtClean="0"/>
              <a:t>ENeL</a:t>
            </a:r>
            <a:r>
              <a:rPr lang="nl-BE" dirty="0" smtClean="0"/>
              <a:t> WG3 </a:t>
            </a:r>
            <a:r>
              <a:rPr lang="nl-BE" dirty="0" err="1" smtClean="0"/>
              <a:t>Herstmonceux</a:t>
            </a:r>
            <a:r>
              <a:rPr lang="nl-BE" dirty="0" smtClean="0"/>
              <a:t>  13-07-2015</a:t>
            </a:r>
            <a:endParaRPr lang="nl-NL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180022" y="1448747"/>
            <a:ext cx="8892553" cy="7277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defTabSz="762000" rtl="0" eaLnBrk="0" fontAlgn="base" hangingPunct="0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762000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bg1"/>
                </a:solidFill>
                <a:latin typeface="+mn-lt"/>
              </a:defRPr>
            </a:lvl2pPr>
            <a:lvl3pPr marL="1143000" indent="-228600" algn="l" defTabSz="762000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700">
                <a:solidFill>
                  <a:schemeClr val="tx1"/>
                </a:solidFill>
                <a:latin typeface="+mn-lt"/>
              </a:defRPr>
            </a:lvl3pPr>
            <a:lvl4pPr marL="1600200" indent="-228600" algn="l" defTabSz="762000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700">
                <a:solidFill>
                  <a:schemeClr val="tx1"/>
                </a:solidFill>
                <a:latin typeface="+mn-lt"/>
              </a:defRPr>
            </a:lvl4pPr>
            <a:lvl5pPr marL="2057400" indent="-228600" algn="l" defTabSz="762000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700">
                <a:solidFill>
                  <a:schemeClr val="tx1"/>
                </a:solidFill>
                <a:latin typeface="+mn-lt"/>
              </a:defRPr>
            </a:lvl5pPr>
            <a:lvl6pPr marL="2514600" indent="-228600" algn="l" defTabSz="762000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700">
                <a:solidFill>
                  <a:schemeClr val="tx1"/>
                </a:solidFill>
                <a:latin typeface="+mn-lt"/>
              </a:defRPr>
            </a:lvl6pPr>
            <a:lvl7pPr marL="2971800" indent="-228600" algn="l" defTabSz="762000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700">
                <a:solidFill>
                  <a:schemeClr val="tx1"/>
                </a:solidFill>
                <a:latin typeface="+mn-lt"/>
              </a:defRPr>
            </a:lvl7pPr>
            <a:lvl8pPr marL="3429000" indent="-228600" algn="l" defTabSz="762000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700">
                <a:solidFill>
                  <a:schemeClr val="tx1"/>
                </a:solidFill>
                <a:latin typeface="+mn-lt"/>
              </a:defRPr>
            </a:lvl8pPr>
            <a:lvl9pPr marL="3886200" indent="-228600" algn="l" defTabSz="762000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7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GB" sz="1800" kern="0" dirty="0" smtClean="0"/>
              <a:t>URL: https</a:t>
            </a:r>
            <a:r>
              <a:rPr lang="en-GB" sz="1800" kern="0" dirty="0"/>
              <a:t>://perswww.kuleuven.be/~u0038536/googleVis/wSOCC/beeldscherm.html</a:t>
            </a:r>
          </a:p>
        </p:txBody>
      </p:sp>
    </p:spTree>
    <p:extLst>
      <p:ext uri="{BB962C8B-B14F-4D97-AF65-F5344CB8AC3E}">
        <p14:creationId xmlns:p14="http://schemas.microsoft.com/office/powerpoint/2010/main" val="3874436537"/>
      </p:ext>
    </p:extLst>
  </p:cSld>
  <p:clrMapOvr>
    <a:masterClrMapping/>
  </p:clrMapOvr>
  <p:transition spd="slow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188586"/>
            <a:ext cx="8026729" cy="1143000"/>
          </a:xfrm>
          <a:solidFill>
            <a:schemeClr val="bg2">
              <a:lumMod val="20000"/>
              <a:lumOff val="80000"/>
            </a:schemeClr>
          </a:solidFill>
        </p:spPr>
        <p:txBody>
          <a:bodyPr/>
          <a:lstStyle/>
          <a:p>
            <a:r>
              <a:rPr lang="en-GB" dirty="0" smtClean="0"/>
              <a:t>Concordances of </a:t>
            </a:r>
            <a:r>
              <a:rPr lang="en-GB" i="1" dirty="0" err="1" smtClean="0">
                <a:solidFill>
                  <a:schemeClr val="accent6">
                    <a:lumMod val="75000"/>
                  </a:schemeClr>
                </a:solidFill>
              </a:rPr>
              <a:t>inbreuk</a:t>
            </a:r>
            <a:r>
              <a:rPr lang="en-GB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GB" dirty="0" smtClean="0"/>
              <a:t>(infringement)</a:t>
            </a:r>
            <a:r>
              <a:rPr lang="en-GB" i="1" dirty="0" smtClean="0"/>
              <a:t> </a:t>
            </a:r>
            <a:r>
              <a:rPr lang="en-GB" dirty="0" smtClean="0"/>
              <a:t>together with near-synonym </a:t>
            </a:r>
            <a:r>
              <a:rPr lang="en-GB" i="1" dirty="0" err="1" smtClean="0">
                <a:solidFill>
                  <a:srgbClr val="92D050"/>
                </a:solidFill>
              </a:rPr>
              <a:t>overtreding</a:t>
            </a:r>
            <a:endParaRPr lang="en-GB" b="1" i="1" dirty="0">
              <a:solidFill>
                <a:srgbClr val="92D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3387" y="1746888"/>
            <a:ext cx="8139142" cy="49225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5562600" y="6400800"/>
            <a:ext cx="3581400" cy="457200"/>
          </a:xfrm>
        </p:spPr>
        <p:txBody>
          <a:bodyPr/>
          <a:lstStyle/>
          <a:p>
            <a:r>
              <a:rPr lang="nl-BE" dirty="0" err="1" smtClean="0"/>
              <a:t>ENeL</a:t>
            </a:r>
            <a:r>
              <a:rPr lang="nl-BE" dirty="0" smtClean="0"/>
              <a:t> WG3 </a:t>
            </a:r>
            <a:r>
              <a:rPr lang="nl-BE" dirty="0" err="1" smtClean="0"/>
              <a:t>Herstmonceux</a:t>
            </a:r>
            <a:r>
              <a:rPr lang="nl-BE" dirty="0" smtClean="0"/>
              <a:t>  13-07-2015</a:t>
            </a:r>
            <a:endParaRPr lang="nl-NL" dirty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180022" y="1448747"/>
            <a:ext cx="8892553" cy="7277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defTabSz="762000" rtl="0" eaLnBrk="0" fontAlgn="base" hangingPunct="0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762000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bg1"/>
                </a:solidFill>
                <a:latin typeface="+mn-lt"/>
              </a:defRPr>
            </a:lvl2pPr>
            <a:lvl3pPr marL="1143000" indent="-228600" algn="l" defTabSz="762000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700">
                <a:solidFill>
                  <a:schemeClr val="tx1"/>
                </a:solidFill>
                <a:latin typeface="+mn-lt"/>
              </a:defRPr>
            </a:lvl3pPr>
            <a:lvl4pPr marL="1600200" indent="-228600" algn="l" defTabSz="762000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700">
                <a:solidFill>
                  <a:schemeClr val="tx1"/>
                </a:solidFill>
                <a:latin typeface="+mn-lt"/>
              </a:defRPr>
            </a:lvl4pPr>
            <a:lvl5pPr marL="2057400" indent="-228600" algn="l" defTabSz="762000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700">
                <a:solidFill>
                  <a:schemeClr val="tx1"/>
                </a:solidFill>
                <a:latin typeface="+mn-lt"/>
              </a:defRPr>
            </a:lvl5pPr>
            <a:lvl6pPr marL="2514600" indent="-228600" algn="l" defTabSz="762000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700">
                <a:solidFill>
                  <a:schemeClr val="tx1"/>
                </a:solidFill>
                <a:latin typeface="+mn-lt"/>
              </a:defRPr>
            </a:lvl6pPr>
            <a:lvl7pPr marL="2971800" indent="-228600" algn="l" defTabSz="762000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700">
                <a:solidFill>
                  <a:schemeClr val="tx1"/>
                </a:solidFill>
                <a:latin typeface="+mn-lt"/>
              </a:defRPr>
            </a:lvl7pPr>
            <a:lvl8pPr marL="3429000" indent="-228600" algn="l" defTabSz="762000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700">
                <a:solidFill>
                  <a:schemeClr val="tx1"/>
                </a:solidFill>
                <a:latin typeface="+mn-lt"/>
              </a:defRPr>
            </a:lvl8pPr>
            <a:lvl9pPr marL="3886200" indent="-228600" algn="l" defTabSz="762000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7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GB" sz="1800" kern="0" dirty="0" smtClean="0"/>
              <a:t>https</a:t>
            </a:r>
            <a:r>
              <a:rPr lang="en-GB" sz="1800" kern="0" dirty="0"/>
              <a:t>://perswww.kuleuven.be/~u0038536/googleVis/wSOCC/inbreukOvertreding.html</a:t>
            </a:r>
          </a:p>
        </p:txBody>
      </p:sp>
    </p:spTree>
    <p:extLst>
      <p:ext uri="{BB962C8B-B14F-4D97-AF65-F5344CB8AC3E}">
        <p14:creationId xmlns:p14="http://schemas.microsoft.com/office/powerpoint/2010/main" val="1660561798"/>
      </p:ext>
    </p:extLst>
  </p:cSld>
  <p:clrMapOvr>
    <a:masterClrMapping/>
  </p:clrMapOvr>
  <p:transition spd="slow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cap="small" dirty="0" smtClean="0"/>
              <a:t>Conclusions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199"/>
            <a:ext cx="8206752" cy="4508191"/>
          </a:xfrm>
        </p:spPr>
        <p:txBody>
          <a:bodyPr/>
          <a:lstStyle/>
          <a:p>
            <a:pPr marL="0" indent="0"/>
            <a:r>
              <a:rPr lang="en-GB" sz="2400" dirty="0" smtClean="0">
                <a:solidFill>
                  <a:schemeClr val="tx1"/>
                </a:solidFill>
              </a:rPr>
              <a:t>Visualising proximity of concordances as complementary to visualising proximity of collocates: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 sz="2400" dirty="0" smtClean="0">
                <a:solidFill>
                  <a:schemeClr val="tx1"/>
                </a:solidFill>
              </a:rPr>
              <a:t>Helicopter view of a word’s meaning potential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 sz="2400" dirty="0" smtClean="0">
                <a:solidFill>
                  <a:schemeClr val="tx1"/>
                </a:solidFill>
              </a:rPr>
              <a:t>Direct link to concordances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 sz="2400" dirty="0">
                <a:solidFill>
                  <a:schemeClr val="tx1"/>
                </a:solidFill>
              </a:rPr>
              <a:t>C</a:t>
            </a:r>
            <a:r>
              <a:rPr lang="en-GB" sz="2400" dirty="0" smtClean="0">
                <a:solidFill>
                  <a:schemeClr val="tx1"/>
                </a:solidFill>
              </a:rPr>
              <a:t>ontrasting near-synonyms</a:t>
            </a:r>
          </a:p>
          <a:p>
            <a:pPr marL="0" indent="0"/>
            <a:r>
              <a:rPr lang="en-GB" sz="2400" dirty="0" smtClean="0">
                <a:solidFill>
                  <a:schemeClr val="tx1"/>
                </a:solidFill>
              </a:rPr>
              <a:t>But:</a:t>
            </a:r>
          </a:p>
          <a:p>
            <a:pPr>
              <a:buFontTx/>
              <a:buChar char="-"/>
            </a:pPr>
            <a:r>
              <a:rPr lang="en-GB" sz="2400" dirty="0" smtClean="0">
                <a:solidFill>
                  <a:schemeClr val="tx1"/>
                </a:solidFill>
              </a:rPr>
              <a:t>collocates still are necessary  to interpret concordance groupings (switch between two views?)</a:t>
            </a:r>
          </a:p>
          <a:p>
            <a:pPr>
              <a:buFontTx/>
              <a:buChar char="-"/>
            </a:pPr>
            <a:r>
              <a:rPr lang="en-GB" sz="2400" dirty="0" smtClean="0">
                <a:solidFill>
                  <a:schemeClr val="tx1"/>
                </a:solidFill>
              </a:rPr>
              <a:t>Only a sample of all concordances can be displayed at the time (integration with GDEX?)</a:t>
            </a:r>
          </a:p>
          <a:p>
            <a:pPr>
              <a:buFontTx/>
              <a:buChar char="-"/>
            </a:pPr>
            <a:endParaRPr lang="en-GB" sz="2400" dirty="0" smtClean="0">
              <a:solidFill>
                <a:schemeClr val="tx1"/>
              </a:solidFill>
            </a:endParaRPr>
          </a:p>
          <a:p>
            <a:pPr>
              <a:buFontTx/>
              <a:buChar char="-"/>
            </a:pPr>
            <a:endParaRPr lang="en-GB" sz="2400" dirty="0" smtClean="0">
              <a:solidFill>
                <a:schemeClr val="tx1"/>
              </a:solidFill>
            </a:endParaRPr>
          </a:p>
          <a:p>
            <a:pPr>
              <a:buFontTx/>
              <a:buChar char="-"/>
            </a:pPr>
            <a:endParaRPr lang="en-GB" sz="2400" dirty="0" smtClean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GB" sz="2400" dirty="0">
              <a:solidFill>
                <a:schemeClr val="tx1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nl-BE" smtClean="0"/>
              <a:t>crossling (FIN), February/March 2013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0366359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Joensuu">
  <a:themeElements>
    <a:clrScheme name="Joensuu 1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Joensuu">
      <a:majorFont>
        <a:latin typeface="Arial Unicode MS"/>
        <a:ea typeface=""/>
        <a:cs typeface=""/>
      </a:majorFont>
      <a:minorFont>
        <a:latin typeface="Arial Unicode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900" b="0" i="0" u="none" strike="noStrike" cap="none" normalizeH="0" baseline="0" smtClean="0">
            <a:ln>
              <a:noFill/>
            </a:ln>
            <a:solidFill>
              <a:schemeClr val="bg2"/>
            </a:solidFill>
            <a:effectLst/>
            <a:latin typeface="Arial Unicode MS" pitchFamily="34" charset="-128"/>
            <a:ea typeface="Arial Unicode MS" pitchFamily="34" charset="-128"/>
            <a:cs typeface="Arial Unicode MS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900" b="0" i="0" u="none" strike="noStrike" cap="none" normalizeH="0" baseline="0" smtClean="0">
            <a:ln>
              <a:noFill/>
            </a:ln>
            <a:solidFill>
              <a:schemeClr val="bg2"/>
            </a:solidFill>
            <a:effectLst/>
            <a:latin typeface="Arial Unicode MS" pitchFamily="34" charset="-128"/>
            <a:ea typeface="Arial Unicode MS" pitchFamily="34" charset="-128"/>
            <a:cs typeface="Arial Unicode MS" pitchFamily="34" charset="-128"/>
          </a:defRPr>
        </a:defPPr>
      </a:lstStyle>
    </a:lnDef>
  </a:objectDefaults>
  <a:extraClrSchemeLst>
    <a:extraClrScheme>
      <a:clrScheme name="Joensuu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Joensuu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Joensuu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Joensuu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Joensuu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Joensuu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Joensuu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Elemental</Template>
  <TotalTime>2</TotalTime>
  <Words>312</Words>
  <Application>Microsoft Office PowerPoint</Application>
  <PresentationFormat>Diavoorstelling (4:3)</PresentationFormat>
  <Paragraphs>72</Paragraphs>
  <Slides>10</Slides>
  <Notes>2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10</vt:i4>
      </vt:variant>
    </vt:vector>
  </HeadingPairs>
  <TitlesOfParts>
    <vt:vector size="11" baseType="lpstr">
      <vt:lpstr>Joensuu</vt:lpstr>
      <vt:lpstr>Visualisation of Word Senses on the Concordance Level  ENeL WG3 @Herstmonceux</vt:lpstr>
      <vt:lpstr>Visualising Senses: Collocates vs Concordances</vt:lpstr>
      <vt:lpstr>Visualising Senses: Collocates vs Concordances</vt:lpstr>
      <vt:lpstr>Similarity of Concordances</vt:lpstr>
      <vt:lpstr>Similarity of Concordances</vt:lpstr>
      <vt:lpstr>Concordance plot of chip</vt:lpstr>
      <vt:lpstr>Concordances of monitor  together with near synonyms beeldscherm and computerscherm </vt:lpstr>
      <vt:lpstr>Concordances of inbreuk (infringement) together with near-synonym overtreding</vt:lpstr>
      <vt:lpstr>Conclusions</vt:lpstr>
      <vt:lpstr>PowerPoint-presentatie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opio</dc:title>
  <dc:creator>Dirk Geeraerts</dc:creator>
  <cp:lastModifiedBy>Carole Tiberius</cp:lastModifiedBy>
  <cp:revision>668</cp:revision>
  <cp:lastPrinted>1601-01-01T00:00:00Z</cp:lastPrinted>
  <dcterms:created xsi:type="dcterms:W3CDTF">2002-08-04T21:16:54Z</dcterms:created>
  <dcterms:modified xsi:type="dcterms:W3CDTF">2015-09-09T12:12:40Z</dcterms:modified>
</cp:coreProperties>
</file>