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8" r:id="rId3"/>
    <p:sldId id="313" r:id="rId4"/>
    <p:sldId id="318" r:id="rId5"/>
    <p:sldId id="314" r:id="rId6"/>
    <p:sldId id="312" r:id="rId7"/>
    <p:sldId id="259" r:id="rId8"/>
    <p:sldId id="261" r:id="rId9"/>
    <p:sldId id="263" r:id="rId10"/>
    <p:sldId id="309" r:id="rId11"/>
    <p:sldId id="323" r:id="rId12"/>
    <p:sldId id="311"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276" r:id="rId27"/>
    <p:sldId id="316" r:id="rId28"/>
    <p:sldId id="277" r:id="rId29"/>
    <p:sldId id="278" r:id="rId30"/>
    <p:sldId id="320" r:id="rId31"/>
    <p:sldId id="319" r:id="rId32"/>
    <p:sldId id="283" r:id="rId33"/>
    <p:sldId id="287" r:id="rId34"/>
    <p:sldId id="289" r:id="rId35"/>
    <p:sldId id="291" r:id="rId36"/>
    <p:sldId id="292" r:id="rId37"/>
    <p:sldId id="293" r:id="rId38"/>
    <p:sldId id="321" r:id="rId39"/>
    <p:sldId id="294" r:id="rId40"/>
    <p:sldId id="295" r:id="rId41"/>
    <p:sldId id="296" r:id="rId42"/>
    <p:sldId id="315" r:id="rId43"/>
    <p:sldId id="297" r:id="rId44"/>
    <p:sldId id="298" r:id="rId45"/>
    <p:sldId id="302" r:id="rId46"/>
    <p:sldId id="299" r:id="rId47"/>
    <p:sldId id="303" r:id="rId48"/>
    <p:sldId id="300" r:id="rId49"/>
    <p:sldId id="301" r:id="rId50"/>
    <p:sldId id="304" r:id="rId51"/>
    <p:sldId id="305" r:id="rId52"/>
    <p:sldId id="306" r:id="rId53"/>
    <p:sldId id="307" r:id="rId54"/>
    <p:sldId id="308" r:id="rId55"/>
    <p:sldId id="290" r:id="rId56"/>
    <p:sldId id="288" r:id="rId57"/>
    <p:sldId id="285" r:id="rId58"/>
    <p:sldId id="286" r:id="rId59"/>
    <p:sldId id="317" r:id="rId60"/>
  </p:sldIdLst>
  <p:sldSz cx="12192000" cy="6858000"/>
  <p:notesSz cx="6735763" cy="9866313"/>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ylen Kris" initials="KH" lastIdx="8" clrIdx="0"/>
  <p:cmAuthor id="1" name="Carole Tiberius" initials="CT" lastIdx="3" clrIdx="1"/>
  <p:cmAuthor id="2" name="presenta" initials="p"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6447" autoAdjust="0"/>
  </p:normalViewPr>
  <p:slideViewPr>
    <p:cSldViewPr snapToGrid="0">
      <p:cViewPr>
        <p:scale>
          <a:sx n="40" d="100"/>
          <a:sy n="40" d="100"/>
        </p:scale>
        <p:origin x="-1656" y="-12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oleObject" Target="file:///\\inl.loc\dfs\projecten\COST\WorkingGroups\WG3\WG3-meeting-Herstmonceux2015\SURVEY%20data\wer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invertIfNegative val="0"/>
          <c:cat>
            <c:strRef>
              <c:f>Blad7!$A$1:$A$14</c:f>
              <c:strCache>
                <c:ptCount val="14"/>
                <c:pt idx="0">
                  <c:v>Lemma list</c:v>
                </c:pt>
                <c:pt idx="1">
                  <c:v>Frequency Information</c:v>
                </c:pt>
                <c:pt idx="2">
                  <c:v>Example sentences</c:v>
                </c:pt>
                <c:pt idx="3">
                  <c:v>Grammatical Patterns</c:v>
                </c:pt>
                <c:pt idx="4">
                  <c:v>MWEs</c:v>
                </c:pt>
                <c:pt idx="5">
                  <c:v>Form variation</c:v>
                </c:pt>
                <c:pt idx="6">
                  <c:v>Neologisms</c:v>
                </c:pt>
                <c:pt idx="7">
                  <c:v>Translation Equivalents</c:v>
                </c:pt>
                <c:pt idx="8">
                  <c:v>Lexical Semantic Relations</c:v>
                </c:pt>
                <c:pt idx="9">
                  <c:v>Word senses</c:v>
                </c:pt>
                <c:pt idx="10">
                  <c:v>Linguistic labels</c:v>
                </c:pt>
                <c:pt idx="11">
                  <c:v>Other</c:v>
                </c:pt>
                <c:pt idx="12">
                  <c:v>Definitions</c:v>
                </c:pt>
                <c:pt idx="13">
                  <c:v>Knowledge Rich Contexts</c:v>
                </c:pt>
              </c:strCache>
            </c:strRef>
          </c:cat>
          <c:val>
            <c:numRef>
              <c:f>Blad7!$B$1:$B$14</c:f>
              <c:numCache>
                <c:formatCode>General</c:formatCode>
                <c:ptCount val="14"/>
                <c:pt idx="0">
                  <c:v>22</c:v>
                </c:pt>
                <c:pt idx="1">
                  <c:v>22</c:v>
                </c:pt>
                <c:pt idx="2">
                  <c:v>17</c:v>
                </c:pt>
                <c:pt idx="3">
                  <c:v>15</c:v>
                </c:pt>
                <c:pt idx="4">
                  <c:v>13</c:v>
                </c:pt>
                <c:pt idx="5">
                  <c:v>10</c:v>
                </c:pt>
                <c:pt idx="6">
                  <c:v>9</c:v>
                </c:pt>
                <c:pt idx="7">
                  <c:v>7</c:v>
                </c:pt>
                <c:pt idx="8">
                  <c:v>6</c:v>
                </c:pt>
                <c:pt idx="9">
                  <c:v>6</c:v>
                </c:pt>
                <c:pt idx="10">
                  <c:v>6</c:v>
                </c:pt>
                <c:pt idx="11">
                  <c:v>5</c:v>
                </c:pt>
                <c:pt idx="12">
                  <c:v>4</c:v>
                </c:pt>
                <c:pt idx="13">
                  <c:v>2</c:v>
                </c:pt>
              </c:numCache>
            </c:numRef>
          </c:val>
        </c:ser>
        <c:dLbls>
          <c:showLegendKey val="0"/>
          <c:showVal val="0"/>
          <c:showCatName val="0"/>
          <c:showSerName val="0"/>
          <c:showPercent val="0"/>
          <c:showBubbleSize val="0"/>
        </c:dLbls>
        <c:gapWidth val="150"/>
        <c:axId val="91939968"/>
        <c:axId val="91941504"/>
      </c:barChart>
      <c:catAx>
        <c:axId val="91939968"/>
        <c:scaling>
          <c:orientation val="minMax"/>
        </c:scaling>
        <c:delete val="0"/>
        <c:axPos val="l"/>
        <c:majorTickMark val="none"/>
        <c:minorTickMark val="none"/>
        <c:tickLblPos val="nextTo"/>
        <c:txPr>
          <a:bodyPr/>
          <a:lstStyle/>
          <a:p>
            <a:pPr>
              <a:defRPr sz="2000" b="1"/>
            </a:pPr>
            <a:endParaRPr lang="nl-NL"/>
          </a:p>
        </c:txPr>
        <c:crossAx val="91941504"/>
        <c:crosses val="autoZero"/>
        <c:auto val="1"/>
        <c:lblAlgn val="r"/>
        <c:lblOffset val="100"/>
        <c:noMultiLvlLbl val="0"/>
      </c:catAx>
      <c:valAx>
        <c:axId val="91941504"/>
        <c:scaling>
          <c:orientation val="minMax"/>
        </c:scaling>
        <c:delete val="1"/>
        <c:axPos val="b"/>
        <c:numFmt formatCode="General" sourceLinked="1"/>
        <c:majorTickMark val="none"/>
        <c:minorTickMark val="none"/>
        <c:tickLblPos val="nextTo"/>
        <c:crossAx val="91939968"/>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AB9BDFD5-EC21-464C-A076-87A1DC0450B6}" type="datetimeFigureOut">
              <a:rPr lang="nl-NL" smtClean="0"/>
              <a:t>7-9-2015</a:t>
            </a:fld>
            <a:endParaRPr lang="nl-NL"/>
          </a:p>
        </p:txBody>
      </p:sp>
      <p:sp>
        <p:nvSpPr>
          <p:cNvPr id="4" name="Tijdelijke aanduiding voor dia-afbeelding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E1A4D743-EAAD-494E-B165-DCAA35722228}" type="slidenum">
              <a:rPr lang="nl-NL" smtClean="0"/>
              <a:t>‹nr.›</a:t>
            </a:fld>
            <a:endParaRPr lang="nl-NL"/>
          </a:p>
        </p:txBody>
      </p:sp>
    </p:spTree>
    <p:extLst>
      <p:ext uri="{BB962C8B-B14F-4D97-AF65-F5344CB8AC3E}">
        <p14:creationId xmlns:p14="http://schemas.microsoft.com/office/powerpoint/2010/main" val="29341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1A4D743-EAAD-494E-B165-DCAA35722228}" type="slidenum">
              <a:rPr lang="nl-NL" smtClean="0"/>
              <a:t>3</a:t>
            </a:fld>
            <a:endParaRPr lang="nl-NL"/>
          </a:p>
        </p:txBody>
      </p:sp>
    </p:spTree>
    <p:extLst>
      <p:ext uri="{BB962C8B-B14F-4D97-AF65-F5344CB8AC3E}">
        <p14:creationId xmlns:p14="http://schemas.microsoft.com/office/powerpoint/2010/main" val="497084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1A4D743-EAAD-494E-B165-DCAA35722228}" type="slidenum">
              <a:rPr lang="nl-NL" smtClean="0"/>
              <a:t>7</a:t>
            </a:fld>
            <a:endParaRPr lang="nl-NL"/>
          </a:p>
        </p:txBody>
      </p:sp>
    </p:spTree>
    <p:extLst>
      <p:ext uri="{BB962C8B-B14F-4D97-AF65-F5344CB8AC3E}">
        <p14:creationId xmlns:p14="http://schemas.microsoft.com/office/powerpoint/2010/main" val="2435869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Positions</a:t>
            </a:r>
            <a:r>
              <a:rPr lang="nl-NL" dirty="0" smtClean="0"/>
              <a:t> of </a:t>
            </a:r>
            <a:r>
              <a:rPr lang="nl-NL" dirty="0" err="1" smtClean="0"/>
              <a:t>those</a:t>
            </a:r>
            <a:r>
              <a:rPr lang="nl-NL" baseline="0" dirty="0" smtClean="0"/>
              <a:t> </a:t>
            </a:r>
            <a:r>
              <a:rPr lang="nl-NL" baseline="0" dirty="0" err="1" smtClean="0"/>
              <a:t>completing</a:t>
            </a:r>
            <a:r>
              <a:rPr lang="nl-NL" baseline="0" dirty="0" smtClean="0"/>
              <a:t> the survey</a:t>
            </a:r>
            <a:endParaRPr lang="nl-NL" dirty="0"/>
          </a:p>
        </p:txBody>
      </p:sp>
      <p:sp>
        <p:nvSpPr>
          <p:cNvPr id="4" name="Tijdelijke aanduiding voor dianummer 3"/>
          <p:cNvSpPr>
            <a:spLocks noGrp="1"/>
          </p:cNvSpPr>
          <p:nvPr>
            <p:ph type="sldNum" sz="quarter" idx="10"/>
          </p:nvPr>
        </p:nvSpPr>
        <p:spPr/>
        <p:txBody>
          <a:bodyPr/>
          <a:lstStyle/>
          <a:p>
            <a:fld id="{E1A4D743-EAAD-494E-B165-DCAA35722228}" type="slidenum">
              <a:rPr lang="nl-NL" smtClean="0"/>
              <a:t>8</a:t>
            </a:fld>
            <a:endParaRPr lang="nl-NL"/>
          </a:p>
        </p:txBody>
      </p:sp>
    </p:spTree>
    <p:extLst>
      <p:ext uri="{BB962C8B-B14F-4D97-AF65-F5344CB8AC3E}">
        <p14:creationId xmlns:p14="http://schemas.microsoft.com/office/powerpoint/2010/main" val="714945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1A4D743-EAAD-494E-B165-DCAA35722228}" type="slidenum">
              <a:rPr lang="nl-NL" smtClean="0"/>
              <a:t>9</a:t>
            </a:fld>
            <a:endParaRPr lang="nl-NL"/>
          </a:p>
        </p:txBody>
      </p:sp>
    </p:spTree>
    <p:extLst>
      <p:ext uri="{BB962C8B-B14F-4D97-AF65-F5344CB8AC3E}">
        <p14:creationId xmlns:p14="http://schemas.microsoft.com/office/powerpoint/2010/main" val="3790758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1A4D743-EAAD-494E-B165-DCAA35722228}" type="slidenum">
              <a:rPr lang="nl-NL" smtClean="0"/>
              <a:t>10</a:t>
            </a:fld>
            <a:endParaRPr lang="nl-NL"/>
          </a:p>
        </p:txBody>
      </p:sp>
    </p:spTree>
    <p:extLst>
      <p:ext uri="{BB962C8B-B14F-4D97-AF65-F5344CB8AC3E}">
        <p14:creationId xmlns:p14="http://schemas.microsoft.com/office/powerpoint/2010/main" val="1759544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1A4D743-EAAD-494E-B165-DCAA35722228}" type="slidenum">
              <a:rPr lang="nl-NL" smtClean="0"/>
              <a:t>11</a:t>
            </a:fld>
            <a:endParaRPr lang="nl-NL"/>
          </a:p>
        </p:txBody>
      </p:sp>
    </p:spTree>
    <p:extLst>
      <p:ext uri="{BB962C8B-B14F-4D97-AF65-F5344CB8AC3E}">
        <p14:creationId xmlns:p14="http://schemas.microsoft.com/office/powerpoint/2010/main" val="3631843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1A4D743-EAAD-494E-B165-DCAA35722228}" type="slidenum">
              <a:rPr lang="nl-NL" smtClean="0"/>
              <a:t>12</a:t>
            </a:fld>
            <a:endParaRPr lang="nl-NL"/>
          </a:p>
        </p:txBody>
      </p:sp>
    </p:spTree>
    <p:extLst>
      <p:ext uri="{BB962C8B-B14F-4D97-AF65-F5344CB8AC3E}">
        <p14:creationId xmlns:p14="http://schemas.microsoft.com/office/powerpoint/2010/main" val="2894263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1A4D743-EAAD-494E-B165-DCAA35722228}" type="slidenum">
              <a:rPr lang="nl-NL" smtClean="0"/>
              <a:t>28</a:t>
            </a:fld>
            <a:endParaRPr lang="nl-NL"/>
          </a:p>
        </p:txBody>
      </p:sp>
    </p:spTree>
    <p:extLst>
      <p:ext uri="{BB962C8B-B14F-4D97-AF65-F5344CB8AC3E}">
        <p14:creationId xmlns:p14="http://schemas.microsoft.com/office/powerpoint/2010/main" val="436107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l-S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p>
            <a:fld id="{8DF76B02-F720-42C7-970A-06D331FB1C99}" type="datetimeFigureOut">
              <a:rPr lang="sl-SI" smtClean="0"/>
              <a:t>7.9.2015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870560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8DF76B02-F720-42C7-970A-06D331FB1C99}" type="datetimeFigureOut">
              <a:rPr lang="sl-SI" smtClean="0"/>
              <a:t>7.9.2015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436997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8DF76B02-F720-42C7-970A-06D331FB1C99}" type="datetimeFigureOut">
              <a:rPr lang="sl-SI" smtClean="0"/>
              <a:t>7.9.2015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1930005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8DF76B02-F720-42C7-970A-06D331FB1C99}" type="datetimeFigureOut">
              <a:rPr lang="sl-SI" smtClean="0"/>
              <a:t>7.9.2015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3199216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l-S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76B02-F720-42C7-970A-06D331FB1C99}" type="datetimeFigureOut">
              <a:rPr lang="sl-SI" smtClean="0"/>
              <a:t>7.9.2015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1585534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0"/>
          </p:nvPr>
        </p:nvSpPr>
        <p:spPr/>
        <p:txBody>
          <a:bodyPr/>
          <a:lstStyle/>
          <a:p>
            <a:fld id="{8DF76B02-F720-42C7-970A-06D331FB1C99}" type="datetimeFigureOut">
              <a:rPr lang="sl-SI" smtClean="0"/>
              <a:t>7.9.2015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660792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l-S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6"/>
          <p:cNvSpPr>
            <a:spLocks noGrp="1"/>
          </p:cNvSpPr>
          <p:nvPr>
            <p:ph type="dt" sz="half" idx="10"/>
          </p:nvPr>
        </p:nvSpPr>
        <p:spPr/>
        <p:txBody>
          <a:bodyPr/>
          <a:lstStyle/>
          <a:p>
            <a:fld id="{8DF76B02-F720-42C7-970A-06D331FB1C99}" type="datetimeFigureOut">
              <a:rPr lang="sl-SI" smtClean="0"/>
              <a:t>7.9.2015</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3073977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2"/>
          <p:cNvSpPr>
            <a:spLocks noGrp="1"/>
          </p:cNvSpPr>
          <p:nvPr>
            <p:ph type="dt" sz="half" idx="10"/>
          </p:nvPr>
        </p:nvSpPr>
        <p:spPr/>
        <p:txBody>
          <a:bodyPr/>
          <a:lstStyle/>
          <a:p>
            <a:fld id="{8DF76B02-F720-42C7-970A-06D331FB1C99}" type="datetimeFigureOut">
              <a:rPr lang="sl-SI" smtClean="0"/>
              <a:t>7.9.2015</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43989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76B02-F720-42C7-970A-06D331FB1C99}" type="datetimeFigureOut">
              <a:rPr lang="sl-SI" smtClean="0"/>
              <a:t>7.9.2015</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280691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l-S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76B02-F720-42C7-970A-06D331FB1C99}" type="datetimeFigureOut">
              <a:rPr lang="sl-SI" smtClean="0"/>
              <a:t>7.9.2015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3580351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l-S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76B02-F720-42C7-970A-06D331FB1C99}" type="datetimeFigureOut">
              <a:rPr lang="sl-SI" smtClean="0"/>
              <a:t>7.9.2015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1B4CB7F-6B77-4A8F-BB1D-837B060E3CEC}" type="slidenum">
              <a:rPr lang="sl-SI" smtClean="0"/>
              <a:t>‹nr.›</a:t>
            </a:fld>
            <a:endParaRPr lang="sl-SI"/>
          </a:p>
        </p:txBody>
      </p:sp>
    </p:spTree>
    <p:extLst>
      <p:ext uri="{BB962C8B-B14F-4D97-AF65-F5344CB8AC3E}">
        <p14:creationId xmlns:p14="http://schemas.microsoft.com/office/powerpoint/2010/main" val="117937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l-S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76B02-F720-42C7-970A-06D331FB1C99}" type="datetimeFigureOut">
              <a:rPr lang="sl-SI" smtClean="0"/>
              <a:t>7.9.2015</a:t>
            </a:fld>
            <a:endParaRPr lang="sl-S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4CB7F-6B77-4A8F-BB1D-837B060E3CEC}" type="slidenum">
              <a:rPr lang="sl-SI" smtClean="0"/>
              <a:t>‹nr.›</a:t>
            </a:fld>
            <a:endParaRPr lang="sl-SI"/>
          </a:p>
        </p:txBody>
      </p:sp>
    </p:spTree>
    <p:extLst>
      <p:ext uri="{BB962C8B-B14F-4D97-AF65-F5344CB8AC3E}">
        <p14:creationId xmlns:p14="http://schemas.microsoft.com/office/powerpoint/2010/main" val="622107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elexicography.eu/working-groups/working-group-3/wg3-meetings/wg3-herstmonceux-2015/"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cs.kuleuven.be/groups/liir/projects.php?project=177"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ids-mannheim.de/lexik/elexiko.html"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corpus.nytud.hu/efnilex-vect/"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wsjp.p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clul.ul.pt/en/research-teams/187-combina-pt-word-combinations-in-portuguese-language"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lovniky.korpus.sk/" TargetMode="External"/><Relationship Id="rId2" Type="http://schemas.openxmlformats.org/officeDocument/2006/relationships/hyperlink" Target="http://gacr311.ujc.cas.cz/web/"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terminus.iula.upf.edu/"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praakbanken.gu.se/eng/culturomics" TargetMode="External"/><Relationship Id="rId3" Type="http://schemas.openxmlformats.org/officeDocument/2006/relationships/hyperlink" Target="http://spraakbanken.gu.se/eng/mathir" TargetMode="External"/><Relationship Id="rId7" Type="http://schemas.openxmlformats.org/officeDocument/2006/relationships/hyperlink" Target="http://spraakbanken.gu.se/eng/swefn" TargetMode="External"/><Relationship Id="rId2" Type="http://schemas.openxmlformats.org/officeDocument/2006/relationships/hyperlink" Target="http://spraakbanken.gu.se/eng/forskning/diabase" TargetMode="External"/><Relationship Id="rId1" Type="http://schemas.openxmlformats.org/officeDocument/2006/relationships/slideLayout" Target="../slideLayouts/slideLayout2.xml"/><Relationship Id="rId6" Type="http://schemas.openxmlformats.org/officeDocument/2006/relationships/hyperlink" Target="http://cordis.europa.eu/project/rcn/71155_en.html" TargetMode="External"/><Relationship Id="rId5" Type="http://schemas.openxmlformats.org/officeDocument/2006/relationships/hyperlink" Target="http://spraakbanken.gu.se/larka/larka_hitex_index.html" TargetMode="External"/><Relationship Id="rId4" Type="http://schemas.openxmlformats.org/officeDocument/2006/relationships/hyperlink" Target="http://spraakbanken.gu.se/eng/sweccn"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kamusi.org/"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1ka.si/a/6060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l-SI" sz="4400" dirty="0" smtClean="0"/>
              <a:t>Survey – WG3 ENeL</a:t>
            </a:r>
            <a:r>
              <a:rPr lang="sl-SI" dirty="0" smtClean="0"/>
              <a:t/>
            </a:r>
            <a:br>
              <a:rPr lang="sl-SI" dirty="0" smtClean="0"/>
            </a:br>
            <a:r>
              <a:rPr lang="en-US" dirty="0"/>
              <a:t>Automatic Knowledge Acquisition for Lexicography</a:t>
            </a:r>
            <a:endParaRPr lang="sl-SI" sz="3600" dirty="0"/>
          </a:p>
        </p:txBody>
      </p:sp>
      <p:sp>
        <p:nvSpPr>
          <p:cNvPr id="3" name="Subtitle 2"/>
          <p:cNvSpPr>
            <a:spLocks noGrp="1"/>
          </p:cNvSpPr>
          <p:nvPr>
            <p:ph type="subTitle" idx="1"/>
          </p:nvPr>
        </p:nvSpPr>
        <p:spPr>
          <a:xfrm>
            <a:off x="1535875" y="3756417"/>
            <a:ext cx="9144000" cy="1655762"/>
          </a:xfrm>
        </p:spPr>
        <p:txBody>
          <a:bodyPr/>
          <a:lstStyle/>
          <a:p>
            <a:r>
              <a:rPr lang="sl-SI" dirty="0" smtClean="0"/>
              <a:t>Carole Tiberius, Ins</a:t>
            </a:r>
            <a:r>
              <a:rPr lang="en-GB" dirty="0" smtClean="0"/>
              <a:t>t</a:t>
            </a:r>
            <a:r>
              <a:rPr lang="sl-SI" dirty="0" smtClean="0"/>
              <a:t>itute for Dutch Lexicology, Leiden, the Netherlands</a:t>
            </a:r>
            <a:endParaRPr lang="en-GB" dirty="0" smtClean="0"/>
          </a:p>
          <a:p>
            <a:r>
              <a:rPr lang="en-GB" dirty="0" smtClean="0"/>
              <a:t>Kris Heylen, University of Leuven, Belgium</a:t>
            </a:r>
          </a:p>
          <a:p>
            <a:r>
              <a:rPr lang="sl-SI" dirty="0"/>
              <a:t>Simon Krek, „Jožef Stefan“ Institute, Ljubljana, Slovenia</a:t>
            </a:r>
          </a:p>
          <a:p>
            <a:endParaRPr lang="sl-SI" dirty="0"/>
          </a:p>
        </p:txBody>
      </p:sp>
    </p:spTree>
    <p:extLst>
      <p:ext uri="{BB962C8B-B14F-4D97-AF65-F5344CB8AC3E}">
        <p14:creationId xmlns:p14="http://schemas.microsoft.com/office/powerpoint/2010/main" val="3807802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ek 1"/>
          <p:cNvGraphicFramePr>
            <a:graphicFrameLocks/>
          </p:cNvGraphicFramePr>
          <p:nvPr>
            <p:extLst>
              <p:ext uri="{D42A27DB-BD31-4B8C-83A1-F6EECF244321}">
                <p14:modId xmlns:p14="http://schemas.microsoft.com/office/powerpoint/2010/main" val="2953978980"/>
              </p:ext>
            </p:extLst>
          </p:nvPr>
        </p:nvGraphicFramePr>
        <p:xfrm>
          <a:off x="1151907" y="0"/>
          <a:ext cx="9429008"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2054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6324" y="0"/>
            <a:ext cx="10515600" cy="1325563"/>
          </a:xfrm>
        </p:spPr>
        <p:txBody>
          <a:bodyPr/>
          <a:lstStyle/>
          <a:p>
            <a:r>
              <a:rPr lang="en-GB" dirty="0" smtClean="0"/>
              <a:t>Other types of AKA</a:t>
            </a:r>
            <a:endParaRPr lang="nl-NL" dirty="0"/>
          </a:p>
        </p:txBody>
      </p:sp>
      <p:sp>
        <p:nvSpPr>
          <p:cNvPr id="3" name="Tijdelijke aanduiding voor inhoud 2"/>
          <p:cNvSpPr>
            <a:spLocks noGrp="1"/>
          </p:cNvSpPr>
          <p:nvPr>
            <p:ph idx="1"/>
          </p:nvPr>
        </p:nvSpPr>
        <p:spPr>
          <a:xfrm>
            <a:off x="838200" y="1175657"/>
            <a:ext cx="10515600" cy="5415148"/>
          </a:xfrm>
        </p:spPr>
        <p:txBody>
          <a:bodyPr>
            <a:normAutofit/>
          </a:bodyPr>
          <a:lstStyle/>
          <a:p>
            <a:r>
              <a:rPr lang="nl-NL" sz="3600" dirty="0" err="1" smtClean="0"/>
              <a:t>Prioritizing</a:t>
            </a:r>
            <a:r>
              <a:rPr lang="nl-NL" sz="3600" dirty="0" smtClean="0"/>
              <a:t> </a:t>
            </a:r>
            <a:r>
              <a:rPr lang="nl-NL" sz="3600" dirty="0" err="1" smtClean="0"/>
              <a:t>lemmas</a:t>
            </a:r>
            <a:r>
              <a:rPr lang="nl-NL" sz="3600" dirty="0" smtClean="0"/>
              <a:t> </a:t>
            </a:r>
            <a:r>
              <a:rPr lang="nl-NL" sz="1800" dirty="0" smtClean="0"/>
              <a:t>(Denmark - </a:t>
            </a:r>
            <a:r>
              <a:rPr lang="en-US" sz="1800" dirty="0" smtClean="0">
                <a:solidFill>
                  <a:srgbClr val="000000"/>
                </a:solidFill>
              </a:rPr>
              <a:t>Society for Danish Language and Literature)</a:t>
            </a:r>
            <a:endParaRPr lang="en-US" sz="2400" dirty="0" smtClean="0">
              <a:solidFill>
                <a:srgbClr val="000000"/>
              </a:solidFill>
            </a:endParaRPr>
          </a:p>
          <a:p>
            <a:pPr marL="228600" lvl="1">
              <a:spcBef>
                <a:spcPts val="1000"/>
              </a:spcBef>
            </a:pPr>
            <a:r>
              <a:rPr lang="en-US" sz="3600" dirty="0">
                <a:solidFill>
                  <a:srgbClr val="000000"/>
                </a:solidFill>
              </a:rPr>
              <a:t>Word formation </a:t>
            </a:r>
            <a:r>
              <a:rPr lang="en-US" sz="3600" dirty="0" smtClean="0">
                <a:solidFill>
                  <a:srgbClr val="000000"/>
                </a:solidFill>
              </a:rPr>
              <a:t>information </a:t>
            </a:r>
            <a:r>
              <a:rPr lang="en-US" sz="1600" dirty="0" smtClean="0">
                <a:solidFill>
                  <a:srgbClr val="000000"/>
                </a:solidFill>
              </a:rPr>
              <a:t>(</a:t>
            </a:r>
            <a:r>
              <a:rPr lang="nl-NL" sz="1800" dirty="0"/>
              <a:t>France - </a:t>
            </a:r>
            <a:r>
              <a:rPr lang="nl-NL" sz="1800" dirty="0" err="1"/>
              <a:t>Université</a:t>
            </a:r>
            <a:r>
              <a:rPr lang="nl-NL" sz="1800" dirty="0"/>
              <a:t> de Franche-Comté, </a:t>
            </a:r>
            <a:r>
              <a:rPr lang="nl-NL" sz="1800" dirty="0" smtClean="0"/>
              <a:t>Besançon</a:t>
            </a:r>
            <a:r>
              <a:rPr lang="pt-BR" sz="1800" dirty="0" smtClean="0">
                <a:solidFill>
                  <a:srgbClr val="000000"/>
                </a:solidFill>
              </a:rPr>
              <a:t>)</a:t>
            </a:r>
            <a:endParaRPr lang="en-US" dirty="0">
              <a:solidFill>
                <a:srgbClr val="000000"/>
              </a:solidFill>
            </a:endParaRPr>
          </a:p>
          <a:p>
            <a:pPr marL="228600" lvl="1">
              <a:spcBef>
                <a:spcPts val="1000"/>
              </a:spcBef>
            </a:pPr>
            <a:r>
              <a:rPr lang="nl-BE" sz="3600" dirty="0" err="1" smtClean="0"/>
              <a:t>Semantic</a:t>
            </a:r>
            <a:r>
              <a:rPr lang="nl-BE" sz="3600" dirty="0" smtClean="0"/>
              <a:t> relations </a:t>
            </a:r>
            <a:r>
              <a:rPr lang="nl-BE" sz="1800" dirty="0" smtClean="0"/>
              <a:t>(</a:t>
            </a:r>
            <a:r>
              <a:rPr lang="nl-NL" sz="1800" dirty="0" smtClean="0"/>
              <a:t>France - </a:t>
            </a:r>
            <a:r>
              <a:rPr lang="nl-NL" sz="1800" dirty="0" err="1" smtClean="0"/>
              <a:t>Université</a:t>
            </a:r>
            <a:r>
              <a:rPr lang="nl-NL" sz="1800" dirty="0" smtClean="0"/>
              <a:t> de Franche-Comté, Besançon)</a:t>
            </a:r>
            <a:endParaRPr lang="nl-BE" sz="1800" dirty="0" smtClean="0"/>
          </a:p>
          <a:p>
            <a:pPr marL="228600" lvl="1">
              <a:spcBef>
                <a:spcPts val="1000"/>
              </a:spcBef>
            </a:pPr>
            <a:r>
              <a:rPr lang="nl-BE" sz="3600" dirty="0" err="1" smtClean="0">
                <a:solidFill>
                  <a:srgbClr val="000000"/>
                </a:solidFill>
              </a:rPr>
              <a:t>Termhood</a:t>
            </a:r>
            <a:r>
              <a:rPr lang="nl-BE" sz="3600" dirty="0" smtClean="0">
                <a:solidFill>
                  <a:srgbClr val="000000"/>
                </a:solidFill>
              </a:rPr>
              <a:t> </a:t>
            </a:r>
            <a:r>
              <a:rPr lang="nl-BE" sz="3600" dirty="0" err="1" smtClean="0">
                <a:solidFill>
                  <a:srgbClr val="000000"/>
                </a:solidFill>
              </a:rPr>
              <a:t>probability</a:t>
            </a:r>
            <a:r>
              <a:rPr lang="nl-BE" sz="3600" dirty="0" smtClean="0">
                <a:solidFill>
                  <a:srgbClr val="000000"/>
                </a:solidFill>
              </a:rPr>
              <a:t> </a:t>
            </a:r>
            <a:r>
              <a:rPr lang="nl-BE" sz="1800" dirty="0" smtClean="0">
                <a:solidFill>
                  <a:srgbClr val="000000"/>
                </a:solidFill>
              </a:rPr>
              <a:t>(</a:t>
            </a:r>
            <a:r>
              <a:rPr lang="nl-NL" sz="1800" dirty="0"/>
              <a:t>France - </a:t>
            </a:r>
            <a:r>
              <a:rPr lang="nl-NL" sz="1800" dirty="0" err="1"/>
              <a:t>Université</a:t>
            </a:r>
            <a:r>
              <a:rPr lang="nl-NL" sz="1800" dirty="0"/>
              <a:t> de Franche-Comté, Besançon</a:t>
            </a:r>
            <a:r>
              <a:rPr lang="nl-BE" sz="1800" dirty="0" smtClean="0">
                <a:solidFill>
                  <a:srgbClr val="000000"/>
                </a:solidFill>
              </a:rPr>
              <a:t>)</a:t>
            </a:r>
          </a:p>
          <a:p>
            <a:pPr marL="228600" lvl="1">
              <a:spcBef>
                <a:spcPts val="1000"/>
              </a:spcBef>
            </a:pPr>
            <a:r>
              <a:rPr lang="nl-BE" sz="3600" dirty="0" err="1" smtClean="0">
                <a:solidFill>
                  <a:srgbClr val="000000"/>
                </a:solidFill>
              </a:rPr>
              <a:t>Selectional</a:t>
            </a:r>
            <a:r>
              <a:rPr lang="nl-BE" sz="3600" dirty="0" smtClean="0">
                <a:solidFill>
                  <a:srgbClr val="000000"/>
                </a:solidFill>
              </a:rPr>
              <a:t> </a:t>
            </a:r>
            <a:r>
              <a:rPr lang="nl-BE" sz="3600" dirty="0" err="1" smtClean="0">
                <a:solidFill>
                  <a:srgbClr val="000000"/>
                </a:solidFill>
              </a:rPr>
              <a:t>preferences</a:t>
            </a:r>
            <a:r>
              <a:rPr lang="nl-BE" sz="3600" dirty="0" smtClean="0">
                <a:solidFill>
                  <a:srgbClr val="000000"/>
                </a:solidFill>
              </a:rPr>
              <a:t> </a:t>
            </a:r>
            <a:r>
              <a:rPr lang="nl-BE" sz="1800" dirty="0" smtClean="0">
                <a:solidFill>
                  <a:srgbClr val="000000"/>
                </a:solidFill>
              </a:rPr>
              <a:t>(</a:t>
            </a:r>
            <a:r>
              <a:rPr lang="nl-NL" sz="1800" dirty="0"/>
              <a:t>Hungary - Research </a:t>
            </a:r>
            <a:r>
              <a:rPr lang="nl-NL" sz="1800" dirty="0" err="1"/>
              <a:t>Institute</a:t>
            </a:r>
            <a:r>
              <a:rPr lang="nl-NL" sz="1800" dirty="0"/>
              <a:t> </a:t>
            </a:r>
            <a:r>
              <a:rPr lang="nl-NL" sz="1800" dirty="0" err="1"/>
              <a:t>for</a:t>
            </a:r>
            <a:r>
              <a:rPr lang="nl-NL" sz="1800" dirty="0"/>
              <a:t> </a:t>
            </a:r>
            <a:r>
              <a:rPr lang="nl-NL" sz="1800" dirty="0" err="1"/>
              <a:t>Linguistics</a:t>
            </a:r>
            <a:r>
              <a:rPr lang="nl-NL" sz="1800" dirty="0"/>
              <a:t> of </a:t>
            </a:r>
            <a:r>
              <a:rPr lang="nl-NL" sz="1800" dirty="0" err="1"/>
              <a:t>the</a:t>
            </a:r>
            <a:r>
              <a:rPr lang="nl-NL" sz="1800" dirty="0"/>
              <a:t> </a:t>
            </a:r>
            <a:r>
              <a:rPr lang="nl-NL" sz="1800" dirty="0" err="1"/>
              <a:t>Hungarian</a:t>
            </a:r>
            <a:r>
              <a:rPr lang="nl-NL" sz="1800" dirty="0"/>
              <a:t> Academy of </a:t>
            </a:r>
            <a:r>
              <a:rPr lang="nl-NL" sz="1800" dirty="0" smtClean="0"/>
              <a:t>Sciences)</a:t>
            </a:r>
            <a:endParaRPr lang="pt-BR" sz="1800" dirty="0">
              <a:solidFill>
                <a:srgbClr val="000000"/>
              </a:solidFill>
            </a:endParaRPr>
          </a:p>
          <a:p>
            <a:r>
              <a:rPr lang="nl-NL" sz="3600" dirty="0" smtClean="0"/>
              <a:t>Discourse markers </a:t>
            </a:r>
            <a:r>
              <a:rPr lang="nl-NL" sz="1800" dirty="0" smtClean="0"/>
              <a:t>(Denmark </a:t>
            </a:r>
            <a:r>
              <a:rPr lang="nl-NL" sz="1800" dirty="0"/>
              <a:t>/ France</a:t>
            </a:r>
            <a:br>
              <a:rPr lang="nl-NL" sz="1800" dirty="0"/>
            </a:br>
            <a:r>
              <a:rPr lang="nl-NL" sz="1800" dirty="0"/>
              <a:t>Aarhus University, Business </a:t>
            </a:r>
            <a:r>
              <a:rPr lang="nl-NL" sz="1800" dirty="0" err="1"/>
              <a:t>and</a:t>
            </a:r>
            <a:r>
              <a:rPr lang="nl-NL" sz="1800" dirty="0"/>
              <a:t> </a:t>
            </a:r>
            <a:r>
              <a:rPr lang="nl-NL" sz="1800" dirty="0" err="1"/>
              <a:t>Social</a:t>
            </a:r>
            <a:r>
              <a:rPr lang="nl-NL" sz="1800" dirty="0"/>
              <a:t> Sciences, </a:t>
            </a:r>
            <a:r>
              <a:rPr lang="nl-NL" sz="1800" dirty="0" err="1"/>
              <a:t>Department</a:t>
            </a:r>
            <a:r>
              <a:rPr lang="nl-NL" sz="1800" dirty="0"/>
              <a:t> of Business Communication; </a:t>
            </a:r>
            <a:r>
              <a:rPr lang="nl-NL" sz="1800" dirty="0" err="1"/>
              <a:t>Université</a:t>
            </a:r>
            <a:r>
              <a:rPr lang="nl-NL" sz="1800" dirty="0"/>
              <a:t> de Bourgogne, Maison des Sciences de l\</a:t>
            </a:r>
            <a:r>
              <a:rPr lang="nl-NL" sz="1800" dirty="0" smtClean="0"/>
              <a:t>'Homme)</a:t>
            </a:r>
          </a:p>
          <a:p>
            <a:pPr marL="0" indent="0">
              <a:buNone/>
            </a:pPr>
            <a:endParaRPr lang="nl-NL" dirty="0"/>
          </a:p>
        </p:txBody>
      </p:sp>
    </p:spTree>
    <p:extLst>
      <p:ext uri="{BB962C8B-B14F-4D97-AF65-F5344CB8AC3E}">
        <p14:creationId xmlns:p14="http://schemas.microsoft.com/office/powerpoint/2010/main" val="1999457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3755" y="2193228"/>
            <a:ext cx="11352809" cy="2123658"/>
          </a:xfrm>
          <a:prstGeom prst="rect">
            <a:avLst/>
          </a:prstGeom>
        </p:spPr>
        <p:txBody>
          <a:bodyPr wrap="square">
            <a:spAutoFit/>
          </a:bodyPr>
          <a:lstStyle/>
          <a:p>
            <a:r>
              <a:rPr lang="nl-NL" sz="3600" dirty="0" smtClean="0"/>
              <a:t>Meeting </a:t>
            </a:r>
            <a:r>
              <a:rPr lang="nl-NL" sz="3600" dirty="0" err="1" smtClean="0"/>
              <a:t>Programme</a:t>
            </a:r>
            <a:r>
              <a:rPr lang="nl-NL" sz="3600" dirty="0" smtClean="0"/>
              <a:t>:</a:t>
            </a:r>
            <a:endParaRPr lang="nl-NL" sz="2400" dirty="0" smtClean="0"/>
          </a:p>
          <a:p>
            <a:endParaRPr lang="nl-NL" sz="2400" dirty="0" smtClean="0">
              <a:hlinkClick r:id="rId3"/>
            </a:endParaRPr>
          </a:p>
          <a:p>
            <a:r>
              <a:rPr lang="nl-NL" sz="2400" dirty="0" smtClean="0">
                <a:hlinkClick r:id="rId3"/>
              </a:rPr>
              <a:t>http</a:t>
            </a:r>
            <a:r>
              <a:rPr lang="nl-NL" sz="2400" dirty="0">
                <a:hlinkClick r:id="rId3"/>
              </a:rPr>
              <a:t>://</a:t>
            </a:r>
            <a:r>
              <a:rPr lang="nl-NL" sz="2400" dirty="0" err="1">
                <a:hlinkClick r:id="rId3"/>
              </a:rPr>
              <a:t>www.elexicography.eu</a:t>
            </a:r>
            <a:r>
              <a:rPr lang="nl-NL" sz="2400" dirty="0">
                <a:hlinkClick r:id="rId3"/>
              </a:rPr>
              <a:t>/</a:t>
            </a:r>
            <a:r>
              <a:rPr lang="nl-NL" sz="2400" dirty="0" err="1">
                <a:hlinkClick r:id="rId3"/>
              </a:rPr>
              <a:t>working-groups</a:t>
            </a:r>
            <a:r>
              <a:rPr lang="nl-NL" sz="2400" dirty="0">
                <a:hlinkClick r:id="rId3"/>
              </a:rPr>
              <a:t>/</a:t>
            </a:r>
            <a:r>
              <a:rPr lang="nl-NL" sz="2400" dirty="0" err="1">
                <a:hlinkClick r:id="rId3"/>
              </a:rPr>
              <a:t>working</a:t>
            </a:r>
            <a:r>
              <a:rPr lang="nl-NL" sz="2400" dirty="0">
                <a:hlinkClick r:id="rId3"/>
              </a:rPr>
              <a:t>-</a:t>
            </a:r>
            <a:r>
              <a:rPr lang="nl-NL" sz="2400" dirty="0" err="1">
                <a:hlinkClick r:id="rId3"/>
              </a:rPr>
              <a:t>group</a:t>
            </a:r>
            <a:r>
              <a:rPr lang="nl-NL" sz="2400" dirty="0">
                <a:hlinkClick r:id="rId3"/>
              </a:rPr>
              <a:t>-3/</a:t>
            </a:r>
            <a:r>
              <a:rPr lang="nl-NL" sz="2400" dirty="0" err="1">
                <a:hlinkClick r:id="rId3"/>
              </a:rPr>
              <a:t>wg3</a:t>
            </a:r>
            <a:r>
              <a:rPr lang="nl-NL" sz="2400" dirty="0">
                <a:hlinkClick r:id="rId3"/>
              </a:rPr>
              <a:t>-meetings/</a:t>
            </a:r>
            <a:r>
              <a:rPr lang="nl-NL" sz="2400" dirty="0" err="1">
                <a:hlinkClick r:id="rId3"/>
              </a:rPr>
              <a:t>wg3</a:t>
            </a:r>
            <a:r>
              <a:rPr lang="nl-NL" sz="2400" dirty="0">
                <a:hlinkClick r:id="rId3"/>
              </a:rPr>
              <a:t>-</a:t>
            </a:r>
            <a:r>
              <a:rPr lang="nl-NL" sz="2400" dirty="0" err="1">
                <a:hlinkClick r:id="rId3"/>
              </a:rPr>
              <a:t>herstmonceux</a:t>
            </a:r>
            <a:r>
              <a:rPr lang="nl-NL" sz="2400" dirty="0">
                <a:hlinkClick r:id="rId3"/>
              </a:rPr>
              <a:t>-2015</a:t>
            </a:r>
            <a:r>
              <a:rPr lang="nl-NL" sz="2400" dirty="0" smtClean="0">
                <a:hlinkClick r:id="rId3"/>
              </a:rPr>
              <a:t>/</a:t>
            </a:r>
            <a:endParaRPr lang="nl-NL" sz="2400" dirty="0" smtClean="0"/>
          </a:p>
          <a:p>
            <a:endParaRPr lang="nl-NL" sz="2400" dirty="0"/>
          </a:p>
        </p:txBody>
      </p:sp>
    </p:spTree>
    <p:extLst>
      <p:ext uri="{BB962C8B-B14F-4D97-AF65-F5344CB8AC3E}">
        <p14:creationId xmlns:p14="http://schemas.microsoft.com/office/powerpoint/2010/main" val="720426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p:cNvGraphicFramePr>
            <a:graphicFrameLocks noGrp="1"/>
          </p:cNvGraphicFramePr>
          <p:nvPr>
            <p:extLst>
              <p:ext uri="{D42A27DB-BD31-4B8C-83A1-F6EECF244321}">
                <p14:modId xmlns:p14="http://schemas.microsoft.com/office/powerpoint/2010/main" val="3271927856"/>
              </p:ext>
            </p:extLst>
          </p:nvPr>
        </p:nvGraphicFramePr>
        <p:xfrm>
          <a:off x="866274" y="1082843"/>
          <a:ext cx="10130589" cy="4488312"/>
        </p:xfrm>
        <a:graphic>
          <a:graphicData uri="http://schemas.openxmlformats.org/drawingml/2006/table">
            <a:tbl>
              <a:tblPr/>
              <a:tblGrid>
                <a:gridCol w="7452387"/>
                <a:gridCol w="2678202"/>
              </a:tblGrid>
              <a:tr h="996532">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for generating a candidate lemma list?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872945">
                <a:tc>
                  <a:txBody>
                    <a:bodyPr/>
                    <a:lstStyle/>
                    <a:p>
                      <a:pPr algn="l" fontAlgn="b"/>
                      <a:r>
                        <a:rPr lang="nl-NL" sz="2800" b="0" i="0" u="none" strike="noStrike">
                          <a:solidFill>
                            <a:srgbClr val="000000"/>
                          </a:solidFill>
                          <a:effectLst/>
                          <a:latin typeface="Calibri"/>
                        </a:rPr>
                        <a:t>Answers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2945">
                <a:tc>
                  <a:txBody>
                    <a:bodyPr/>
                    <a:lstStyle/>
                    <a:p>
                      <a:pPr algn="l" fontAlgn="b"/>
                      <a:r>
                        <a:rPr lang="nl-NL" sz="2800" b="0" i="0" u="none" strike="noStrike">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2945">
                <a:tc>
                  <a:txBody>
                    <a:bodyPr/>
                    <a:lstStyle/>
                    <a:p>
                      <a:pPr algn="l" fontAlgn="b"/>
                      <a:r>
                        <a:rPr lang="nl-NL" sz="2800" b="0" i="0" u="none" strike="noStrike">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2945">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93181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1091156776"/>
              </p:ext>
            </p:extLst>
          </p:nvPr>
        </p:nvGraphicFramePr>
        <p:xfrm>
          <a:off x="986590" y="986591"/>
          <a:ext cx="10780294" cy="5269829"/>
        </p:xfrm>
        <a:graphic>
          <a:graphicData uri="http://schemas.openxmlformats.org/drawingml/2006/table">
            <a:tbl>
              <a:tblPr/>
              <a:tblGrid>
                <a:gridCol w="7930331"/>
                <a:gridCol w="2849963"/>
              </a:tblGrid>
              <a:tr h="1571705">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frequency information, e.g. overall lemma frequency information?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924531">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4531">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4531">
                <a:tc>
                  <a:txBody>
                    <a:bodyPr/>
                    <a:lstStyle/>
                    <a:p>
                      <a:pPr algn="l" fontAlgn="b"/>
                      <a:r>
                        <a:rPr lang="nl-NL" sz="28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4531">
                <a:tc>
                  <a:txBody>
                    <a:bodyPr/>
                    <a:lstStyle/>
                    <a:p>
                      <a:pPr algn="l" fontAlgn="b"/>
                      <a:r>
                        <a:rPr lang="nl-NL" sz="2800" b="0" i="0" u="none" strike="noStrike" dirty="0" err="1">
                          <a:solidFill>
                            <a:srgbClr val="000000"/>
                          </a:solidFill>
                          <a:effectLst/>
                          <a:latin typeface="Calibri"/>
                        </a:rPr>
                        <a:t>Valid</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6701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3836159660"/>
              </p:ext>
            </p:extLst>
          </p:nvPr>
        </p:nvGraphicFramePr>
        <p:xfrm>
          <a:off x="938463" y="1010652"/>
          <a:ext cx="10611853" cy="4957011"/>
        </p:xfrm>
        <a:graphic>
          <a:graphicData uri="http://schemas.openxmlformats.org/drawingml/2006/table">
            <a:tbl>
              <a:tblPr/>
              <a:tblGrid>
                <a:gridCol w="4282420"/>
                <a:gridCol w="6329433"/>
              </a:tblGrid>
              <a:tr h="1478407">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information on form variation e.g. irregular morphology, orthographic variants?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869651">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69651">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69651">
                <a:tc>
                  <a:txBody>
                    <a:bodyPr/>
                    <a:lstStyle/>
                    <a:p>
                      <a:pPr algn="l" fontAlgn="b"/>
                      <a:r>
                        <a:rPr lang="nl-NL" sz="2800" b="0" i="0" u="none" strike="noStrike">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69651">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7376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2711141570"/>
              </p:ext>
            </p:extLst>
          </p:nvPr>
        </p:nvGraphicFramePr>
        <p:xfrm>
          <a:off x="192506" y="1106901"/>
          <a:ext cx="11766883" cy="4884824"/>
        </p:xfrm>
        <a:graphic>
          <a:graphicData uri="http://schemas.openxmlformats.org/drawingml/2006/table">
            <a:tbl>
              <a:tblPr/>
              <a:tblGrid>
                <a:gridCol w="8656098"/>
                <a:gridCol w="3110785"/>
              </a:tblGrid>
              <a:tr h="1456876">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example sentences (cf. Vienna workshop)?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856987">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987">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987">
                <a:tc>
                  <a:txBody>
                    <a:bodyPr/>
                    <a:lstStyle/>
                    <a:p>
                      <a:pPr algn="l" fontAlgn="b"/>
                      <a:r>
                        <a:rPr lang="nl-NL" sz="2800" b="0" i="0" u="none" strike="noStrike">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6987">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3213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2055760548"/>
              </p:ext>
            </p:extLst>
          </p:nvPr>
        </p:nvGraphicFramePr>
        <p:xfrm>
          <a:off x="360947" y="962527"/>
          <a:ext cx="11550316" cy="5542941"/>
        </p:xfrm>
        <a:graphic>
          <a:graphicData uri="http://schemas.openxmlformats.org/drawingml/2006/table">
            <a:tbl>
              <a:tblPr/>
              <a:tblGrid>
                <a:gridCol w="8496783"/>
                <a:gridCol w="3053533"/>
              </a:tblGrid>
              <a:tr h="2527132">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multiword expressions ( i.e. sequences of words with some unpredictable properties such as "to count somebody in" or "to take a haircut", ranging from collocations and phrasal verbs, (pragmatic) frozen expressions (e.g. of course, good morning) to traditional idioms, proverbs etc.)?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743274">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3274">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3274">
                <a:tc>
                  <a:txBody>
                    <a:bodyPr/>
                    <a:lstStyle/>
                    <a:p>
                      <a:pPr algn="l" fontAlgn="b"/>
                      <a:r>
                        <a:rPr lang="nl-NL" sz="28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3274">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2112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1753161146"/>
              </p:ext>
            </p:extLst>
          </p:nvPr>
        </p:nvGraphicFramePr>
        <p:xfrm>
          <a:off x="649705" y="745958"/>
          <a:ext cx="10820400" cy="5678905"/>
        </p:xfrm>
        <a:graphic>
          <a:graphicData uri="http://schemas.openxmlformats.org/drawingml/2006/table">
            <a:tbl>
              <a:tblPr/>
              <a:tblGrid>
                <a:gridCol w="7959833"/>
                <a:gridCol w="2860567"/>
              </a:tblGrid>
              <a:tr h="1135781">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neologisms?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1135781">
                <a:tc>
                  <a:txBody>
                    <a:bodyPr/>
                    <a:lstStyle/>
                    <a:p>
                      <a:pPr algn="l" fontAlgn="b"/>
                      <a:r>
                        <a:rPr lang="nl-NL" sz="2800" b="0" i="0" u="none" strike="noStrike">
                          <a:solidFill>
                            <a:srgbClr val="000000"/>
                          </a:solidFill>
                          <a:effectLst/>
                          <a:latin typeface="Calibri"/>
                        </a:rPr>
                        <a:t>Answers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5781">
                <a:tc>
                  <a:txBody>
                    <a:bodyPr/>
                    <a:lstStyle/>
                    <a:p>
                      <a:pPr algn="l" fontAlgn="b"/>
                      <a:r>
                        <a:rPr lang="nl-NL" sz="2800" b="0" i="0" u="none" strike="noStrike">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5781">
                <a:tc>
                  <a:txBody>
                    <a:bodyPr/>
                    <a:lstStyle/>
                    <a:p>
                      <a:pPr algn="l" fontAlgn="b"/>
                      <a:r>
                        <a:rPr lang="nl-NL" sz="2800" b="0" i="0" u="none" strike="noStrike">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5781">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41097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2927050941"/>
              </p:ext>
            </p:extLst>
          </p:nvPr>
        </p:nvGraphicFramePr>
        <p:xfrm>
          <a:off x="264695" y="673766"/>
          <a:ext cx="11670631" cy="5943600"/>
        </p:xfrm>
        <a:graphic>
          <a:graphicData uri="http://schemas.openxmlformats.org/drawingml/2006/table">
            <a:tbl>
              <a:tblPr/>
              <a:tblGrid>
                <a:gridCol w="8585292"/>
                <a:gridCol w="3085339"/>
              </a:tblGrid>
              <a:tr h="1188720">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definitions?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1188720">
                <a:tc>
                  <a:txBody>
                    <a:bodyPr/>
                    <a:lstStyle/>
                    <a:p>
                      <a:pPr algn="l" fontAlgn="b"/>
                      <a:r>
                        <a:rPr lang="nl-NL" sz="2800" b="0" i="0" u="none" strike="noStrike">
                          <a:solidFill>
                            <a:srgbClr val="000000"/>
                          </a:solidFill>
                          <a:effectLst/>
                          <a:latin typeface="Calibri"/>
                        </a:rPr>
                        <a:t>Answers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8720">
                <a:tc>
                  <a:txBody>
                    <a:bodyPr/>
                    <a:lstStyle/>
                    <a:p>
                      <a:pPr algn="l" fontAlgn="b"/>
                      <a:r>
                        <a:rPr lang="nl-NL" sz="2800" b="0" i="0" u="none" strike="noStrike">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8720">
                <a:tc>
                  <a:txBody>
                    <a:bodyPr/>
                    <a:lstStyle/>
                    <a:p>
                      <a:pPr algn="l" fontAlgn="b"/>
                      <a:r>
                        <a:rPr lang="nl-NL" sz="2800" b="0" i="0" u="none" strike="noStrike">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8720">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49475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Purpose</a:t>
            </a:r>
            <a:r>
              <a:rPr lang="nl-NL" dirty="0" smtClean="0"/>
              <a:t> of the survey</a:t>
            </a:r>
            <a:endParaRPr lang="sl-SI" dirty="0"/>
          </a:p>
        </p:txBody>
      </p:sp>
      <p:sp>
        <p:nvSpPr>
          <p:cNvPr id="3" name="Content Placeholder 2"/>
          <p:cNvSpPr>
            <a:spLocks noGrp="1"/>
          </p:cNvSpPr>
          <p:nvPr>
            <p:ph idx="1"/>
          </p:nvPr>
        </p:nvSpPr>
        <p:spPr/>
        <p:txBody>
          <a:bodyPr>
            <a:normAutofit/>
          </a:bodyPr>
          <a:lstStyle/>
          <a:p>
            <a:pPr marL="0" indent="0">
              <a:buNone/>
            </a:pPr>
            <a:r>
              <a:rPr lang="en-GB" sz="3200" dirty="0"/>
              <a:t>C</a:t>
            </a:r>
            <a:r>
              <a:rPr lang="en-GB" sz="3200" dirty="0" smtClean="0"/>
              <a:t>reate </a:t>
            </a:r>
            <a:r>
              <a:rPr lang="en-GB" sz="3200" dirty="0"/>
              <a:t>an inventory of different types of automatic knowledge acquisition which are currently used within the framework of lexicographical projects </a:t>
            </a:r>
            <a:endParaRPr lang="sl-SI" sz="3200" dirty="0" smtClean="0"/>
          </a:p>
        </p:txBody>
      </p:sp>
    </p:spTree>
    <p:extLst>
      <p:ext uri="{BB962C8B-B14F-4D97-AF65-F5344CB8AC3E}">
        <p14:creationId xmlns:p14="http://schemas.microsoft.com/office/powerpoint/2010/main" val="2002778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3854371099"/>
              </p:ext>
            </p:extLst>
          </p:nvPr>
        </p:nvGraphicFramePr>
        <p:xfrm>
          <a:off x="529390" y="577517"/>
          <a:ext cx="11044989" cy="5727030"/>
        </p:xfrm>
        <a:graphic>
          <a:graphicData uri="http://schemas.openxmlformats.org/drawingml/2006/table">
            <a:tbl>
              <a:tblPr/>
              <a:tblGrid>
                <a:gridCol w="8125049"/>
                <a:gridCol w="2919940"/>
              </a:tblGrid>
              <a:tr h="1145406">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translation equivalents?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1145406">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5406">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5406">
                <a:tc>
                  <a:txBody>
                    <a:bodyPr/>
                    <a:lstStyle/>
                    <a:p>
                      <a:pPr algn="l" fontAlgn="b"/>
                      <a:r>
                        <a:rPr lang="nl-NL" sz="28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5406">
                <a:tc>
                  <a:txBody>
                    <a:bodyPr/>
                    <a:lstStyle/>
                    <a:p>
                      <a:pPr algn="l" fontAlgn="b"/>
                      <a:r>
                        <a:rPr lang="nl-NL" sz="2800" b="0" i="0" u="none" strike="noStrike" dirty="0" err="1">
                          <a:solidFill>
                            <a:srgbClr val="000000"/>
                          </a:solidFill>
                          <a:effectLst/>
                          <a:latin typeface="Calibri"/>
                        </a:rPr>
                        <a:t>Valid</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92011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3559164755"/>
              </p:ext>
            </p:extLst>
          </p:nvPr>
        </p:nvGraphicFramePr>
        <p:xfrm>
          <a:off x="216569" y="938463"/>
          <a:ext cx="11718757" cy="5582654"/>
        </p:xfrm>
        <a:graphic>
          <a:graphicData uri="http://schemas.openxmlformats.org/drawingml/2006/table">
            <a:tbl>
              <a:tblPr/>
              <a:tblGrid>
                <a:gridCol w="8620694"/>
                <a:gridCol w="3098063"/>
              </a:tblGrid>
              <a:tr h="2173398">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knowledge rich contexts (i.e. a sort of hybrid of a good dictionary example and a definition in the sense that is extracted from a corpus, illustrates the meaning of a term, but it is not a formal definition)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852314">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2314">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2314">
                <a:tc>
                  <a:txBody>
                    <a:bodyPr/>
                    <a:lstStyle/>
                    <a:p>
                      <a:pPr algn="l" fontAlgn="b"/>
                      <a:r>
                        <a:rPr lang="nl-NL" sz="28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2314">
                <a:tc>
                  <a:txBody>
                    <a:bodyPr/>
                    <a:lstStyle/>
                    <a:p>
                      <a:pPr algn="l" fontAlgn="b"/>
                      <a:r>
                        <a:rPr lang="nl-NL" sz="2800" b="0" i="0" u="none" strike="noStrike" dirty="0" err="1">
                          <a:solidFill>
                            <a:srgbClr val="000000"/>
                          </a:solidFill>
                          <a:effectLst/>
                          <a:latin typeface="Calibri"/>
                        </a:rPr>
                        <a:t>Valid</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68799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652962452"/>
              </p:ext>
            </p:extLst>
          </p:nvPr>
        </p:nvGraphicFramePr>
        <p:xfrm>
          <a:off x="481262" y="697831"/>
          <a:ext cx="11357812" cy="5221702"/>
        </p:xfrm>
        <a:graphic>
          <a:graphicData uri="http://schemas.openxmlformats.org/drawingml/2006/table">
            <a:tbl>
              <a:tblPr/>
              <a:tblGrid>
                <a:gridCol w="8355171"/>
                <a:gridCol w="3002641"/>
              </a:tblGrid>
              <a:tr h="1557350">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lexical-semantic relations (e.g. synonyms, antonyms, </a:t>
                      </a:r>
                      <a:r>
                        <a:rPr lang="en-US" sz="2800" b="1" i="0" u="none" strike="noStrike" dirty="0" err="1">
                          <a:solidFill>
                            <a:srgbClr val="000000"/>
                          </a:solidFill>
                          <a:effectLst/>
                          <a:latin typeface="Calibri"/>
                        </a:rPr>
                        <a:t>hypernyms</a:t>
                      </a:r>
                      <a:r>
                        <a:rPr lang="en-US" sz="2800" b="1" i="0" u="none" strike="noStrike" dirty="0">
                          <a:solidFill>
                            <a:srgbClr val="000000"/>
                          </a:solidFill>
                          <a:effectLst/>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916088">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6088">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6088">
                <a:tc>
                  <a:txBody>
                    <a:bodyPr/>
                    <a:lstStyle/>
                    <a:p>
                      <a:pPr algn="l" fontAlgn="b"/>
                      <a:r>
                        <a:rPr lang="nl-NL" sz="28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6088">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00613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4224897206"/>
              </p:ext>
            </p:extLst>
          </p:nvPr>
        </p:nvGraphicFramePr>
        <p:xfrm>
          <a:off x="288758" y="601579"/>
          <a:ext cx="11333747" cy="5727030"/>
        </p:xfrm>
        <a:graphic>
          <a:graphicData uri="http://schemas.openxmlformats.org/drawingml/2006/table">
            <a:tbl>
              <a:tblPr/>
              <a:tblGrid>
                <a:gridCol w="8337468"/>
                <a:gridCol w="2996279"/>
              </a:tblGrid>
              <a:tr h="1145406">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word senses?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1145406">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5406">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5406">
                <a:tc>
                  <a:txBody>
                    <a:bodyPr/>
                    <a:lstStyle/>
                    <a:p>
                      <a:pPr algn="l" fontAlgn="b"/>
                      <a:r>
                        <a:rPr lang="nl-NL" sz="28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5406">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14188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1689442024"/>
              </p:ext>
            </p:extLst>
          </p:nvPr>
        </p:nvGraphicFramePr>
        <p:xfrm>
          <a:off x="529392" y="986588"/>
          <a:ext cx="11189366" cy="5582654"/>
        </p:xfrm>
        <a:graphic>
          <a:graphicData uri="http://schemas.openxmlformats.org/drawingml/2006/table">
            <a:tbl>
              <a:tblPr/>
              <a:tblGrid>
                <a:gridCol w="8231257"/>
                <a:gridCol w="2958109"/>
              </a:tblGrid>
              <a:tr h="1665002">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grammatical patterns (e.g. word profiles, </a:t>
                      </a:r>
                      <a:r>
                        <a:rPr lang="en-US" sz="2800" b="1" i="0" u="none" strike="noStrike" dirty="0" err="1">
                          <a:solidFill>
                            <a:srgbClr val="000000"/>
                          </a:solidFill>
                          <a:effectLst/>
                          <a:latin typeface="Calibri"/>
                        </a:rPr>
                        <a:t>valency</a:t>
                      </a:r>
                      <a:r>
                        <a:rPr lang="en-US" sz="28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979413">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9413">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9413">
                <a:tc>
                  <a:txBody>
                    <a:bodyPr/>
                    <a:lstStyle/>
                    <a:p>
                      <a:pPr algn="l" fontAlgn="b"/>
                      <a:r>
                        <a:rPr lang="nl-NL" sz="28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9413">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3967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3546743877"/>
              </p:ext>
            </p:extLst>
          </p:nvPr>
        </p:nvGraphicFramePr>
        <p:xfrm>
          <a:off x="192505" y="721896"/>
          <a:ext cx="11670632" cy="5702969"/>
        </p:xfrm>
        <a:graphic>
          <a:graphicData uri="http://schemas.openxmlformats.org/drawingml/2006/table">
            <a:tbl>
              <a:tblPr/>
              <a:tblGrid>
                <a:gridCol w="8585293"/>
                <a:gridCol w="3085339"/>
              </a:tblGrid>
              <a:tr h="1700885">
                <a:tc gridSpan="2">
                  <a:txBody>
                    <a:bodyPr/>
                    <a:lstStyle/>
                    <a:p>
                      <a:pPr algn="l" fontAlgn="b"/>
                      <a:r>
                        <a:rPr lang="en-US" sz="2800" b="1" i="0" u="none" strike="noStrike" dirty="0" smtClean="0">
                          <a:solidFill>
                            <a:srgbClr val="000000"/>
                          </a:solidFill>
                          <a:effectLst/>
                          <a:latin typeface="Calibri"/>
                        </a:rPr>
                        <a:t>Q: Do </a:t>
                      </a:r>
                      <a:r>
                        <a:rPr lang="en-US" sz="2800" b="1" i="0" u="none" strike="noStrike" dirty="0">
                          <a:solidFill>
                            <a:srgbClr val="000000"/>
                          </a:solidFill>
                          <a:effectLst/>
                          <a:latin typeface="Calibri"/>
                        </a:rPr>
                        <a:t>you or your institution use automatic knowledge acquisition to extract linguistic labels (e.g. domain/region/dialect/register/style/time/slang and jargon/ attitude/ offensive terms)?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r>
              <a:tr h="1000521">
                <a:tc>
                  <a:txBody>
                    <a:bodyPr/>
                    <a:lstStyle/>
                    <a:p>
                      <a:pPr algn="l" fontAlgn="b"/>
                      <a:r>
                        <a:rPr lang="nl-NL" sz="2800" b="0" i="0" u="none" strike="noStrike" dirty="0" err="1">
                          <a:solidFill>
                            <a:srgbClr val="000000"/>
                          </a:solidFill>
                          <a:effectLst/>
                          <a:latin typeface="Calibri"/>
                        </a:rPr>
                        <a:t>Answers</a:t>
                      </a:r>
                      <a:endParaRPr lang="nl-NL" sz="2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Frequency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0521">
                <a:tc>
                  <a:txBody>
                    <a:bodyPr/>
                    <a:lstStyle/>
                    <a:p>
                      <a:pPr algn="l" fontAlgn="b"/>
                      <a:r>
                        <a:rPr lang="nl-NL" sz="28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0521">
                <a:tc>
                  <a:txBody>
                    <a:bodyPr/>
                    <a:lstStyle/>
                    <a:p>
                      <a:pPr algn="l" fontAlgn="b"/>
                      <a:r>
                        <a:rPr lang="nl-NL" sz="28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0521">
                <a:tc>
                  <a:txBody>
                    <a:bodyPr/>
                    <a:lstStyle/>
                    <a:p>
                      <a:pPr algn="l" fontAlgn="b"/>
                      <a:r>
                        <a:rPr lang="nl-NL" sz="2800" b="0" i="0" u="none" strike="noStrike">
                          <a:solidFill>
                            <a:srgbClr val="000000"/>
                          </a:solidFill>
                          <a:effectLst/>
                          <a:latin typeface="Calibri"/>
                        </a:rPr>
                        <a:t>Valid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800" b="0" i="0" u="none" strike="noStrike" dirty="0">
                          <a:solidFill>
                            <a:srgbClr val="000000"/>
                          </a:solidFill>
                          <a:effectLst/>
                          <a:latin typeface="Calibri"/>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7340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14449" y="320634"/>
            <a:ext cx="10515600" cy="1325563"/>
          </a:xfrm>
        </p:spPr>
        <p:txBody>
          <a:bodyPr>
            <a:normAutofit fontScale="90000"/>
          </a:bodyPr>
          <a:lstStyle/>
          <a:p>
            <a:r>
              <a:rPr lang="en-US" b="1" dirty="0" smtClean="0"/>
              <a:t>Q: Is </a:t>
            </a:r>
            <a:r>
              <a:rPr lang="en-US" b="1" dirty="0"/>
              <a:t>the automatically acquired knowledge directly integrated in the published dictionary without</a:t>
            </a:r>
            <a:br>
              <a:rPr lang="en-US" b="1" dirty="0"/>
            </a:br>
            <a:r>
              <a:rPr lang="nl-NL" b="1" dirty="0"/>
              <a:t>human </a:t>
            </a:r>
            <a:r>
              <a:rPr lang="nl-NL" b="1" dirty="0" err="1"/>
              <a:t>intervention</a:t>
            </a:r>
            <a:r>
              <a:rPr lang="nl-NL" b="1" dirty="0"/>
              <a:t>?</a:t>
            </a:r>
            <a:endParaRPr lang="nl-NL" dirty="0"/>
          </a:p>
        </p:txBody>
      </p:sp>
      <p:sp>
        <p:nvSpPr>
          <p:cNvPr id="3" name="Tijdelijke aanduiding voor inhoud 2"/>
          <p:cNvSpPr>
            <a:spLocks noGrp="1"/>
          </p:cNvSpPr>
          <p:nvPr>
            <p:ph idx="1"/>
          </p:nvPr>
        </p:nvSpPr>
        <p:spPr>
          <a:xfrm>
            <a:off x="861951" y="2481943"/>
            <a:ext cx="10515600" cy="4894428"/>
          </a:xfrm>
        </p:spPr>
        <p:txBody>
          <a:bodyPr>
            <a:normAutofit/>
          </a:bodyPr>
          <a:lstStyle/>
          <a:p>
            <a:pPr marL="0" indent="0">
              <a:buNone/>
            </a:pPr>
            <a:r>
              <a:rPr lang="nl-NL" dirty="0" err="1" smtClean="0"/>
              <a:t>Integrated</a:t>
            </a:r>
            <a:r>
              <a:rPr lang="nl-NL" dirty="0" smtClean="0"/>
              <a:t> without human </a:t>
            </a:r>
            <a:r>
              <a:rPr lang="nl-NL" dirty="0" err="1" smtClean="0"/>
              <a:t>intervention</a:t>
            </a:r>
            <a:r>
              <a:rPr lang="nl-NL" dirty="0" smtClean="0"/>
              <a:t>:</a:t>
            </a:r>
          </a:p>
          <a:p>
            <a:pPr lvl="1"/>
            <a:r>
              <a:rPr lang="nl-NL" dirty="0" smtClean="0"/>
              <a:t>Lemma </a:t>
            </a:r>
            <a:r>
              <a:rPr lang="nl-NL" dirty="0" err="1" smtClean="0"/>
              <a:t>lists</a:t>
            </a:r>
            <a:endParaRPr lang="nl-NL" dirty="0" smtClean="0"/>
          </a:p>
          <a:p>
            <a:pPr lvl="1"/>
            <a:r>
              <a:rPr lang="nl-NL" dirty="0" err="1" smtClean="0"/>
              <a:t>Frequency</a:t>
            </a:r>
            <a:r>
              <a:rPr lang="nl-NL" dirty="0" smtClean="0"/>
              <a:t> information</a:t>
            </a:r>
          </a:p>
          <a:p>
            <a:pPr lvl="1"/>
            <a:r>
              <a:rPr lang="nl-NL" dirty="0" err="1" smtClean="0"/>
              <a:t>Example</a:t>
            </a:r>
            <a:r>
              <a:rPr lang="nl-NL" dirty="0" smtClean="0"/>
              <a:t> </a:t>
            </a:r>
            <a:r>
              <a:rPr lang="nl-NL" dirty="0" err="1" smtClean="0"/>
              <a:t>sentences</a:t>
            </a:r>
            <a:endParaRPr lang="nl-NL" dirty="0" smtClean="0"/>
          </a:p>
          <a:p>
            <a:pPr lvl="1"/>
            <a:r>
              <a:rPr lang="nl-NL" dirty="0" err="1" smtClean="0"/>
              <a:t>Translation</a:t>
            </a:r>
            <a:r>
              <a:rPr lang="nl-NL" dirty="0" smtClean="0"/>
              <a:t> </a:t>
            </a:r>
            <a:r>
              <a:rPr lang="nl-NL" dirty="0" err="1" smtClean="0"/>
              <a:t>equivalents</a:t>
            </a:r>
            <a:endParaRPr lang="nl-NL" dirty="0" smtClean="0"/>
          </a:p>
          <a:p>
            <a:pPr lvl="1"/>
            <a:r>
              <a:rPr lang="nl-NL" dirty="0" err="1" smtClean="0"/>
              <a:t>Lexical-semantic</a:t>
            </a:r>
            <a:r>
              <a:rPr lang="nl-NL" dirty="0" smtClean="0"/>
              <a:t> relations</a:t>
            </a:r>
          </a:p>
          <a:p>
            <a:pPr lvl="1"/>
            <a:endParaRPr lang="nl-NL" dirty="0" smtClean="0"/>
          </a:p>
          <a:p>
            <a:pPr marL="457200" lvl="1" indent="0">
              <a:buNone/>
            </a:pPr>
            <a:endParaRPr lang="nl-NL" dirty="0"/>
          </a:p>
        </p:txBody>
      </p:sp>
    </p:spTree>
    <p:extLst>
      <p:ext uri="{BB962C8B-B14F-4D97-AF65-F5344CB8AC3E}">
        <p14:creationId xmlns:p14="http://schemas.microsoft.com/office/powerpoint/2010/main" val="5438803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31322" y="2327564"/>
            <a:ext cx="10515600" cy="4894428"/>
          </a:xfrm>
        </p:spPr>
        <p:txBody>
          <a:bodyPr>
            <a:normAutofit/>
          </a:bodyPr>
          <a:lstStyle/>
          <a:p>
            <a:pPr marL="0" indent="0">
              <a:buNone/>
            </a:pPr>
            <a:r>
              <a:rPr lang="nl-NL" dirty="0" err="1" smtClean="0"/>
              <a:t>Integrated</a:t>
            </a:r>
            <a:r>
              <a:rPr lang="nl-NL" dirty="0" smtClean="0"/>
              <a:t> </a:t>
            </a:r>
            <a:r>
              <a:rPr lang="nl-NL" dirty="0" err="1" smtClean="0"/>
              <a:t>with</a:t>
            </a:r>
            <a:r>
              <a:rPr lang="nl-NL" dirty="0" smtClean="0"/>
              <a:t> human </a:t>
            </a:r>
            <a:r>
              <a:rPr lang="nl-NL" dirty="0" err="1" smtClean="0"/>
              <a:t>intervention</a:t>
            </a:r>
            <a:r>
              <a:rPr lang="nl-NL" dirty="0" smtClean="0"/>
              <a:t>:</a:t>
            </a:r>
          </a:p>
          <a:p>
            <a:pPr lvl="1"/>
            <a:r>
              <a:rPr lang="nl-NL" dirty="0" smtClean="0"/>
              <a:t>Form </a:t>
            </a:r>
            <a:r>
              <a:rPr lang="nl-NL" dirty="0" err="1" smtClean="0"/>
              <a:t>variation</a:t>
            </a:r>
            <a:endParaRPr lang="nl-NL" dirty="0" smtClean="0"/>
          </a:p>
          <a:p>
            <a:pPr lvl="1"/>
            <a:r>
              <a:rPr lang="nl-NL" dirty="0" err="1" smtClean="0"/>
              <a:t>MWE</a:t>
            </a:r>
            <a:endParaRPr lang="nl-NL" dirty="0"/>
          </a:p>
          <a:p>
            <a:pPr lvl="1"/>
            <a:r>
              <a:rPr lang="nl-NL" dirty="0" err="1" smtClean="0"/>
              <a:t>Neologisms</a:t>
            </a:r>
            <a:endParaRPr lang="nl-NL" dirty="0" smtClean="0"/>
          </a:p>
          <a:p>
            <a:pPr lvl="1"/>
            <a:r>
              <a:rPr lang="nl-NL" dirty="0" smtClean="0"/>
              <a:t>Knowledge </a:t>
            </a:r>
            <a:r>
              <a:rPr lang="nl-NL" dirty="0" err="1" smtClean="0"/>
              <a:t>Rich</a:t>
            </a:r>
            <a:r>
              <a:rPr lang="nl-NL" dirty="0" smtClean="0"/>
              <a:t> </a:t>
            </a:r>
            <a:r>
              <a:rPr lang="nl-NL" dirty="0" err="1" smtClean="0"/>
              <a:t>Contexts</a:t>
            </a:r>
            <a:endParaRPr lang="nl-NL" dirty="0" smtClean="0"/>
          </a:p>
          <a:p>
            <a:pPr lvl="1"/>
            <a:r>
              <a:rPr lang="nl-NL" dirty="0" smtClean="0"/>
              <a:t>Word </a:t>
            </a:r>
            <a:r>
              <a:rPr lang="nl-NL" dirty="0" err="1" smtClean="0"/>
              <a:t>senses</a:t>
            </a:r>
            <a:endParaRPr lang="nl-NL" dirty="0" smtClean="0"/>
          </a:p>
          <a:p>
            <a:pPr lvl="1"/>
            <a:r>
              <a:rPr lang="nl-NL" dirty="0" err="1" smtClean="0"/>
              <a:t>Grammatical</a:t>
            </a:r>
            <a:r>
              <a:rPr lang="nl-NL" dirty="0" smtClean="0"/>
              <a:t> </a:t>
            </a:r>
            <a:r>
              <a:rPr lang="nl-NL" dirty="0" err="1" smtClean="0"/>
              <a:t>patterns</a:t>
            </a:r>
            <a:endParaRPr lang="nl-NL" dirty="0" smtClean="0"/>
          </a:p>
          <a:p>
            <a:pPr lvl="1"/>
            <a:r>
              <a:rPr lang="nl-NL" dirty="0" err="1" smtClean="0"/>
              <a:t>Linguistic</a:t>
            </a:r>
            <a:r>
              <a:rPr lang="nl-NL" dirty="0" smtClean="0"/>
              <a:t> </a:t>
            </a:r>
            <a:r>
              <a:rPr lang="nl-NL" dirty="0" err="1" smtClean="0"/>
              <a:t>labels</a:t>
            </a:r>
            <a:endParaRPr lang="nl-NL" dirty="0" smtClean="0"/>
          </a:p>
          <a:p>
            <a:pPr lvl="1"/>
            <a:endParaRPr lang="nl-NL" dirty="0" smtClean="0"/>
          </a:p>
          <a:p>
            <a:pPr marL="457200" lvl="1" indent="0">
              <a:buNone/>
            </a:pPr>
            <a:endParaRPr lang="nl-NL" dirty="0"/>
          </a:p>
        </p:txBody>
      </p:sp>
      <p:sp>
        <p:nvSpPr>
          <p:cNvPr id="4" name="Titel 1"/>
          <p:cNvSpPr txBox="1">
            <a:spLocks/>
          </p:cNvSpPr>
          <p:nvPr/>
        </p:nvSpPr>
        <p:spPr>
          <a:xfrm>
            <a:off x="636318" y="486889"/>
            <a:ext cx="1051560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t>Q: Is the automatically acquired knowledge directly integrated in the published dictionary without</a:t>
            </a:r>
            <a:br>
              <a:rPr lang="en-US" b="1" dirty="0" smtClean="0"/>
            </a:br>
            <a:r>
              <a:rPr lang="nl-NL" b="1" dirty="0" smtClean="0"/>
              <a:t>human </a:t>
            </a:r>
            <a:r>
              <a:rPr lang="nl-NL" b="1" dirty="0" err="1" smtClean="0"/>
              <a:t>intervention</a:t>
            </a:r>
            <a:r>
              <a:rPr lang="nl-NL" b="1" dirty="0" smtClean="0"/>
              <a:t>?</a:t>
            </a:r>
            <a:endParaRPr lang="nl-NL" dirty="0"/>
          </a:p>
        </p:txBody>
      </p:sp>
    </p:spTree>
    <p:extLst>
      <p:ext uri="{BB962C8B-B14F-4D97-AF65-F5344CB8AC3E}">
        <p14:creationId xmlns:p14="http://schemas.microsoft.com/office/powerpoint/2010/main" val="4381562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2574" y="0"/>
            <a:ext cx="10515600" cy="1325563"/>
          </a:xfrm>
        </p:spPr>
        <p:txBody>
          <a:bodyPr>
            <a:normAutofit/>
          </a:bodyPr>
          <a:lstStyle/>
          <a:p>
            <a:r>
              <a:rPr lang="en-US" b="1" dirty="0" smtClean="0"/>
              <a:t>Q: How </a:t>
            </a:r>
            <a:r>
              <a:rPr lang="en-US" b="1" dirty="0"/>
              <a:t>do the lexicographers judge the quality of the automatically acquired knowledge? </a:t>
            </a:r>
            <a:endParaRPr lang="nl-NL" dirty="0"/>
          </a:p>
        </p:txBody>
      </p:sp>
      <p:sp>
        <p:nvSpPr>
          <p:cNvPr id="3" name="Tijdelijke aanduiding voor inhoud 2"/>
          <p:cNvSpPr>
            <a:spLocks noGrp="1"/>
          </p:cNvSpPr>
          <p:nvPr>
            <p:ph idx="1"/>
          </p:nvPr>
        </p:nvSpPr>
        <p:spPr>
          <a:xfrm>
            <a:off x="838200" y="1389414"/>
            <a:ext cx="10515600" cy="5332020"/>
          </a:xfrm>
        </p:spPr>
        <p:txBody>
          <a:bodyPr>
            <a:normAutofit fontScale="92500" lnSpcReduction="20000"/>
          </a:bodyPr>
          <a:lstStyle/>
          <a:p>
            <a:r>
              <a:rPr lang="nl-NL" dirty="0" smtClean="0"/>
              <a:t>Lemma </a:t>
            </a:r>
            <a:r>
              <a:rPr lang="nl-NL" dirty="0" err="1" smtClean="0"/>
              <a:t>lists</a:t>
            </a:r>
            <a:r>
              <a:rPr lang="nl-NL" dirty="0" smtClean="0"/>
              <a:t>				4		</a:t>
            </a:r>
          </a:p>
          <a:p>
            <a:r>
              <a:rPr lang="nl-NL" dirty="0" err="1"/>
              <a:t>F</a:t>
            </a:r>
            <a:r>
              <a:rPr lang="nl-NL" dirty="0" err="1" smtClean="0"/>
              <a:t>requency</a:t>
            </a:r>
            <a:r>
              <a:rPr lang="nl-NL" dirty="0" smtClean="0"/>
              <a:t> information		4		</a:t>
            </a:r>
          </a:p>
          <a:p>
            <a:r>
              <a:rPr lang="nl-NL" dirty="0" smtClean="0"/>
              <a:t>Form </a:t>
            </a:r>
            <a:r>
              <a:rPr lang="nl-NL" dirty="0" err="1" smtClean="0"/>
              <a:t>variation</a:t>
            </a:r>
            <a:r>
              <a:rPr lang="nl-NL" dirty="0" smtClean="0"/>
              <a:t>			3		</a:t>
            </a:r>
          </a:p>
          <a:p>
            <a:r>
              <a:rPr lang="nl-NL" dirty="0" err="1"/>
              <a:t>E</a:t>
            </a:r>
            <a:r>
              <a:rPr lang="nl-NL" dirty="0" err="1" smtClean="0"/>
              <a:t>xample</a:t>
            </a:r>
            <a:r>
              <a:rPr lang="nl-NL" dirty="0" smtClean="0"/>
              <a:t> </a:t>
            </a:r>
            <a:r>
              <a:rPr lang="nl-NL" dirty="0" err="1" smtClean="0"/>
              <a:t>sentences</a:t>
            </a:r>
            <a:r>
              <a:rPr lang="nl-NL" dirty="0" smtClean="0"/>
              <a:t>		4		</a:t>
            </a:r>
          </a:p>
          <a:p>
            <a:r>
              <a:rPr lang="nl-NL" dirty="0" err="1" smtClean="0"/>
              <a:t>MWEs</a:t>
            </a:r>
            <a:r>
              <a:rPr lang="nl-NL" dirty="0" smtClean="0"/>
              <a:t>				3		</a:t>
            </a:r>
          </a:p>
          <a:p>
            <a:r>
              <a:rPr lang="nl-NL" dirty="0" err="1" smtClean="0"/>
              <a:t>Neologisms</a:t>
            </a:r>
            <a:r>
              <a:rPr lang="nl-NL" dirty="0" smtClean="0"/>
              <a:t>				3		</a:t>
            </a:r>
          </a:p>
          <a:p>
            <a:r>
              <a:rPr lang="nl-NL" dirty="0" err="1" smtClean="0"/>
              <a:t>Definitions</a:t>
            </a:r>
            <a:r>
              <a:rPr lang="nl-NL" dirty="0" smtClean="0"/>
              <a:t>				3		</a:t>
            </a:r>
          </a:p>
          <a:p>
            <a:r>
              <a:rPr lang="nl-NL" dirty="0" err="1" smtClean="0"/>
              <a:t>Translation</a:t>
            </a:r>
            <a:r>
              <a:rPr lang="nl-NL" dirty="0" smtClean="0"/>
              <a:t> </a:t>
            </a:r>
            <a:r>
              <a:rPr lang="nl-NL" dirty="0" err="1" smtClean="0"/>
              <a:t>equivalents</a:t>
            </a:r>
            <a:r>
              <a:rPr lang="nl-NL" dirty="0" smtClean="0"/>
              <a:t>		3 - 4		</a:t>
            </a:r>
          </a:p>
          <a:p>
            <a:r>
              <a:rPr lang="nl-NL" dirty="0" smtClean="0"/>
              <a:t>Knowledge </a:t>
            </a:r>
            <a:r>
              <a:rPr lang="nl-NL" dirty="0" err="1" smtClean="0"/>
              <a:t>Rich</a:t>
            </a:r>
            <a:r>
              <a:rPr lang="nl-NL" dirty="0" smtClean="0"/>
              <a:t> </a:t>
            </a:r>
            <a:r>
              <a:rPr lang="nl-NL" dirty="0" err="1" smtClean="0"/>
              <a:t>Contexts</a:t>
            </a:r>
            <a:r>
              <a:rPr lang="nl-NL" dirty="0" smtClean="0"/>
              <a:t>		3 – 4	</a:t>
            </a:r>
          </a:p>
          <a:p>
            <a:r>
              <a:rPr lang="nl-NL" dirty="0" err="1" smtClean="0"/>
              <a:t>Lexical-semantic</a:t>
            </a:r>
            <a:r>
              <a:rPr lang="nl-NL" dirty="0" smtClean="0"/>
              <a:t> relations	3	</a:t>
            </a:r>
          </a:p>
          <a:p>
            <a:r>
              <a:rPr lang="nl-NL" dirty="0" smtClean="0"/>
              <a:t>Word </a:t>
            </a:r>
            <a:r>
              <a:rPr lang="nl-NL" dirty="0" err="1" smtClean="0"/>
              <a:t>senses</a:t>
            </a:r>
            <a:r>
              <a:rPr lang="nl-NL" dirty="0" smtClean="0"/>
              <a:t>			3 – 4	</a:t>
            </a:r>
          </a:p>
          <a:p>
            <a:r>
              <a:rPr lang="nl-NL" dirty="0" err="1" smtClean="0"/>
              <a:t>Grammatical</a:t>
            </a:r>
            <a:r>
              <a:rPr lang="nl-NL" dirty="0" smtClean="0"/>
              <a:t> </a:t>
            </a:r>
            <a:r>
              <a:rPr lang="nl-NL" dirty="0" err="1" smtClean="0"/>
              <a:t>patterns</a:t>
            </a:r>
            <a:r>
              <a:rPr lang="nl-NL" dirty="0" smtClean="0"/>
              <a:t>		4	</a:t>
            </a:r>
          </a:p>
          <a:p>
            <a:r>
              <a:rPr lang="nl-NL" dirty="0" err="1" smtClean="0"/>
              <a:t>Linguistic</a:t>
            </a:r>
            <a:r>
              <a:rPr lang="nl-NL" dirty="0" smtClean="0"/>
              <a:t> </a:t>
            </a:r>
            <a:r>
              <a:rPr lang="nl-NL" dirty="0" err="1" smtClean="0"/>
              <a:t>labels</a:t>
            </a:r>
            <a:r>
              <a:rPr lang="nl-NL" dirty="0" smtClean="0"/>
              <a:t>			3	</a:t>
            </a:r>
            <a:r>
              <a:rPr lang="nl-NL" smtClean="0"/>
              <a:t>	</a:t>
            </a:r>
            <a:endParaRPr lang="nl-NL" dirty="0"/>
          </a:p>
        </p:txBody>
      </p:sp>
    </p:spTree>
    <p:extLst>
      <p:ext uri="{BB962C8B-B14F-4D97-AF65-F5344CB8AC3E}">
        <p14:creationId xmlns:p14="http://schemas.microsoft.com/office/powerpoint/2010/main" val="22782790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Wishes/ Comments</a:t>
            </a:r>
            <a:endParaRPr lang="nl-NL" dirty="0"/>
          </a:p>
        </p:txBody>
      </p:sp>
      <p:sp>
        <p:nvSpPr>
          <p:cNvPr id="5" name="Tijdelijke aanduiding voor inhoud 4"/>
          <p:cNvSpPr>
            <a:spLocks noGrp="1"/>
          </p:cNvSpPr>
          <p:nvPr>
            <p:ph idx="1"/>
          </p:nvPr>
        </p:nvSpPr>
        <p:spPr>
          <a:xfrm>
            <a:off x="581891" y="1825624"/>
            <a:ext cx="11186556" cy="4717679"/>
          </a:xfrm>
        </p:spPr>
        <p:txBody>
          <a:bodyPr>
            <a:normAutofit fontScale="92500" lnSpcReduction="10000"/>
          </a:bodyPr>
          <a:lstStyle/>
          <a:p>
            <a:r>
              <a:rPr lang="en-US" dirty="0"/>
              <a:t>automatic extraction of </a:t>
            </a:r>
            <a:r>
              <a:rPr lang="en-US" sz="3800" b="1" dirty="0"/>
              <a:t>contrastive</a:t>
            </a:r>
            <a:r>
              <a:rPr lang="en-US" sz="4100" b="1" dirty="0"/>
              <a:t> </a:t>
            </a:r>
            <a:r>
              <a:rPr lang="en-US" sz="3800" b="1" dirty="0"/>
              <a:t>data</a:t>
            </a:r>
            <a:r>
              <a:rPr lang="en-US" sz="4100" b="1" dirty="0"/>
              <a:t> </a:t>
            </a:r>
            <a:r>
              <a:rPr lang="en-US" dirty="0"/>
              <a:t>annotated syntactic and semantically </a:t>
            </a:r>
          </a:p>
          <a:p>
            <a:r>
              <a:rPr lang="en-US" dirty="0"/>
              <a:t>There is a huge need for methods and tools for these tasks - if EU languages shall be supported with high quality dictionaries published by EU institutions or publishers - otherwise US IT giants will dominate the future. For publishers the rights are important, as the model is changing from licensing/royalty models to ownership models. But also for public institutions, that might publish for free, the </a:t>
            </a:r>
            <a:r>
              <a:rPr lang="en-US" sz="3800" b="1" dirty="0"/>
              <a:t>ownership </a:t>
            </a:r>
            <a:r>
              <a:rPr lang="en-US" dirty="0"/>
              <a:t>is an important issue. There will be a certain degree of skepticism about these methods and tools, and it will be hard to convince the community about the quality and </a:t>
            </a:r>
            <a:r>
              <a:rPr lang="en-US" dirty="0" smtClean="0"/>
              <a:t>ROI.</a:t>
            </a:r>
            <a:endParaRPr lang="en-US" dirty="0"/>
          </a:p>
          <a:p>
            <a:r>
              <a:rPr lang="en-US" dirty="0" smtClean="0"/>
              <a:t>... </a:t>
            </a:r>
            <a:r>
              <a:rPr lang="en-US" dirty="0"/>
              <a:t>We use a LOT of knowledge acquisition, but it is </a:t>
            </a:r>
            <a:r>
              <a:rPr lang="en-US" sz="3800" b="1" dirty="0"/>
              <a:t>not strictly applied to lexicography yet</a:t>
            </a:r>
            <a:r>
              <a:rPr lang="en-US" dirty="0"/>
              <a:t>.</a:t>
            </a:r>
          </a:p>
          <a:p>
            <a:endParaRPr lang="nl-NL" dirty="0"/>
          </a:p>
        </p:txBody>
      </p:sp>
    </p:spTree>
    <p:extLst>
      <p:ext uri="{BB962C8B-B14F-4D97-AF65-F5344CB8AC3E}">
        <p14:creationId xmlns:p14="http://schemas.microsoft.com/office/powerpoint/2010/main" val="1710554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Automatic </a:t>
            </a:r>
            <a:r>
              <a:rPr lang="nl-NL" dirty="0" err="1" smtClean="0"/>
              <a:t>Acquisition</a:t>
            </a:r>
            <a:r>
              <a:rPr lang="nl-NL" dirty="0" smtClean="0"/>
              <a:t> of Knowledge</a:t>
            </a:r>
            <a:endParaRPr lang="sl-SI" dirty="0"/>
          </a:p>
        </p:txBody>
      </p:sp>
      <p:sp>
        <p:nvSpPr>
          <p:cNvPr id="3" name="Content Placeholder 2"/>
          <p:cNvSpPr>
            <a:spLocks noGrp="1"/>
          </p:cNvSpPr>
          <p:nvPr>
            <p:ph idx="1"/>
          </p:nvPr>
        </p:nvSpPr>
        <p:spPr/>
        <p:txBody>
          <a:bodyPr>
            <a:normAutofit/>
          </a:bodyPr>
          <a:lstStyle/>
          <a:p>
            <a:pPr marL="0" indent="0">
              <a:buNone/>
            </a:pPr>
            <a:r>
              <a:rPr lang="en-GB" sz="3200" dirty="0" smtClean="0"/>
              <a:t>Knowledge (data</a:t>
            </a:r>
            <a:r>
              <a:rPr lang="en-GB" sz="3200" dirty="0"/>
              <a:t>) which</a:t>
            </a:r>
            <a:endParaRPr lang="nl-NL" sz="3200" dirty="0"/>
          </a:p>
          <a:p>
            <a:pPr lvl="0"/>
            <a:r>
              <a:rPr lang="en-GB" sz="3200" dirty="0"/>
              <a:t>is automatically obtained from corpora of authentic language use (both synchronic and diachronic);</a:t>
            </a:r>
            <a:endParaRPr lang="nl-NL" sz="3200" dirty="0"/>
          </a:p>
          <a:p>
            <a:pPr lvl="0"/>
            <a:r>
              <a:rPr lang="en-GB" sz="3200" dirty="0"/>
              <a:t>forms either the input for lexicographers (who further inspect and edit the data) or is included as is in the published dictionary (possibly marked as being knowledge which has been automatically derived from corpus data).</a:t>
            </a:r>
            <a:endParaRPr lang="nl-NL" sz="3200" dirty="0"/>
          </a:p>
        </p:txBody>
      </p:sp>
    </p:spTree>
    <p:extLst>
      <p:ext uri="{BB962C8B-B14F-4D97-AF65-F5344CB8AC3E}">
        <p14:creationId xmlns:p14="http://schemas.microsoft.com/office/powerpoint/2010/main" val="35615130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Wishes/ Comments</a:t>
            </a:r>
            <a:endParaRPr lang="nl-NL" dirty="0"/>
          </a:p>
        </p:txBody>
      </p:sp>
      <p:sp>
        <p:nvSpPr>
          <p:cNvPr id="5" name="Tijdelijke aanduiding voor inhoud 4"/>
          <p:cNvSpPr>
            <a:spLocks noGrp="1"/>
          </p:cNvSpPr>
          <p:nvPr>
            <p:ph idx="1"/>
          </p:nvPr>
        </p:nvSpPr>
        <p:spPr>
          <a:xfrm>
            <a:off x="380010" y="1825625"/>
            <a:ext cx="10973790" cy="4351338"/>
          </a:xfrm>
        </p:spPr>
        <p:txBody>
          <a:bodyPr>
            <a:normAutofit fontScale="77500" lnSpcReduction="20000"/>
          </a:bodyPr>
          <a:lstStyle/>
          <a:p>
            <a:r>
              <a:rPr lang="en-US" dirty="0"/>
              <a:t>My work focuses on </a:t>
            </a:r>
            <a:r>
              <a:rPr lang="en-US" sz="4100" b="1" dirty="0"/>
              <a:t>definitions</a:t>
            </a:r>
            <a:r>
              <a:rPr lang="en-US" dirty="0"/>
              <a:t>. I have developed systems </a:t>
            </a:r>
            <a:r>
              <a:rPr lang="en-US" dirty="0" smtClean="0"/>
              <a:t> for </a:t>
            </a:r>
            <a:r>
              <a:rPr lang="en-US" dirty="0"/>
              <a:t>extracting encyclopedic definitions from encyclopedic text, also for extracting </a:t>
            </a:r>
            <a:r>
              <a:rPr lang="en-US" dirty="0" err="1"/>
              <a:t>hypernyms</a:t>
            </a:r>
            <a:r>
              <a:rPr lang="en-US" dirty="0"/>
              <a:t> from definitions, and for learning taxonomies from free text using the previous systems. Part of my work also focuses in harvesting </a:t>
            </a:r>
            <a:r>
              <a:rPr lang="en-US" sz="4100" b="1" dirty="0"/>
              <a:t>semantic relations </a:t>
            </a:r>
            <a:r>
              <a:rPr lang="en-US" dirty="0"/>
              <a:t>from the web, and disambiguating them where possible. For my PhD work, I would like to have a system that given a set of documents which belong to a certain domain, is able to identify candidate definitions and score them according to their relevance to the document in which they are included, the corpus to which document belongs, and finally the domain to which such corpus belong.</a:t>
            </a:r>
          </a:p>
          <a:p>
            <a:r>
              <a:rPr lang="en-US" dirty="0"/>
              <a:t>Several researchers have applied types of automatic knowledge acquisition in their individual research, e.g. to generate candidate lemma lists (</a:t>
            </a:r>
            <a:r>
              <a:rPr lang="en-US" dirty="0" err="1"/>
              <a:t>Bratanić</a:t>
            </a:r>
            <a:r>
              <a:rPr lang="en-US" dirty="0"/>
              <a:t>, </a:t>
            </a:r>
            <a:r>
              <a:rPr lang="en-US" dirty="0" err="1"/>
              <a:t>Ostroški</a:t>
            </a:r>
            <a:r>
              <a:rPr lang="en-US" dirty="0"/>
              <a:t> </a:t>
            </a:r>
            <a:r>
              <a:rPr lang="en-US" dirty="0" err="1"/>
              <a:t>Anić</a:t>
            </a:r>
            <a:r>
              <a:rPr lang="en-US" dirty="0"/>
              <a:t> and </a:t>
            </a:r>
            <a:r>
              <a:rPr lang="en-US" dirty="0" err="1"/>
              <a:t>Radišić</a:t>
            </a:r>
            <a:r>
              <a:rPr lang="en-US" dirty="0"/>
              <a:t> 2010, Aviation English Terms and Collocations (An alphabetical checklist). Zagreb: </a:t>
            </a:r>
            <a:r>
              <a:rPr lang="en-US" dirty="0" err="1"/>
              <a:t>Sveučilište</a:t>
            </a:r>
            <a:r>
              <a:rPr lang="en-US" dirty="0"/>
              <a:t> u </a:t>
            </a:r>
            <a:r>
              <a:rPr lang="en-US" dirty="0" err="1"/>
              <a:t>Zagrebu</a:t>
            </a:r>
            <a:r>
              <a:rPr lang="en-US" dirty="0"/>
              <a:t>, </a:t>
            </a:r>
            <a:r>
              <a:rPr lang="en-US" dirty="0" err="1"/>
              <a:t>Fakultet</a:t>
            </a:r>
            <a:r>
              <a:rPr lang="en-US" dirty="0"/>
              <a:t> </a:t>
            </a:r>
            <a:r>
              <a:rPr lang="en-US" dirty="0" err="1"/>
              <a:t>prometnih</a:t>
            </a:r>
            <a:r>
              <a:rPr lang="en-US" dirty="0"/>
              <a:t> </a:t>
            </a:r>
            <a:r>
              <a:rPr lang="en-US" dirty="0" err="1"/>
              <a:t>znanosti</a:t>
            </a:r>
            <a:r>
              <a:rPr lang="en-US" dirty="0"/>
              <a:t>.), to </a:t>
            </a:r>
            <a:r>
              <a:rPr lang="en-US" sz="4100" b="1" dirty="0"/>
              <a:t>extract terms and collocations or to extract frequency information</a:t>
            </a:r>
            <a:r>
              <a:rPr lang="en-US" dirty="0"/>
              <a:t> (</a:t>
            </a:r>
            <a:r>
              <a:rPr lang="en-US" dirty="0" err="1"/>
              <a:t>Stojanov</a:t>
            </a:r>
            <a:r>
              <a:rPr lang="en-US" dirty="0"/>
              <a:t> and </a:t>
            </a:r>
            <a:r>
              <a:rPr lang="en-US" dirty="0" err="1"/>
              <a:t>Vučić</a:t>
            </a:r>
            <a:r>
              <a:rPr lang="en-US" dirty="0"/>
              <a:t>, 2012. </a:t>
            </a:r>
            <a:r>
              <a:rPr lang="en-US" dirty="0" err="1"/>
              <a:t>Korpusnojezikoslovna</a:t>
            </a:r>
            <a:r>
              <a:rPr lang="en-US" dirty="0"/>
              <a:t> </a:t>
            </a:r>
            <a:r>
              <a:rPr lang="en-US" dirty="0" err="1"/>
              <a:t>obradba</a:t>
            </a:r>
            <a:r>
              <a:rPr lang="en-US" dirty="0"/>
              <a:t> </a:t>
            </a:r>
            <a:r>
              <a:rPr lang="en-US" dirty="0" err="1"/>
              <a:t>tekstova</a:t>
            </a:r>
            <a:r>
              <a:rPr lang="en-US" dirty="0"/>
              <a:t> </a:t>
            </a:r>
            <a:r>
              <a:rPr lang="en-US" dirty="0" err="1"/>
              <a:t>Sportskih</a:t>
            </a:r>
            <a:r>
              <a:rPr lang="en-US" dirty="0"/>
              <a:t> </a:t>
            </a:r>
            <a:r>
              <a:rPr lang="en-US" dirty="0" err="1"/>
              <a:t>novosti</a:t>
            </a:r>
            <a:r>
              <a:rPr lang="en-US" dirty="0"/>
              <a:t>. N-</a:t>
            </a:r>
            <a:r>
              <a:rPr lang="en-US" dirty="0" err="1"/>
              <a:t>gramsko</a:t>
            </a:r>
            <a:r>
              <a:rPr lang="en-US" dirty="0"/>
              <a:t> </a:t>
            </a:r>
            <a:r>
              <a:rPr lang="en-US" dirty="0" err="1"/>
              <a:t>modeliranje</a:t>
            </a:r>
            <a:r>
              <a:rPr lang="en-US" dirty="0"/>
              <a:t> </a:t>
            </a:r>
            <a:r>
              <a:rPr lang="en-US" dirty="0" err="1"/>
              <a:t>dohvaćanja</a:t>
            </a:r>
            <a:r>
              <a:rPr lang="en-US" dirty="0"/>
              <a:t> </a:t>
            </a:r>
            <a:r>
              <a:rPr lang="en-US" dirty="0" err="1"/>
              <a:t>podataka</a:t>
            </a:r>
            <a:r>
              <a:rPr lang="en-US" dirty="0"/>
              <a:t> </a:t>
            </a:r>
            <a:r>
              <a:rPr lang="en-US" dirty="0" err="1"/>
              <a:t>i</a:t>
            </a:r>
            <a:r>
              <a:rPr lang="en-US" dirty="0"/>
              <a:t> </a:t>
            </a:r>
            <a:r>
              <a:rPr lang="en-US" dirty="0" err="1"/>
              <a:t>vizualizacija</a:t>
            </a:r>
            <a:r>
              <a:rPr lang="en-US" dirty="0"/>
              <a:t>. </a:t>
            </a:r>
            <a:r>
              <a:rPr lang="en-US" dirty="0" err="1"/>
              <a:t>Filologija</a:t>
            </a:r>
            <a:r>
              <a:rPr lang="en-US" dirty="0"/>
              <a:t> 59, 103-129).</a:t>
            </a:r>
          </a:p>
          <a:p>
            <a:endParaRPr lang="nl-NL" dirty="0"/>
          </a:p>
        </p:txBody>
      </p:sp>
    </p:spTree>
    <p:extLst>
      <p:ext uri="{BB962C8B-B14F-4D97-AF65-F5344CB8AC3E}">
        <p14:creationId xmlns:p14="http://schemas.microsoft.com/office/powerpoint/2010/main" val="11850577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Wishes/ Comments</a:t>
            </a:r>
            <a:endParaRPr lang="nl-NL" dirty="0"/>
          </a:p>
        </p:txBody>
      </p:sp>
      <p:sp>
        <p:nvSpPr>
          <p:cNvPr id="3" name="Tijdelijke aanduiding voor inhoud 2"/>
          <p:cNvSpPr>
            <a:spLocks noGrp="1"/>
          </p:cNvSpPr>
          <p:nvPr>
            <p:ph idx="1"/>
          </p:nvPr>
        </p:nvSpPr>
        <p:spPr>
          <a:xfrm>
            <a:off x="838200" y="1377538"/>
            <a:ext cx="10515600" cy="5225143"/>
          </a:xfrm>
        </p:spPr>
        <p:txBody>
          <a:bodyPr>
            <a:normAutofit fontScale="85000" lnSpcReduction="20000"/>
          </a:bodyPr>
          <a:lstStyle/>
          <a:p>
            <a:r>
              <a:rPr lang="en-US" dirty="0" smtClean="0"/>
              <a:t>We </a:t>
            </a:r>
            <a:r>
              <a:rPr lang="en-US" dirty="0"/>
              <a:t>use Sketch Engine functions (Word List, Collocates, Frequency) to </a:t>
            </a:r>
            <a:r>
              <a:rPr lang="en-US" dirty="0" smtClean="0"/>
              <a:t>analyze </a:t>
            </a:r>
            <a:r>
              <a:rPr lang="en-US" dirty="0"/>
              <a:t>concordances, e.g. in order to find </a:t>
            </a:r>
            <a:r>
              <a:rPr lang="en-US" sz="4100" b="1" dirty="0"/>
              <a:t>form variations </a:t>
            </a:r>
            <a:r>
              <a:rPr lang="en-US" dirty="0"/>
              <a:t>(irregular morphology, orthographic variants). We also used function Word Sketch for extraction of collocations.</a:t>
            </a:r>
          </a:p>
          <a:p>
            <a:r>
              <a:rPr lang="en-US" sz="4100" b="1" dirty="0" smtClean="0"/>
              <a:t>Domain </a:t>
            </a:r>
            <a:r>
              <a:rPr lang="en-US" sz="4100" b="1" dirty="0"/>
              <a:t>sensitivity </a:t>
            </a:r>
            <a:r>
              <a:rPr lang="en-US" dirty="0"/>
              <a:t>is a crucial lexicographical parameter and therefore, automated processes </a:t>
            </a:r>
            <a:r>
              <a:rPr lang="en-US" dirty="0" smtClean="0"/>
              <a:t>can't </a:t>
            </a:r>
            <a:r>
              <a:rPr lang="en-US" dirty="0"/>
              <a:t>be </a:t>
            </a:r>
            <a:r>
              <a:rPr lang="en-US" dirty="0" smtClean="0"/>
              <a:t>developed </a:t>
            </a:r>
            <a:r>
              <a:rPr lang="en-US" dirty="0"/>
              <a:t>and exploited in the same way as in lexicography for </a:t>
            </a:r>
            <a:r>
              <a:rPr lang="en-US" dirty="0" err="1"/>
              <a:t>genreral</a:t>
            </a:r>
            <a:r>
              <a:rPr lang="en-US" dirty="0"/>
              <a:t> purposes. The survey </a:t>
            </a:r>
            <a:r>
              <a:rPr lang="en-US" dirty="0" smtClean="0"/>
              <a:t>doesn't </a:t>
            </a:r>
            <a:r>
              <a:rPr lang="en-US" dirty="0"/>
              <a:t>seem to include innovative aspects on the analysis and representation of </a:t>
            </a:r>
            <a:r>
              <a:rPr lang="en-US" dirty="0" err="1"/>
              <a:t>specialised</a:t>
            </a:r>
            <a:r>
              <a:rPr lang="en-US" dirty="0"/>
              <a:t> </a:t>
            </a:r>
            <a:r>
              <a:rPr lang="en-US" dirty="0" smtClean="0"/>
              <a:t>knowledge </a:t>
            </a:r>
            <a:r>
              <a:rPr lang="en-US" dirty="0"/>
              <a:t>as </a:t>
            </a:r>
            <a:r>
              <a:rPr lang="en-US" dirty="0" smtClean="0"/>
              <a:t> such</a:t>
            </a:r>
            <a:r>
              <a:rPr lang="en-US" dirty="0"/>
              <a:t>, so full automation has still a long way to go. </a:t>
            </a:r>
          </a:p>
          <a:p>
            <a:r>
              <a:rPr lang="en-US" dirty="0"/>
              <a:t>Since we are working in the academic monolingual dictionary the level of the corpus AAK is for us quite </a:t>
            </a:r>
            <a:r>
              <a:rPr lang="en-US" dirty="0" smtClean="0"/>
              <a:t>satisfying</a:t>
            </a:r>
            <a:r>
              <a:rPr lang="en-US" dirty="0"/>
              <a:t>. In the case of such dictionary it is always important to leave a space for a </a:t>
            </a:r>
            <a:r>
              <a:rPr lang="en-US" sz="4100" b="1" dirty="0"/>
              <a:t>deeper semantic investigation</a:t>
            </a:r>
            <a:r>
              <a:rPr lang="en-US" dirty="0" smtClean="0"/>
              <a:t>.</a:t>
            </a:r>
          </a:p>
          <a:p>
            <a:r>
              <a:rPr lang="en-US" dirty="0"/>
              <a:t>more for </a:t>
            </a:r>
            <a:r>
              <a:rPr lang="en-US" sz="4100" b="1" dirty="0"/>
              <a:t>word sense disambiguation </a:t>
            </a:r>
            <a:r>
              <a:rPr lang="en-US" dirty="0"/>
              <a:t>and </a:t>
            </a:r>
            <a:r>
              <a:rPr lang="en-US" sz="4100" b="1" dirty="0"/>
              <a:t>definition extraction</a:t>
            </a:r>
          </a:p>
          <a:p>
            <a:pPr marL="0" indent="0">
              <a:buNone/>
            </a:pPr>
            <a:endParaRPr lang="en-US" dirty="0"/>
          </a:p>
        </p:txBody>
      </p:sp>
    </p:spTree>
    <p:extLst>
      <p:ext uri="{BB962C8B-B14F-4D97-AF65-F5344CB8AC3E}">
        <p14:creationId xmlns:p14="http://schemas.microsoft.com/office/powerpoint/2010/main" val="2591416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072" y="2478933"/>
            <a:ext cx="10515600" cy="1325563"/>
          </a:xfrm>
        </p:spPr>
        <p:txBody>
          <a:bodyPr/>
          <a:lstStyle/>
          <a:p>
            <a:r>
              <a:rPr lang="nl-NL" b="1" dirty="0" err="1" smtClean="0"/>
              <a:t>AKA</a:t>
            </a:r>
            <a:r>
              <a:rPr lang="nl-NL" b="1" dirty="0" smtClean="0"/>
              <a:t> per </a:t>
            </a:r>
            <a:r>
              <a:rPr lang="nl-NL" b="1" dirty="0" err="1" smtClean="0"/>
              <a:t>institution</a:t>
            </a:r>
            <a:endParaRPr lang="nl-NL" b="1" dirty="0"/>
          </a:p>
        </p:txBody>
      </p:sp>
    </p:spTree>
    <p:extLst>
      <p:ext uri="{BB962C8B-B14F-4D97-AF65-F5344CB8AC3E}">
        <p14:creationId xmlns:p14="http://schemas.microsoft.com/office/powerpoint/2010/main" val="670817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273669"/>
          </a:xfrm>
        </p:spPr>
        <p:txBody>
          <a:bodyPr>
            <a:normAutofit fontScale="90000"/>
          </a:bodyPr>
          <a:lstStyle/>
          <a:p>
            <a:r>
              <a:rPr lang="nl-NL" dirty="0" err="1" smtClean="0"/>
              <a:t>Basque</a:t>
            </a:r>
            <a:r>
              <a:rPr lang="nl-NL" dirty="0" smtClean="0"/>
              <a:t> country - </a:t>
            </a:r>
            <a:r>
              <a:rPr lang="nl-NL" dirty="0" err="1" smtClean="0"/>
              <a:t>Elhuyar</a:t>
            </a:r>
            <a:r>
              <a:rPr lang="nl-NL" dirty="0" smtClean="0"/>
              <a:t> </a:t>
            </a:r>
            <a:r>
              <a:rPr lang="nl-NL" dirty="0"/>
              <a:t>Foundation</a:t>
            </a:r>
            <a:r>
              <a:rPr lang="pt-BR" dirty="0">
                <a:solidFill>
                  <a:srgbClr val="000000"/>
                </a:solidFill>
              </a:rPr>
              <a:t/>
            </a:r>
            <a:br>
              <a:rPr lang="pt-BR" dirty="0">
                <a:solidFill>
                  <a:srgbClr val="000000"/>
                </a:solidFill>
              </a:rPr>
            </a:br>
            <a:endParaRPr lang="nl-NL" dirty="0"/>
          </a:p>
        </p:txBody>
      </p:sp>
      <p:sp>
        <p:nvSpPr>
          <p:cNvPr id="3" name="Tijdelijke aanduiding voor inhoud 2"/>
          <p:cNvSpPr>
            <a:spLocks noGrp="1"/>
          </p:cNvSpPr>
          <p:nvPr>
            <p:ph idx="1"/>
          </p:nvPr>
        </p:nvSpPr>
        <p:spPr>
          <a:xfrm>
            <a:off x="237506" y="1457489"/>
            <a:ext cx="11080668" cy="5032375"/>
          </a:xfrm>
        </p:spPr>
        <p:txBody>
          <a:bodyPr>
            <a:normAutofit fontScale="92500" lnSpcReduction="20000"/>
          </a:bodyPr>
          <a:lstStyle/>
          <a:p>
            <a:r>
              <a:rPr lang="nl-NL" b="1" dirty="0" smtClean="0"/>
              <a:t>Lemma list</a:t>
            </a:r>
          </a:p>
          <a:p>
            <a:r>
              <a:rPr lang="nl-NL" b="1" dirty="0" err="1" smtClean="0"/>
              <a:t>Frequency</a:t>
            </a:r>
            <a:r>
              <a:rPr lang="nl-NL" b="1" dirty="0" smtClean="0"/>
              <a:t> information</a:t>
            </a:r>
          </a:p>
          <a:p>
            <a:r>
              <a:rPr lang="nl-NL" b="1" dirty="0" err="1" smtClean="0"/>
              <a:t>Example</a:t>
            </a:r>
            <a:r>
              <a:rPr lang="nl-NL" b="1" dirty="0" smtClean="0"/>
              <a:t> </a:t>
            </a:r>
            <a:r>
              <a:rPr lang="nl-NL" b="1" dirty="0" err="1" smtClean="0"/>
              <a:t>sentences</a:t>
            </a:r>
            <a:r>
              <a:rPr lang="nl-NL" b="1" dirty="0" smtClean="0"/>
              <a:t> (</a:t>
            </a:r>
            <a:r>
              <a:rPr lang="nl-NL" b="1" dirty="0" err="1" smtClean="0"/>
              <a:t>experimental</a:t>
            </a:r>
            <a:r>
              <a:rPr lang="nl-NL" b="1" dirty="0" smtClean="0"/>
              <a:t> level)</a:t>
            </a:r>
          </a:p>
          <a:p>
            <a:r>
              <a:rPr lang="nl-NL" b="1" dirty="0" err="1" smtClean="0"/>
              <a:t>Multiword</a:t>
            </a:r>
            <a:r>
              <a:rPr lang="nl-NL" b="1" dirty="0" smtClean="0"/>
              <a:t> </a:t>
            </a:r>
            <a:r>
              <a:rPr lang="nl-NL" b="1" dirty="0" err="1" smtClean="0"/>
              <a:t>expressions</a:t>
            </a:r>
            <a:r>
              <a:rPr lang="nl-NL" b="1" dirty="0" smtClean="0"/>
              <a:t> </a:t>
            </a:r>
          </a:p>
          <a:p>
            <a:r>
              <a:rPr lang="nl-NL" b="1" dirty="0" err="1" smtClean="0"/>
              <a:t>Neologisms</a:t>
            </a:r>
            <a:endParaRPr lang="nl-NL" b="1" dirty="0" smtClean="0"/>
          </a:p>
          <a:p>
            <a:r>
              <a:rPr lang="nl-NL" b="1" dirty="0" err="1" smtClean="0"/>
              <a:t>Translation</a:t>
            </a:r>
            <a:r>
              <a:rPr lang="nl-NL" b="1" dirty="0" smtClean="0"/>
              <a:t> </a:t>
            </a:r>
            <a:r>
              <a:rPr lang="nl-NL" b="1" dirty="0" err="1" smtClean="0"/>
              <a:t>equivalents</a:t>
            </a:r>
            <a:endParaRPr lang="nl-NL" b="1" dirty="0" smtClean="0"/>
          </a:p>
          <a:p>
            <a:r>
              <a:rPr lang="nl-NL" b="1" dirty="0" err="1" smtClean="0"/>
              <a:t>Grammatical</a:t>
            </a:r>
            <a:r>
              <a:rPr lang="nl-NL" b="1" dirty="0" smtClean="0"/>
              <a:t> </a:t>
            </a:r>
            <a:r>
              <a:rPr lang="nl-NL" b="1" dirty="0" err="1" smtClean="0"/>
              <a:t>Patterns</a:t>
            </a:r>
            <a:r>
              <a:rPr lang="nl-NL" b="1" dirty="0" smtClean="0"/>
              <a:t> (</a:t>
            </a:r>
            <a:r>
              <a:rPr lang="nl-NL" b="1" dirty="0" err="1" smtClean="0"/>
              <a:t>experimental</a:t>
            </a:r>
            <a:r>
              <a:rPr lang="nl-NL" b="1" dirty="0" smtClean="0"/>
              <a:t> level)</a:t>
            </a:r>
          </a:p>
          <a:p>
            <a:pPr marL="0" indent="0">
              <a:buNone/>
            </a:pPr>
            <a:endParaRPr lang="nl-NL" b="1" dirty="0" smtClean="0"/>
          </a:p>
          <a:p>
            <a:pPr marL="0" lvl="1" indent="0">
              <a:spcBef>
                <a:spcPts val="1000"/>
              </a:spcBef>
              <a:buNone/>
            </a:pPr>
            <a:r>
              <a:rPr lang="nl-NL" dirty="0" err="1"/>
              <a:t>Elhuyar</a:t>
            </a:r>
            <a:r>
              <a:rPr lang="nl-NL" dirty="0"/>
              <a:t> </a:t>
            </a:r>
            <a:r>
              <a:rPr lang="nl-NL" dirty="0" err="1"/>
              <a:t>Hiztegiak</a:t>
            </a:r>
            <a:r>
              <a:rPr lang="nl-NL" dirty="0"/>
              <a:t> (http://</a:t>
            </a:r>
            <a:r>
              <a:rPr lang="nl-NL" dirty="0" err="1"/>
              <a:t>hiztegiak.elhuyar.org</a:t>
            </a:r>
            <a:r>
              <a:rPr lang="nl-NL" dirty="0"/>
              <a:t>). </a:t>
            </a:r>
            <a:r>
              <a:rPr lang="nl-NL" dirty="0" err="1"/>
              <a:t>Basque</a:t>
            </a:r>
            <a:r>
              <a:rPr lang="nl-NL" dirty="0"/>
              <a:t>-Spanish </a:t>
            </a:r>
            <a:r>
              <a:rPr lang="nl-NL" dirty="0" err="1"/>
              <a:t>dictionary</a:t>
            </a:r>
            <a:r>
              <a:rPr lang="nl-NL" dirty="0"/>
              <a:t> </a:t>
            </a:r>
            <a:r>
              <a:rPr lang="nl-NL" dirty="0" err="1"/>
              <a:t>ZTH</a:t>
            </a:r>
            <a:r>
              <a:rPr lang="nl-NL" dirty="0"/>
              <a:t>-Dictionary of </a:t>
            </a:r>
            <a:r>
              <a:rPr lang="nl-NL" dirty="0" err="1"/>
              <a:t>Science</a:t>
            </a:r>
            <a:r>
              <a:rPr lang="nl-NL" dirty="0"/>
              <a:t> </a:t>
            </a:r>
            <a:r>
              <a:rPr lang="nl-NL" dirty="0" err="1"/>
              <a:t>and</a:t>
            </a:r>
            <a:r>
              <a:rPr lang="nl-NL" dirty="0"/>
              <a:t> Technology (</a:t>
            </a:r>
            <a:r>
              <a:rPr lang="nl-NL" dirty="0" err="1"/>
              <a:t>zthiztegia.elhuyar.org</a:t>
            </a:r>
            <a:r>
              <a:rPr lang="nl-NL" dirty="0"/>
              <a:t>) </a:t>
            </a:r>
            <a:r>
              <a:rPr lang="nl-NL" dirty="0" err="1"/>
              <a:t>Laneki</a:t>
            </a:r>
            <a:r>
              <a:rPr lang="nl-NL" dirty="0"/>
              <a:t> </a:t>
            </a:r>
            <a:r>
              <a:rPr lang="nl-NL" dirty="0" err="1"/>
              <a:t>Hiztegia</a:t>
            </a:r>
            <a:r>
              <a:rPr lang="nl-NL" dirty="0"/>
              <a:t> (http://</a:t>
            </a:r>
            <a:r>
              <a:rPr lang="nl-NL" dirty="0" err="1"/>
              <a:t>jakinbai.eu</a:t>
            </a:r>
            <a:r>
              <a:rPr lang="nl-NL" dirty="0"/>
              <a:t>/</a:t>
            </a:r>
            <a:r>
              <a:rPr lang="nl-NL" dirty="0" err="1"/>
              <a:t>hiztegia</a:t>
            </a:r>
            <a:r>
              <a:rPr lang="nl-NL" dirty="0"/>
              <a:t>) Automotive Dictionary (http://</a:t>
            </a:r>
            <a:r>
              <a:rPr lang="nl-NL" dirty="0" err="1"/>
              <a:t>www.automotivedictionary.net</a:t>
            </a:r>
            <a:r>
              <a:rPr lang="nl-NL" dirty="0"/>
              <a:t>/) (en, es </a:t>
            </a:r>
            <a:r>
              <a:rPr lang="nl-NL" dirty="0" err="1"/>
              <a:t>and</a:t>
            </a:r>
            <a:r>
              <a:rPr lang="nl-NL" dirty="0"/>
              <a:t> </a:t>
            </a:r>
            <a:r>
              <a:rPr lang="nl-NL" dirty="0" err="1"/>
              <a:t>eu</a:t>
            </a:r>
            <a:r>
              <a:rPr lang="nl-NL" dirty="0"/>
              <a:t> </a:t>
            </a:r>
            <a:r>
              <a:rPr lang="nl-NL" dirty="0" err="1"/>
              <a:t>terms</a:t>
            </a:r>
            <a:r>
              <a:rPr lang="nl-NL" dirty="0"/>
              <a:t>) </a:t>
            </a:r>
            <a:r>
              <a:rPr lang="nl-NL" dirty="0" err="1"/>
              <a:t>Ihobe</a:t>
            </a:r>
            <a:r>
              <a:rPr lang="nl-NL" dirty="0"/>
              <a:t> </a:t>
            </a:r>
            <a:r>
              <a:rPr lang="nl-NL" dirty="0" err="1"/>
              <a:t>Hiztegia</a:t>
            </a:r>
            <a:r>
              <a:rPr lang="nl-NL" dirty="0"/>
              <a:t> </a:t>
            </a:r>
            <a:r>
              <a:rPr lang="nl-NL" dirty="0" err="1"/>
              <a:t>environmental</a:t>
            </a:r>
            <a:r>
              <a:rPr lang="nl-NL" dirty="0"/>
              <a:t> </a:t>
            </a:r>
            <a:r>
              <a:rPr lang="nl-NL" dirty="0" err="1"/>
              <a:t>dictionary</a:t>
            </a:r>
            <a:r>
              <a:rPr lang="nl-NL" dirty="0"/>
              <a:t> (intranet) </a:t>
            </a:r>
            <a:r>
              <a:rPr lang="nl-NL" dirty="0" err="1"/>
              <a:t>CAF</a:t>
            </a:r>
            <a:r>
              <a:rPr lang="nl-NL" dirty="0"/>
              <a:t> </a:t>
            </a:r>
            <a:r>
              <a:rPr lang="nl-NL" dirty="0" err="1"/>
              <a:t>railway</a:t>
            </a:r>
            <a:r>
              <a:rPr lang="nl-NL" dirty="0"/>
              <a:t> </a:t>
            </a:r>
            <a:r>
              <a:rPr lang="nl-NL" dirty="0" err="1"/>
              <a:t>dictionary</a:t>
            </a:r>
            <a:r>
              <a:rPr lang="nl-NL" dirty="0"/>
              <a:t> (intranet) on-</a:t>
            </a:r>
            <a:r>
              <a:rPr lang="nl-NL" dirty="0" err="1"/>
              <a:t>going</a:t>
            </a:r>
            <a:r>
              <a:rPr lang="nl-NL" dirty="0"/>
              <a:t> </a:t>
            </a:r>
            <a:r>
              <a:rPr lang="nl-NL" dirty="0" err="1"/>
              <a:t>projects</a:t>
            </a:r>
            <a:r>
              <a:rPr lang="nl-NL" dirty="0"/>
              <a:t>: </a:t>
            </a:r>
            <a:r>
              <a:rPr lang="nl-NL" dirty="0" err="1"/>
              <a:t>Osakidetza</a:t>
            </a:r>
            <a:r>
              <a:rPr lang="nl-NL" dirty="0"/>
              <a:t> (</a:t>
            </a:r>
            <a:r>
              <a:rPr lang="nl-NL" dirty="0" err="1"/>
              <a:t>Basque</a:t>
            </a:r>
            <a:r>
              <a:rPr lang="nl-NL" dirty="0"/>
              <a:t> Health System); </a:t>
            </a:r>
            <a:r>
              <a:rPr lang="nl-NL" dirty="0" err="1"/>
              <a:t>Social</a:t>
            </a:r>
            <a:r>
              <a:rPr lang="nl-NL" dirty="0"/>
              <a:t> </a:t>
            </a:r>
            <a:r>
              <a:rPr lang="nl-NL" dirty="0" err="1"/>
              <a:t>work</a:t>
            </a:r>
            <a:r>
              <a:rPr lang="nl-NL" dirty="0"/>
              <a:t> (</a:t>
            </a:r>
            <a:r>
              <a:rPr lang="nl-NL" dirty="0" err="1"/>
              <a:t>provincial</a:t>
            </a:r>
            <a:r>
              <a:rPr lang="nl-NL" dirty="0"/>
              <a:t> </a:t>
            </a:r>
            <a:r>
              <a:rPr lang="nl-NL" dirty="0" err="1"/>
              <a:t>governments</a:t>
            </a:r>
            <a:r>
              <a:rPr lang="nl-NL" dirty="0"/>
              <a:t> of </a:t>
            </a:r>
            <a:r>
              <a:rPr lang="nl-NL" dirty="0" err="1"/>
              <a:t>Araba</a:t>
            </a:r>
            <a:r>
              <a:rPr lang="nl-NL" dirty="0"/>
              <a:t>, </a:t>
            </a:r>
            <a:r>
              <a:rPr lang="nl-NL" dirty="0" err="1"/>
              <a:t>Bizkaia</a:t>
            </a:r>
            <a:r>
              <a:rPr lang="nl-NL" dirty="0"/>
              <a:t> </a:t>
            </a:r>
            <a:r>
              <a:rPr lang="nl-NL" dirty="0" err="1"/>
              <a:t>and</a:t>
            </a:r>
            <a:r>
              <a:rPr lang="nl-NL" dirty="0"/>
              <a:t> </a:t>
            </a:r>
            <a:r>
              <a:rPr lang="nl-NL" dirty="0" err="1"/>
              <a:t>Gipuzkoa</a:t>
            </a:r>
            <a:r>
              <a:rPr lang="nl-NL" dirty="0"/>
              <a:t>)</a:t>
            </a:r>
          </a:p>
          <a:p>
            <a:pPr marL="0" indent="0">
              <a:buNone/>
            </a:pPr>
            <a:endParaRPr lang="nl-NL" b="1" dirty="0" smtClean="0"/>
          </a:p>
          <a:p>
            <a:pPr marL="0" indent="0">
              <a:buNone/>
            </a:pPr>
            <a:endParaRPr lang="nl-NL" b="1" dirty="0"/>
          </a:p>
        </p:txBody>
      </p:sp>
    </p:spTree>
    <p:extLst>
      <p:ext uri="{BB962C8B-B14F-4D97-AF65-F5344CB8AC3E}">
        <p14:creationId xmlns:p14="http://schemas.microsoft.com/office/powerpoint/2010/main" val="2119772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a:bodyPr>
          <a:lstStyle/>
          <a:p>
            <a:r>
              <a:rPr lang="nl-NL" dirty="0" smtClean="0"/>
              <a:t>Belgium - </a:t>
            </a:r>
            <a:r>
              <a:rPr lang="pt-BR" dirty="0" smtClean="0">
                <a:solidFill>
                  <a:srgbClr val="000000"/>
                </a:solidFill>
              </a:rPr>
              <a:t>KU Leuven</a:t>
            </a:r>
            <a:r>
              <a:rPr lang="pt-BR" dirty="0">
                <a:solidFill>
                  <a:srgbClr val="000000"/>
                </a:solidFill>
              </a:rPr>
              <a:t/>
            </a:r>
            <a:br>
              <a:rPr lang="pt-BR" dirty="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smtClean="0"/>
              <a:t>Lemma List</a:t>
            </a:r>
          </a:p>
          <a:p>
            <a:r>
              <a:rPr lang="nl-NL" b="1" dirty="0" err="1" smtClean="0"/>
              <a:t>Frequency</a:t>
            </a:r>
            <a:r>
              <a:rPr lang="nl-NL" b="1" dirty="0" smtClean="0"/>
              <a:t> information</a:t>
            </a:r>
          </a:p>
          <a:p>
            <a:pPr marL="457200" lvl="1" indent="0">
              <a:buNone/>
            </a:pPr>
            <a:r>
              <a:rPr lang="nl-NL" dirty="0" smtClean="0"/>
              <a:t>Corpus </a:t>
            </a:r>
            <a:r>
              <a:rPr lang="nl-NL" dirty="0"/>
              <a:t>support </a:t>
            </a:r>
            <a:r>
              <a:rPr lang="nl-NL" dirty="0" err="1"/>
              <a:t>to</a:t>
            </a:r>
            <a:r>
              <a:rPr lang="nl-NL" dirty="0"/>
              <a:t> </a:t>
            </a:r>
            <a:r>
              <a:rPr lang="nl-NL" dirty="0" err="1"/>
              <a:t>third</a:t>
            </a:r>
            <a:r>
              <a:rPr lang="nl-NL" dirty="0"/>
              <a:t> party </a:t>
            </a:r>
            <a:r>
              <a:rPr lang="nl-NL" dirty="0" err="1"/>
              <a:t>lexicographic</a:t>
            </a:r>
            <a:r>
              <a:rPr lang="nl-NL" dirty="0"/>
              <a:t> </a:t>
            </a:r>
            <a:r>
              <a:rPr lang="nl-NL" dirty="0" err="1"/>
              <a:t>publication</a:t>
            </a:r>
            <a:r>
              <a:rPr lang="nl-NL" dirty="0"/>
              <a:t> on </a:t>
            </a:r>
            <a:r>
              <a:rPr lang="nl-NL" dirty="0" err="1"/>
              <a:t>Belgian</a:t>
            </a:r>
            <a:r>
              <a:rPr lang="nl-NL" dirty="0"/>
              <a:t> Dutch: </a:t>
            </a:r>
            <a:r>
              <a:rPr lang="nl-NL" dirty="0" smtClean="0"/>
              <a:t>  "</a:t>
            </a:r>
            <a:r>
              <a:rPr lang="nl-NL" dirty="0"/>
              <a:t>Typisch Vlaams. 4000 Woorden en </a:t>
            </a:r>
            <a:r>
              <a:rPr lang="nl-NL" dirty="0" smtClean="0"/>
              <a:t>uitdrukkingen" </a:t>
            </a:r>
            <a:r>
              <a:rPr lang="nl-NL" dirty="0"/>
              <a:t>[</a:t>
            </a:r>
            <a:r>
              <a:rPr lang="nl-NL" dirty="0" err="1"/>
              <a:t>Typical</a:t>
            </a:r>
            <a:r>
              <a:rPr lang="nl-NL" dirty="0"/>
              <a:t> </a:t>
            </a:r>
            <a:r>
              <a:rPr lang="nl-NL" dirty="0" err="1"/>
              <a:t>Flemish</a:t>
            </a:r>
            <a:r>
              <a:rPr lang="nl-NL" dirty="0"/>
              <a:t>. 4000 </a:t>
            </a:r>
            <a:r>
              <a:rPr lang="nl-NL" dirty="0" err="1"/>
              <a:t>words</a:t>
            </a:r>
            <a:r>
              <a:rPr lang="nl-NL" dirty="0"/>
              <a:t> </a:t>
            </a:r>
            <a:r>
              <a:rPr lang="nl-NL" dirty="0" err="1"/>
              <a:t>and</a:t>
            </a:r>
            <a:r>
              <a:rPr lang="nl-NL" dirty="0"/>
              <a:t> </a:t>
            </a:r>
            <a:r>
              <a:rPr lang="nl-NL" dirty="0" err="1"/>
              <a:t>expressions</a:t>
            </a:r>
            <a:r>
              <a:rPr lang="nl-NL" dirty="0"/>
              <a:t>] http://</a:t>
            </a:r>
            <a:r>
              <a:rPr lang="nl-NL" dirty="0" err="1" smtClean="0"/>
              <a:t>www.davidsfonds.be</a:t>
            </a:r>
            <a:r>
              <a:rPr lang="nl-NL" dirty="0" smtClean="0"/>
              <a:t>/</a:t>
            </a:r>
            <a:r>
              <a:rPr lang="nl-NL" dirty="0" err="1" smtClean="0"/>
              <a:t>publisher</a:t>
            </a:r>
            <a:r>
              <a:rPr lang="nl-NL" dirty="0" smtClean="0"/>
              <a:t>/</a:t>
            </a:r>
            <a:r>
              <a:rPr lang="nl-NL" dirty="0" err="1" smtClean="0"/>
              <a:t>edition</a:t>
            </a:r>
            <a:r>
              <a:rPr lang="nl-NL" dirty="0" smtClean="0"/>
              <a:t>/</a:t>
            </a:r>
            <a:r>
              <a:rPr lang="nl-NL" dirty="0" err="1" smtClean="0"/>
              <a:t>detail.phtml?id</a:t>
            </a:r>
            <a:r>
              <a:rPr lang="nl-NL" dirty="0" smtClean="0"/>
              <a:t>=3540</a:t>
            </a:r>
            <a:endParaRPr lang="nl-NL" b="1" dirty="0" smtClean="0"/>
          </a:p>
          <a:p>
            <a:r>
              <a:rPr lang="nl-NL" b="1" dirty="0" err="1" smtClean="0"/>
              <a:t>Translation</a:t>
            </a:r>
            <a:r>
              <a:rPr lang="nl-NL" b="1" dirty="0" smtClean="0"/>
              <a:t> </a:t>
            </a:r>
            <a:r>
              <a:rPr lang="nl-NL" b="1" dirty="0" err="1" smtClean="0"/>
              <a:t>equivalents</a:t>
            </a:r>
            <a:endParaRPr lang="nl-NL" b="1" dirty="0"/>
          </a:p>
          <a:p>
            <a:pPr marL="457200" lvl="1" indent="0">
              <a:buNone/>
            </a:pPr>
            <a:r>
              <a:rPr lang="en-US" dirty="0" err="1" smtClean="0"/>
              <a:t>TermWise</a:t>
            </a:r>
            <a:r>
              <a:rPr lang="en-US" dirty="0"/>
              <a:t>: Resources for Specialized Language Use </a:t>
            </a:r>
            <a:r>
              <a:rPr lang="en-US" dirty="0" smtClean="0"/>
              <a:t>    </a:t>
            </a:r>
            <a:r>
              <a:rPr lang="en-US" dirty="0" smtClean="0">
                <a:hlinkClick r:id="rId2"/>
              </a:rPr>
              <a:t>http</a:t>
            </a:r>
            <a:r>
              <a:rPr lang="en-US" dirty="0">
                <a:hlinkClick r:id="rId2"/>
              </a:rPr>
              <a:t>://</a:t>
            </a:r>
            <a:r>
              <a:rPr lang="en-US" dirty="0" err="1" smtClean="0">
                <a:hlinkClick r:id="rId2"/>
              </a:rPr>
              <a:t>www.cs.kuleuven.be</a:t>
            </a:r>
            <a:r>
              <a:rPr lang="en-US" dirty="0" smtClean="0">
                <a:hlinkClick r:id="rId2"/>
              </a:rPr>
              <a:t>/groups/</a:t>
            </a:r>
            <a:r>
              <a:rPr lang="en-US" dirty="0" err="1" smtClean="0">
                <a:hlinkClick r:id="rId2"/>
              </a:rPr>
              <a:t>liir</a:t>
            </a:r>
            <a:r>
              <a:rPr lang="en-US" dirty="0" smtClean="0">
                <a:hlinkClick r:id="rId2"/>
              </a:rPr>
              <a:t>/</a:t>
            </a:r>
            <a:r>
              <a:rPr lang="en-US" dirty="0" err="1" smtClean="0">
                <a:hlinkClick r:id="rId2"/>
              </a:rPr>
              <a:t>projects.php?project</a:t>
            </a:r>
            <a:r>
              <a:rPr lang="en-US" dirty="0" smtClean="0">
                <a:hlinkClick r:id="rId2"/>
              </a:rPr>
              <a:t>=177</a:t>
            </a:r>
            <a:endParaRPr lang="en-US" dirty="0" smtClean="0"/>
          </a:p>
          <a:p>
            <a:pPr marL="0" indent="0">
              <a:buNone/>
            </a:pPr>
            <a:endParaRPr lang="en-US" dirty="0"/>
          </a:p>
          <a:p>
            <a:pPr marL="0" indent="0">
              <a:buNone/>
            </a:pPr>
            <a:endParaRPr lang="nl-NL" b="1" dirty="0" smtClean="0"/>
          </a:p>
          <a:p>
            <a:endParaRPr lang="nl-NL" b="1" dirty="0" smtClean="0"/>
          </a:p>
          <a:p>
            <a:pPr marL="0" indent="0">
              <a:buNone/>
            </a:pPr>
            <a:endParaRPr lang="nl-NL" b="1" dirty="0"/>
          </a:p>
        </p:txBody>
      </p:sp>
    </p:spTree>
    <p:extLst>
      <p:ext uri="{BB962C8B-B14F-4D97-AF65-F5344CB8AC3E}">
        <p14:creationId xmlns:p14="http://schemas.microsoft.com/office/powerpoint/2010/main" val="10565825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Bulgaria</a:t>
            </a:r>
            <a:br>
              <a:rPr lang="nl-NL" dirty="0" smtClean="0"/>
            </a:br>
            <a:r>
              <a:rPr lang="nl-NL" dirty="0" err="1">
                <a:solidFill>
                  <a:srgbClr val="000000"/>
                </a:solidFill>
              </a:rPr>
              <a:t>Institute</a:t>
            </a:r>
            <a:r>
              <a:rPr lang="nl-NL" dirty="0">
                <a:solidFill>
                  <a:srgbClr val="000000"/>
                </a:solidFill>
              </a:rPr>
              <a:t> </a:t>
            </a:r>
            <a:r>
              <a:rPr lang="nl-NL" dirty="0" err="1">
                <a:solidFill>
                  <a:srgbClr val="000000"/>
                </a:solidFill>
              </a:rPr>
              <a:t>for</a:t>
            </a:r>
            <a:r>
              <a:rPr lang="nl-NL" dirty="0">
                <a:solidFill>
                  <a:srgbClr val="000000"/>
                </a:solidFill>
              </a:rPr>
              <a:t> </a:t>
            </a:r>
            <a:r>
              <a:rPr lang="nl-NL" dirty="0" err="1">
                <a:solidFill>
                  <a:srgbClr val="000000"/>
                </a:solidFill>
              </a:rPr>
              <a:t>Bulgarian</a:t>
            </a:r>
            <a:r>
              <a:rPr lang="nl-NL" dirty="0">
                <a:solidFill>
                  <a:srgbClr val="000000"/>
                </a:solidFill>
              </a:rPr>
              <a:t> </a:t>
            </a:r>
            <a:r>
              <a:rPr lang="nl-NL" dirty="0" smtClean="0">
                <a:solidFill>
                  <a:srgbClr val="000000"/>
                </a:solidFill>
              </a:rPr>
              <a:t>Language</a:t>
            </a:r>
            <a:r>
              <a:rPr lang="pt-BR" dirty="0">
                <a:solidFill>
                  <a:srgbClr val="000000"/>
                </a:solidFill>
              </a:rPr>
              <a:t/>
            </a:r>
            <a:br>
              <a:rPr lang="pt-BR" dirty="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smtClean="0"/>
              <a:t>Lemma List</a:t>
            </a:r>
          </a:p>
          <a:p>
            <a:r>
              <a:rPr lang="nl-NL" b="1" dirty="0" err="1" smtClean="0"/>
              <a:t>Frequency</a:t>
            </a:r>
            <a:r>
              <a:rPr lang="nl-NL" b="1" dirty="0" smtClean="0"/>
              <a:t> Information</a:t>
            </a:r>
          </a:p>
          <a:p>
            <a:r>
              <a:rPr lang="nl-NL" b="1" dirty="0" err="1" smtClean="0"/>
              <a:t>Neologisms</a:t>
            </a:r>
            <a:endParaRPr lang="nl-NL" b="1" dirty="0" smtClean="0"/>
          </a:p>
          <a:p>
            <a:pPr marL="457200" lvl="1" indent="0">
              <a:buNone/>
            </a:pPr>
            <a:r>
              <a:rPr lang="nl-NL" dirty="0"/>
              <a:t>D</a:t>
            </a:r>
            <a:r>
              <a:rPr lang="nl-NL" dirty="0" smtClean="0"/>
              <a:t>ictionary </a:t>
            </a:r>
            <a:r>
              <a:rPr lang="nl-NL" dirty="0"/>
              <a:t>of </a:t>
            </a:r>
            <a:r>
              <a:rPr lang="nl-NL" dirty="0" err="1"/>
              <a:t>Bulgarian</a:t>
            </a:r>
            <a:r>
              <a:rPr lang="nl-NL" dirty="0"/>
              <a:t> </a:t>
            </a:r>
            <a:r>
              <a:rPr lang="nl-NL" dirty="0" smtClean="0"/>
              <a:t>Language</a:t>
            </a:r>
            <a:endParaRPr lang="nl-NL" b="1" dirty="0" smtClean="0"/>
          </a:p>
          <a:p>
            <a:r>
              <a:rPr lang="nl-NL" b="1" dirty="0" err="1" smtClean="0"/>
              <a:t>Lexical-semantic</a:t>
            </a:r>
            <a:r>
              <a:rPr lang="nl-NL" b="1" dirty="0" smtClean="0"/>
              <a:t> relations</a:t>
            </a:r>
          </a:p>
          <a:p>
            <a:pPr marL="457200" lvl="1" indent="0">
              <a:buNone/>
            </a:pPr>
            <a:r>
              <a:rPr lang="en-US" dirty="0"/>
              <a:t>Bulgarian </a:t>
            </a:r>
            <a:r>
              <a:rPr lang="en-US" dirty="0" smtClean="0"/>
              <a:t>WordNet; Dictionary </a:t>
            </a:r>
            <a:r>
              <a:rPr lang="en-US" dirty="0"/>
              <a:t>of Bulgarian </a:t>
            </a:r>
            <a:r>
              <a:rPr lang="en-US" dirty="0" smtClean="0"/>
              <a:t>Language</a:t>
            </a:r>
            <a:endParaRPr lang="en-US" dirty="0"/>
          </a:p>
        </p:txBody>
      </p:sp>
    </p:spTree>
    <p:extLst>
      <p:ext uri="{BB962C8B-B14F-4D97-AF65-F5344CB8AC3E}">
        <p14:creationId xmlns:p14="http://schemas.microsoft.com/office/powerpoint/2010/main" val="50163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err="1" smtClean="0"/>
              <a:t>Czech</a:t>
            </a:r>
            <a:r>
              <a:rPr lang="nl-NL" dirty="0" smtClean="0"/>
              <a:t> </a:t>
            </a:r>
            <a:r>
              <a:rPr lang="nl-NL" dirty="0" err="1" smtClean="0"/>
              <a:t>republic</a:t>
            </a:r>
            <a:r>
              <a:rPr lang="nl-NL" dirty="0" smtClean="0"/>
              <a:t/>
            </a:r>
            <a:br>
              <a:rPr lang="nl-NL" dirty="0" smtClean="0"/>
            </a:br>
            <a:r>
              <a:rPr lang="en-US" dirty="0">
                <a:solidFill>
                  <a:srgbClr val="000000"/>
                </a:solidFill>
              </a:rPr>
              <a:t>Masaryk University, Faculty of </a:t>
            </a:r>
            <a:r>
              <a:rPr lang="en-US" dirty="0" smtClean="0">
                <a:solidFill>
                  <a:srgbClr val="000000"/>
                </a:solidFill>
              </a:rPr>
              <a:t>Arts</a:t>
            </a:r>
            <a:r>
              <a:rPr lang="pt-BR" dirty="0">
                <a:solidFill>
                  <a:srgbClr val="000000"/>
                </a:solidFill>
              </a:rPr>
              <a:t/>
            </a:r>
            <a:br>
              <a:rPr lang="pt-BR" dirty="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smtClean="0"/>
              <a:t>Lemma List</a:t>
            </a:r>
          </a:p>
          <a:p>
            <a:pPr marL="457200" lvl="1" indent="0">
              <a:buNone/>
            </a:pPr>
            <a:r>
              <a:rPr lang="en-US" dirty="0"/>
              <a:t>Low-cost ontology development, paper -&gt; http://</a:t>
            </a:r>
            <a:r>
              <a:rPr lang="en-US" dirty="0" err="1"/>
              <a:t>is.muni.cz</a:t>
            </a:r>
            <a:r>
              <a:rPr lang="en-US" dirty="0"/>
              <a:t>/repo/966117/</a:t>
            </a:r>
            <a:r>
              <a:rPr lang="en-US" dirty="0" err="1"/>
              <a:t>gwc2012.pdf</a:t>
            </a:r>
            <a:endParaRPr lang="en-US" dirty="0"/>
          </a:p>
          <a:p>
            <a:pPr lvl="1"/>
            <a:endParaRPr lang="nl-NL" b="1" dirty="0" smtClean="0"/>
          </a:p>
          <a:p>
            <a:r>
              <a:rPr lang="nl-NL" b="1" dirty="0" smtClean="0"/>
              <a:t>Word </a:t>
            </a:r>
            <a:r>
              <a:rPr lang="nl-NL" b="1" dirty="0" err="1" smtClean="0"/>
              <a:t>senses</a:t>
            </a:r>
            <a:endParaRPr lang="nl-NL" b="1" dirty="0" smtClean="0"/>
          </a:p>
          <a:p>
            <a:pPr marL="457200" lvl="1" indent="0">
              <a:buNone/>
            </a:pPr>
            <a:r>
              <a:rPr lang="en-US" dirty="0" smtClean="0"/>
              <a:t>Currently</a:t>
            </a:r>
            <a:r>
              <a:rPr lang="en-US" dirty="0"/>
              <a:t>, in pilot - we are trying to create a new semantic network based on combination of manually annotated data which are confirmed automatically by corpus. This testing process can be also used for extending dictionary.</a:t>
            </a:r>
          </a:p>
          <a:p>
            <a:pPr lvl="1"/>
            <a:endParaRPr lang="nl-NL" b="1" dirty="0" smtClean="0"/>
          </a:p>
        </p:txBody>
      </p:sp>
    </p:spTree>
    <p:extLst>
      <p:ext uri="{BB962C8B-B14F-4D97-AF65-F5344CB8AC3E}">
        <p14:creationId xmlns:p14="http://schemas.microsoft.com/office/powerpoint/2010/main" val="17115954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934701" cy="1325563"/>
          </a:xfrm>
        </p:spPr>
        <p:txBody>
          <a:bodyPr>
            <a:normAutofit fontScale="90000"/>
          </a:bodyPr>
          <a:lstStyle/>
          <a:p>
            <a:r>
              <a:rPr lang="nl-NL" dirty="0" err="1" smtClean="0"/>
              <a:t>Czech</a:t>
            </a:r>
            <a:r>
              <a:rPr lang="nl-NL" dirty="0" smtClean="0"/>
              <a:t> </a:t>
            </a:r>
            <a:r>
              <a:rPr lang="nl-NL" dirty="0" err="1" smtClean="0"/>
              <a:t>republic</a:t>
            </a:r>
            <a:r>
              <a:rPr lang="nl-NL" dirty="0" smtClean="0"/>
              <a:t/>
            </a:r>
            <a:br>
              <a:rPr lang="nl-NL" dirty="0" smtClean="0"/>
            </a:br>
            <a:r>
              <a:rPr lang="en-US" dirty="0">
                <a:solidFill>
                  <a:srgbClr val="000000"/>
                </a:solidFill>
              </a:rPr>
              <a:t>NLP Centre, Faculty of Informatics, Masaryk </a:t>
            </a:r>
            <a:r>
              <a:rPr lang="en-US" dirty="0" smtClean="0">
                <a:solidFill>
                  <a:srgbClr val="000000"/>
                </a:solidFill>
              </a:rPr>
              <a:t>University</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smtClean="0"/>
              <a:t>Lemma List</a:t>
            </a:r>
          </a:p>
          <a:p>
            <a:pPr marL="457200" lvl="1" indent="0">
              <a:buNone/>
            </a:pPr>
            <a:r>
              <a:rPr lang="nl-NL" dirty="0"/>
              <a:t>Thesaurus </a:t>
            </a:r>
            <a:r>
              <a:rPr lang="nl-NL" dirty="0" err="1"/>
              <a:t>for</a:t>
            </a:r>
            <a:r>
              <a:rPr lang="nl-NL" dirty="0"/>
              <a:t> </a:t>
            </a:r>
            <a:r>
              <a:rPr lang="nl-NL" dirty="0" err="1"/>
              <a:t>Geography</a:t>
            </a:r>
            <a:r>
              <a:rPr lang="nl-NL" dirty="0"/>
              <a:t> </a:t>
            </a:r>
            <a:r>
              <a:rPr lang="nl-NL" dirty="0" smtClean="0"/>
              <a:t>Domain</a:t>
            </a:r>
          </a:p>
          <a:p>
            <a:r>
              <a:rPr lang="nl-NL" b="1" dirty="0" err="1" smtClean="0"/>
              <a:t>Frequency</a:t>
            </a:r>
            <a:r>
              <a:rPr lang="nl-NL" b="1" dirty="0" smtClean="0"/>
              <a:t> Information</a:t>
            </a:r>
          </a:p>
          <a:p>
            <a:pPr marL="457200" lvl="1" indent="0">
              <a:buNone/>
            </a:pPr>
            <a:r>
              <a:rPr lang="nl-NL" dirty="0" err="1"/>
              <a:t>DEB</a:t>
            </a:r>
            <a:r>
              <a:rPr lang="nl-NL" dirty="0"/>
              <a:t> </a:t>
            </a:r>
            <a:r>
              <a:rPr lang="nl-NL" dirty="0" err="1"/>
              <a:t>dictionary</a:t>
            </a:r>
            <a:r>
              <a:rPr lang="nl-NL" dirty="0"/>
              <a:t> browser</a:t>
            </a:r>
          </a:p>
          <a:p>
            <a:r>
              <a:rPr lang="nl-NL" b="1" dirty="0" err="1" smtClean="0"/>
              <a:t>Example</a:t>
            </a:r>
            <a:r>
              <a:rPr lang="nl-NL" b="1" dirty="0" smtClean="0"/>
              <a:t> </a:t>
            </a:r>
            <a:r>
              <a:rPr lang="nl-NL" b="1" dirty="0" err="1" smtClean="0"/>
              <a:t>sentences</a:t>
            </a:r>
            <a:endParaRPr lang="nl-NL" b="1" dirty="0" smtClean="0"/>
          </a:p>
          <a:p>
            <a:pPr marL="457200" lvl="1" indent="0">
              <a:buNone/>
            </a:pPr>
            <a:r>
              <a:rPr lang="nl-NL" dirty="0" err="1"/>
              <a:t>Czech</a:t>
            </a:r>
            <a:r>
              <a:rPr lang="nl-NL" dirty="0"/>
              <a:t> </a:t>
            </a:r>
            <a:r>
              <a:rPr lang="nl-NL" dirty="0" err="1"/>
              <a:t>Sign</a:t>
            </a:r>
            <a:r>
              <a:rPr lang="nl-NL" dirty="0"/>
              <a:t> Language </a:t>
            </a:r>
            <a:r>
              <a:rPr lang="nl-NL" dirty="0" err="1" smtClean="0"/>
              <a:t>dictionary</a:t>
            </a:r>
            <a:endParaRPr lang="nl-NL" b="1" dirty="0" smtClean="0"/>
          </a:p>
          <a:p>
            <a:r>
              <a:rPr lang="nl-NL" b="1" dirty="0" err="1" smtClean="0"/>
              <a:t>Grammatical</a:t>
            </a:r>
            <a:r>
              <a:rPr lang="nl-NL" b="1" dirty="0" smtClean="0"/>
              <a:t> </a:t>
            </a:r>
            <a:r>
              <a:rPr lang="nl-NL" b="1" dirty="0" err="1" smtClean="0"/>
              <a:t>patterns</a:t>
            </a:r>
            <a:endParaRPr lang="nl-NL" b="1" dirty="0" smtClean="0"/>
          </a:p>
          <a:p>
            <a:pPr marL="457200" lvl="1" indent="0">
              <a:buNone/>
            </a:pPr>
            <a:r>
              <a:rPr lang="nl-NL" dirty="0" err="1"/>
              <a:t>Verbalex</a:t>
            </a:r>
            <a:r>
              <a:rPr lang="nl-NL" dirty="0"/>
              <a:t>, </a:t>
            </a:r>
            <a:r>
              <a:rPr lang="nl-NL" dirty="0" err="1"/>
              <a:t>verb</a:t>
            </a:r>
            <a:r>
              <a:rPr lang="nl-NL" dirty="0"/>
              <a:t> </a:t>
            </a:r>
            <a:r>
              <a:rPr lang="nl-NL" dirty="0" err="1"/>
              <a:t>valency</a:t>
            </a:r>
            <a:r>
              <a:rPr lang="nl-NL" dirty="0"/>
              <a:t> </a:t>
            </a:r>
            <a:r>
              <a:rPr lang="nl-NL" dirty="0" smtClean="0"/>
              <a:t>lexicon</a:t>
            </a:r>
            <a:endParaRPr lang="nl-NL" dirty="0"/>
          </a:p>
        </p:txBody>
      </p:sp>
    </p:spTree>
    <p:extLst>
      <p:ext uri="{BB962C8B-B14F-4D97-AF65-F5344CB8AC3E}">
        <p14:creationId xmlns:p14="http://schemas.microsoft.com/office/powerpoint/2010/main" val="31773337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934701" cy="1325563"/>
          </a:xfrm>
        </p:spPr>
        <p:txBody>
          <a:bodyPr>
            <a:normAutofit/>
          </a:bodyPr>
          <a:lstStyle/>
          <a:p>
            <a:r>
              <a:rPr lang="nl-NL" dirty="0" err="1" smtClean="0"/>
              <a:t>Czech</a:t>
            </a:r>
            <a:r>
              <a:rPr lang="nl-NL" dirty="0" smtClean="0"/>
              <a:t> </a:t>
            </a:r>
            <a:r>
              <a:rPr lang="nl-NL" dirty="0" err="1" smtClean="0"/>
              <a:t>republic</a:t>
            </a:r>
            <a:r>
              <a:rPr lang="nl-NL" dirty="0" smtClean="0"/>
              <a:t>- </a:t>
            </a:r>
            <a:r>
              <a:rPr lang="en-US" dirty="0" smtClean="0">
                <a:solidFill>
                  <a:srgbClr val="000000"/>
                </a:solidFill>
              </a:rPr>
              <a:t>Lexical Computing</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187532"/>
            <a:ext cx="11080668" cy="5522026"/>
          </a:xfrm>
        </p:spPr>
        <p:txBody>
          <a:bodyPr>
            <a:normAutofit fontScale="70000" lnSpcReduction="20000"/>
          </a:bodyPr>
          <a:lstStyle/>
          <a:p>
            <a:r>
              <a:rPr lang="nl-NL" b="1" dirty="0" smtClean="0"/>
              <a:t>Lemma List</a:t>
            </a:r>
          </a:p>
          <a:p>
            <a:r>
              <a:rPr lang="nl-NL" b="1" dirty="0" err="1" smtClean="0"/>
              <a:t>Frequency</a:t>
            </a:r>
            <a:r>
              <a:rPr lang="nl-NL" b="1" dirty="0" smtClean="0"/>
              <a:t> Information</a:t>
            </a:r>
          </a:p>
          <a:p>
            <a:r>
              <a:rPr lang="en-GB" b="1" dirty="0" smtClean="0"/>
              <a:t>Form variation</a:t>
            </a:r>
            <a:endParaRPr lang="nl-NL" b="1" dirty="0" smtClean="0"/>
          </a:p>
          <a:p>
            <a:r>
              <a:rPr lang="nl-NL" b="1" dirty="0" err="1" smtClean="0"/>
              <a:t>Example</a:t>
            </a:r>
            <a:r>
              <a:rPr lang="nl-NL" b="1" dirty="0" smtClean="0"/>
              <a:t> </a:t>
            </a:r>
            <a:r>
              <a:rPr lang="nl-NL" b="1" dirty="0" err="1" smtClean="0"/>
              <a:t>sentences</a:t>
            </a:r>
            <a:endParaRPr lang="nl-NL" b="1" dirty="0" smtClean="0"/>
          </a:p>
          <a:p>
            <a:r>
              <a:rPr lang="en-GB" b="1" dirty="0" smtClean="0"/>
              <a:t>Multiword expressions</a:t>
            </a:r>
          </a:p>
          <a:p>
            <a:r>
              <a:rPr lang="en-GB" b="1" dirty="0" smtClean="0"/>
              <a:t>Neologisms</a:t>
            </a:r>
          </a:p>
          <a:p>
            <a:pPr lvl="1"/>
            <a:r>
              <a:rPr lang="en-GB" dirty="0" smtClean="0"/>
              <a:t>DIACRAN</a:t>
            </a:r>
          </a:p>
          <a:p>
            <a:r>
              <a:rPr lang="en-GB" b="1" dirty="0" smtClean="0"/>
              <a:t>Definitions</a:t>
            </a:r>
          </a:p>
          <a:p>
            <a:pPr lvl="1"/>
            <a:r>
              <a:rPr lang="en-GB" dirty="0" smtClean="0"/>
              <a:t>Experimental</a:t>
            </a:r>
          </a:p>
          <a:p>
            <a:r>
              <a:rPr lang="en-GB" b="1" dirty="0" smtClean="0"/>
              <a:t>Translation equivalents</a:t>
            </a:r>
          </a:p>
          <a:p>
            <a:r>
              <a:rPr lang="en-GB" b="1" dirty="0" smtClean="0"/>
              <a:t>Lexical-semantic relations </a:t>
            </a:r>
          </a:p>
          <a:p>
            <a:pPr lvl="1"/>
            <a:r>
              <a:rPr lang="en-GB" dirty="0" smtClean="0"/>
              <a:t>Distributional thesaurus in </a:t>
            </a:r>
            <a:r>
              <a:rPr lang="en-GB" dirty="0" err="1" smtClean="0"/>
              <a:t>SketchEngine</a:t>
            </a:r>
            <a:endParaRPr lang="en-GB" dirty="0" smtClean="0"/>
          </a:p>
          <a:p>
            <a:r>
              <a:rPr lang="en-GB" b="1" dirty="0" smtClean="0"/>
              <a:t>Word senses</a:t>
            </a:r>
          </a:p>
          <a:p>
            <a:pPr lvl="1"/>
            <a:r>
              <a:rPr lang="en-GB" dirty="0" smtClean="0"/>
              <a:t>Clustering of word sketches</a:t>
            </a:r>
          </a:p>
          <a:p>
            <a:r>
              <a:rPr lang="nl-NL" b="1" dirty="0" err="1" smtClean="0"/>
              <a:t>Grammatical</a:t>
            </a:r>
            <a:r>
              <a:rPr lang="nl-NL" b="1" dirty="0" smtClean="0"/>
              <a:t> </a:t>
            </a:r>
            <a:r>
              <a:rPr lang="nl-NL" b="1" dirty="0" err="1" smtClean="0"/>
              <a:t>patterns</a:t>
            </a:r>
            <a:endParaRPr lang="nl-NL" b="1" dirty="0" smtClean="0"/>
          </a:p>
          <a:p>
            <a:r>
              <a:rPr lang="en-GB" b="1" dirty="0" smtClean="0"/>
              <a:t>Linguistic labels</a:t>
            </a:r>
            <a:endParaRPr lang="nl-NL" b="1" dirty="0"/>
          </a:p>
          <a:p>
            <a:pPr marL="0" indent="0">
              <a:buNone/>
            </a:pPr>
            <a:r>
              <a:rPr lang="en-US" dirty="0" smtClean="0"/>
              <a:t>(deliveries </a:t>
            </a:r>
            <a:r>
              <a:rPr lang="en-US" dirty="0"/>
              <a:t>to publishers, IT companies)</a:t>
            </a:r>
            <a:endParaRPr lang="nl-NL" dirty="0" smtClean="0"/>
          </a:p>
          <a:p>
            <a:pPr marL="457200" lvl="1" indent="0">
              <a:buNone/>
            </a:pPr>
            <a:endParaRPr lang="nl-NL" dirty="0"/>
          </a:p>
        </p:txBody>
      </p:sp>
    </p:spTree>
    <p:extLst>
      <p:ext uri="{BB962C8B-B14F-4D97-AF65-F5344CB8AC3E}">
        <p14:creationId xmlns:p14="http://schemas.microsoft.com/office/powerpoint/2010/main" val="34596418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Denmark</a:t>
            </a:r>
            <a:br>
              <a:rPr lang="nl-NL" dirty="0" smtClean="0"/>
            </a:br>
            <a:r>
              <a:rPr lang="en-US" dirty="0">
                <a:solidFill>
                  <a:srgbClr val="000000"/>
                </a:solidFill>
              </a:rPr>
              <a:t>Society for Danish Language and </a:t>
            </a:r>
            <a:r>
              <a:rPr lang="en-US" dirty="0" smtClean="0">
                <a:solidFill>
                  <a:srgbClr val="000000"/>
                </a:solidFill>
              </a:rPr>
              <a:t>Literature</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err="1" smtClean="0"/>
              <a:t>Other</a:t>
            </a:r>
            <a:endParaRPr lang="nl-NL" b="1" dirty="0" smtClean="0"/>
          </a:p>
          <a:p>
            <a:pPr marL="457200" lvl="1" indent="0">
              <a:buNone/>
            </a:pPr>
            <a:r>
              <a:rPr lang="en-US" dirty="0" smtClean="0"/>
              <a:t>We </a:t>
            </a:r>
            <a:r>
              <a:rPr lang="en-US" dirty="0"/>
              <a:t>use an experimental mix of many of the methods mentioned above, to check existing dictionary entries and to select and prioritize new ones. We do not use these </a:t>
            </a:r>
            <a:r>
              <a:rPr lang="en-US" dirty="0" smtClean="0"/>
              <a:t>methods consequently and thoroughly, as suggested with this survey; this does not fit with our dictionary-writing process.</a:t>
            </a:r>
          </a:p>
          <a:p>
            <a:pPr marL="457200" lvl="1" indent="0">
              <a:buNone/>
            </a:pPr>
            <a:endParaRPr lang="nl-NL" b="1" dirty="0" smtClean="0"/>
          </a:p>
        </p:txBody>
      </p:sp>
    </p:spTree>
    <p:extLst>
      <p:ext uri="{BB962C8B-B14F-4D97-AF65-F5344CB8AC3E}">
        <p14:creationId xmlns:p14="http://schemas.microsoft.com/office/powerpoint/2010/main" val="42825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Types of </a:t>
            </a:r>
            <a:r>
              <a:rPr lang="nl-NL" dirty="0" err="1" smtClean="0"/>
              <a:t>Automatically</a:t>
            </a:r>
            <a:r>
              <a:rPr lang="nl-NL" dirty="0" smtClean="0"/>
              <a:t> </a:t>
            </a:r>
            <a:r>
              <a:rPr lang="nl-NL" dirty="0" err="1"/>
              <a:t>A</a:t>
            </a:r>
            <a:r>
              <a:rPr lang="nl-NL" dirty="0" err="1" smtClean="0"/>
              <a:t>cquired</a:t>
            </a:r>
            <a:r>
              <a:rPr lang="nl-NL" dirty="0" smtClean="0"/>
              <a:t> Knowledge</a:t>
            </a:r>
            <a:endParaRPr lang="sl-SI" dirty="0"/>
          </a:p>
        </p:txBody>
      </p:sp>
      <p:sp>
        <p:nvSpPr>
          <p:cNvPr id="3" name="Tijdelijke aanduiding voor inhoud 2"/>
          <p:cNvSpPr>
            <a:spLocks noGrp="1"/>
          </p:cNvSpPr>
          <p:nvPr>
            <p:ph idx="1"/>
          </p:nvPr>
        </p:nvSpPr>
        <p:spPr/>
        <p:txBody>
          <a:bodyPr>
            <a:normAutofit fontScale="92500" lnSpcReduction="10000"/>
          </a:bodyPr>
          <a:lstStyle/>
          <a:p>
            <a:r>
              <a:rPr lang="nl-NL" b="1" dirty="0"/>
              <a:t>(Candidate) Lemma list</a:t>
            </a:r>
          </a:p>
          <a:p>
            <a:r>
              <a:rPr lang="nl-NL" b="1" dirty="0" smtClean="0"/>
              <a:t>Overall </a:t>
            </a:r>
            <a:r>
              <a:rPr lang="nl-NL" b="1" dirty="0"/>
              <a:t>Lemma </a:t>
            </a:r>
            <a:r>
              <a:rPr lang="nl-NL" b="1" dirty="0" err="1"/>
              <a:t>Frequency</a:t>
            </a:r>
            <a:r>
              <a:rPr lang="nl-NL" b="1" dirty="0"/>
              <a:t> information</a:t>
            </a:r>
          </a:p>
          <a:p>
            <a:r>
              <a:rPr lang="nl-NL" b="1" dirty="0" smtClean="0"/>
              <a:t>Form </a:t>
            </a:r>
            <a:r>
              <a:rPr lang="nl-NL" b="1" dirty="0" err="1"/>
              <a:t>variation</a:t>
            </a:r>
            <a:r>
              <a:rPr lang="nl-NL" b="1" dirty="0"/>
              <a:t> </a:t>
            </a:r>
            <a:endParaRPr lang="nl-NL" b="1" dirty="0" smtClean="0"/>
          </a:p>
          <a:p>
            <a:pPr marL="457200" lvl="1" indent="0">
              <a:buNone/>
            </a:pPr>
            <a:r>
              <a:rPr lang="nl-NL" dirty="0" smtClean="0"/>
              <a:t>(</a:t>
            </a:r>
            <a:r>
              <a:rPr lang="nl-NL" dirty="0"/>
              <a:t>e.g. </a:t>
            </a:r>
            <a:r>
              <a:rPr lang="nl-NL" dirty="0" err="1"/>
              <a:t>irregular</a:t>
            </a:r>
            <a:r>
              <a:rPr lang="nl-NL" dirty="0"/>
              <a:t> </a:t>
            </a:r>
            <a:r>
              <a:rPr lang="nl-NL" dirty="0" err="1"/>
              <a:t>morphology</a:t>
            </a:r>
            <a:r>
              <a:rPr lang="nl-NL" dirty="0"/>
              <a:t>, </a:t>
            </a:r>
            <a:r>
              <a:rPr lang="nl-NL" dirty="0" err="1"/>
              <a:t>orthographic</a:t>
            </a:r>
            <a:r>
              <a:rPr lang="nl-NL" dirty="0"/>
              <a:t> </a:t>
            </a:r>
            <a:r>
              <a:rPr lang="nl-NL" dirty="0" err="1"/>
              <a:t>variants</a:t>
            </a:r>
            <a:r>
              <a:rPr lang="nl-NL" dirty="0"/>
              <a:t>)</a:t>
            </a:r>
          </a:p>
          <a:p>
            <a:r>
              <a:rPr lang="nl-NL" b="1" dirty="0" err="1" smtClean="0"/>
              <a:t>Example</a:t>
            </a:r>
            <a:r>
              <a:rPr lang="nl-NL" b="1" dirty="0" smtClean="0"/>
              <a:t> </a:t>
            </a:r>
            <a:r>
              <a:rPr lang="nl-NL" b="1" dirty="0" err="1"/>
              <a:t>sentences</a:t>
            </a:r>
            <a:r>
              <a:rPr lang="nl-NL" b="1" dirty="0"/>
              <a:t> </a:t>
            </a:r>
            <a:endParaRPr lang="nl-NL" b="1" dirty="0" smtClean="0"/>
          </a:p>
          <a:p>
            <a:pPr marL="457200" lvl="1" indent="0">
              <a:buNone/>
            </a:pPr>
            <a:r>
              <a:rPr lang="nl-NL" dirty="0" smtClean="0"/>
              <a:t>(</a:t>
            </a:r>
            <a:r>
              <a:rPr lang="nl-NL" dirty="0"/>
              <a:t>cf. Vienna COST workshop)</a:t>
            </a:r>
          </a:p>
          <a:p>
            <a:r>
              <a:rPr lang="nl-NL" b="1" dirty="0" err="1" smtClean="0"/>
              <a:t>Multiword</a:t>
            </a:r>
            <a:r>
              <a:rPr lang="nl-NL" b="1" dirty="0" smtClean="0"/>
              <a:t> </a:t>
            </a:r>
            <a:r>
              <a:rPr lang="nl-NL" b="1" dirty="0" err="1"/>
              <a:t>expressions</a:t>
            </a:r>
            <a:r>
              <a:rPr lang="nl-NL" dirty="0"/>
              <a:t>  </a:t>
            </a:r>
            <a:endParaRPr lang="nl-NL" dirty="0" smtClean="0"/>
          </a:p>
          <a:p>
            <a:pPr marL="457200" lvl="1" indent="0">
              <a:buNone/>
            </a:pPr>
            <a:r>
              <a:rPr lang="nl-NL" dirty="0" smtClean="0"/>
              <a:t>(</a:t>
            </a:r>
            <a:r>
              <a:rPr lang="nl-NL" dirty="0"/>
              <a:t>i.e. </a:t>
            </a:r>
            <a:r>
              <a:rPr lang="nl-NL" dirty="0" err="1"/>
              <a:t>sequences</a:t>
            </a:r>
            <a:r>
              <a:rPr lang="nl-NL" dirty="0"/>
              <a:t> of </a:t>
            </a:r>
            <a:r>
              <a:rPr lang="nl-NL" dirty="0" err="1"/>
              <a:t>words</a:t>
            </a:r>
            <a:r>
              <a:rPr lang="nl-NL" dirty="0"/>
              <a:t> </a:t>
            </a:r>
            <a:r>
              <a:rPr lang="nl-NL" dirty="0" err="1"/>
              <a:t>with</a:t>
            </a:r>
            <a:r>
              <a:rPr lang="nl-NL" dirty="0"/>
              <a:t> </a:t>
            </a:r>
            <a:r>
              <a:rPr lang="nl-NL" dirty="0" err="1"/>
              <a:t>some</a:t>
            </a:r>
            <a:r>
              <a:rPr lang="nl-NL" dirty="0"/>
              <a:t> </a:t>
            </a:r>
            <a:r>
              <a:rPr lang="nl-NL" dirty="0" err="1"/>
              <a:t>unpredictable</a:t>
            </a:r>
            <a:r>
              <a:rPr lang="nl-NL" dirty="0"/>
              <a:t> </a:t>
            </a:r>
            <a:r>
              <a:rPr lang="nl-NL" dirty="0" err="1"/>
              <a:t>properties</a:t>
            </a:r>
            <a:r>
              <a:rPr lang="nl-NL" dirty="0"/>
              <a:t> </a:t>
            </a:r>
            <a:r>
              <a:rPr lang="nl-NL" dirty="0" err="1"/>
              <a:t>such</a:t>
            </a:r>
            <a:r>
              <a:rPr lang="nl-NL" dirty="0"/>
              <a:t> as "</a:t>
            </a:r>
            <a:r>
              <a:rPr lang="nl-NL" dirty="0" err="1"/>
              <a:t>to</a:t>
            </a:r>
            <a:r>
              <a:rPr lang="nl-NL" dirty="0"/>
              <a:t> </a:t>
            </a:r>
            <a:r>
              <a:rPr lang="nl-NL" dirty="0" err="1"/>
              <a:t>count</a:t>
            </a:r>
            <a:r>
              <a:rPr lang="nl-NL" dirty="0"/>
              <a:t> </a:t>
            </a:r>
            <a:r>
              <a:rPr lang="nl-NL" dirty="0" err="1"/>
              <a:t>somebody</a:t>
            </a:r>
            <a:r>
              <a:rPr lang="nl-NL" dirty="0"/>
              <a:t> in" or "</a:t>
            </a:r>
            <a:r>
              <a:rPr lang="nl-NL" dirty="0" err="1"/>
              <a:t>to</a:t>
            </a:r>
            <a:r>
              <a:rPr lang="nl-NL" dirty="0"/>
              <a:t> take a </a:t>
            </a:r>
            <a:r>
              <a:rPr lang="nl-NL" dirty="0" err="1"/>
              <a:t>haircut</a:t>
            </a:r>
            <a:r>
              <a:rPr lang="nl-NL" dirty="0"/>
              <a:t>", </a:t>
            </a:r>
            <a:r>
              <a:rPr lang="nl-NL" dirty="0" err="1" smtClean="0"/>
              <a:t>ranging</a:t>
            </a:r>
            <a:r>
              <a:rPr lang="nl-NL" dirty="0" smtClean="0"/>
              <a:t>  </a:t>
            </a:r>
            <a:r>
              <a:rPr lang="nl-NL" dirty="0" err="1"/>
              <a:t>from</a:t>
            </a:r>
            <a:r>
              <a:rPr lang="nl-NL" dirty="0"/>
              <a:t> </a:t>
            </a:r>
            <a:r>
              <a:rPr lang="nl-NL" dirty="0" err="1"/>
              <a:t>collocations</a:t>
            </a:r>
            <a:r>
              <a:rPr lang="nl-NL" dirty="0"/>
              <a:t> </a:t>
            </a:r>
            <a:r>
              <a:rPr lang="nl-NL" dirty="0" err="1"/>
              <a:t>and</a:t>
            </a:r>
            <a:r>
              <a:rPr lang="nl-NL" dirty="0"/>
              <a:t> </a:t>
            </a:r>
            <a:r>
              <a:rPr lang="nl-NL" dirty="0" err="1"/>
              <a:t>phrasal</a:t>
            </a:r>
            <a:r>
              <a:rPr lang="nl-NL" dirty="0"/>
              <a:t> </a:t>
            </a:r>
            <a:r>
              <a:rPr lang="nl-NL" dirty="0" err="1"/>
              <a:t>verbs</a:t>
            </a:r>
            <a:r>
              <a:rPr lang="nl-NL" dirty="0"/>
              <a:t>, (</a:t>
            </a:r>
            <a:r>
              <a:rPr lang="nl-NL" dirty="0" err="1"/>
              <a:t>pragmatic</a:t>
            </a:r>
            <a:r>
              <a:rPr lang="nl-NL" dirty="0"/>
              <a:t>) </a:t>
            </a:r>
            <a:r>
              <a:rPr lang="nl-NL" dirty="0" err="1"/>
              <a:t>frozen</a:t>
            </a:r>
            <a:r>
              <a:rPr lang="nl-NL" dirty="0"/>
              <a:t> </a:t>
            </a:r>
            <a:r>
              <a:rPr lang="nl-NL" dirty="0" err="1"/>
              <a:t>expressions</a:t>
            </a:r>
            <a:r>
              <a:rPr lang="nl-NL" dirty="0"/>
              <a:t> (e.g. of course, </a:t>
            </a:r>
            <a:r>
              <a:rPr lang="nl-NL" dirty="0" err="1"/>
              <a:t>good</a:t>
            </a:r>
            <a:r>
              <a:rPr lang="nl-NL" dirty="0"/>
              <a:t> </a:t>
            </a:r>
            <a:r>
              <a:rPr lang="nl-NL" dirty="0" err="1"/>
              <a:t>morning</a:t>
            </a:r>
            <a:r>
              <a:rPr lang="nl-NL" dirty="0"/>
              <a:t>) </a:t>
            </a:r>
            <a:r>
              <a:rPr lang="nl-NL" dirty="0" err="1"/>
              <a:t>to</a:t>
            </a:r>
            <a:r>
              <a:rPr lang="nl-NL" dirty="0"/>
              <a:t> </a:t>
            </a:r>
            <a:r>
              <a:rPr lang="nl-NL" dirty="0" smtClean="0"/>
              <a:t>traditional </a:t>
            </a:r>
            <a:r>
              <a:rPr lang="nl-NL" dirty="0" err="1"/>
              <a:t>idioms</a:t>
            </a:r>
            <a:r>
              <a:rPr lang="nl-NL" dirty="0"/>
              <a:t>, </a:t>
            </a:r>
            <a:r>
              <a:rPr lang="nl-NL" dirty="0" err="1"/>
              <a:t>proverbs</a:t>
            </a:r>
            <a:r>
              <a:rPr lang="nl-NL" dirty="0"/>
              <a:t> etc.)</a:t>
            </a:r>
          </a:p>
          <a:p>
            <a:endParaRPr lang="nl-NL" dirty="0"/>
          </a:p>
        </p:txBody>
      </p:sp>
    </p:spTree>
    <p:extLst>
      <p:ext uri="{BB962C8B-B14F-4D97-AF65-F5344CB8AC3E}">
        <p14:creationId xmlns:p14="http://schemas.microsoft.com/office/powerpoint/2010/main" val="33668697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Estonia</a:t>
            </a:r>
            <a:br>
              <a:rPr lang="nl-NL" dirty="0" smtClean="0"/>
            </a:br>
            <a:r>
              <a:rPr lang="en-US" dirty="0" smtClean="0">
                <a:solidFill>
                  <a:srgbClr val="000000"/>
                </a:solidFill>
              </a:rPr>
              <a:t>Institute of the Estonian Language</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smtClean="0"/>
              <a:t>Lemma List</a:t>
            </a:r>
          </a:p>
          <a:p>
            <a:r>
              <a:rPr lang="nl-NL" b="1" dirty="0" err="1" smtClean="0"/>
              <a:t>Frequency</a:t>
            </a:r>
            <a:r>
              <a:rPr lang="nl-NL" b="1" dirty="0" smtClean="0"/>
              <a:t> Information</a:t>
            </a:r>
          </a:p>
          <a:p>
            <a:r>
              <a:rPr lang="nl-NL" b="1" dirty="0" err="1" smtClean="0"/>
              <a:t>Example</a:t>
            </a:r>
            <a:r>
              <a:rPr lang="nl-NL" b="1" dirty="0" smtClean="0"/>
              <a:t> </a:t>
            </a:r>
            <a:r>
              <a:rPr lang="nl-NL" b="1" dirty="0" err="1" smtClean="0"/>
              <a:t>sentences</a:t>
            </a:r>
            <a:endParaRPr lang="nl-NL" b="1" dirty="0"/>
          </a:p>
          <a:p>
            <a:pPr marL="0" indent="0">
              <a:buNone/>
            </a:pPr>
            <a:endParaRPr lang="nl-NL" b="1" dirty="0" smtClean="0"/>
          </a:p>
          <a:p>
            <a:pPr marL="0" indent="0">
              <a:buNone/>
            </a:pPr>
            <a:r>
              <a:rPr lang="nl-NL" dirty="0" err="1" smtClean="0"/>
              <a:t>Estonian</a:t>
            </a:r>
            <a:r>
              <a:rPr lang="nl-NL" dirty="0" smtClean="0"/>
              <a:t> </a:t>
            </a:r>
            <a:r>
              <a:rPr lang="nl-NL" dirty="0" err="1"/>
              <a:t>Collocations</a:t>
            </a:r>
            <a:r>
              <a:rPr lang="nl-NL" dirty="0"/>
              <a:t> Dictionary</a:t>
            </a:r>
          </a:p>
          <a:p>
            <a:pPr marL="457200" lvl="1" indent="0">
              <a:buNone/>
            </a:pPr>
            <a:endParaRPr lang="nl-NL" b="1" dirty="0" smtClean="0"/>
          </a:p>
        </p:txBody>
      </p:sp>
    </p:spTree>
    <p:extLst>
      <p:ext uri="{BB962C8B-B14F-4D97-AF65-F5344CB8AC3E}">
        <p14:creationId xmlns:p14="http://schemas.microsoft.com/office/powerpoint/2010/main" val="22519066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France</a:t>
            </a:r>
            <a:br>
              <a:rPr lang="nl-NL" dirty="0" smtClean="0"/>
            </a:br>
            <a:r>
              <a:rPr lang="nl-NL" dirty="0" err="1" smtClean="0"/>
              <a:t>Université</a:t>
            </a:r>
            <a:r>
              <a:rPr lang="nl-NL" dirty="0" smtClean="0"/>
              <a:t> de Franche-Comté, Besançon</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smtClean="0"/>
              <a:t>Lemma List</a:t>
            </a:r>
          </a:p>
          <a:p>
            <a:r>
              <a:rPr lang="nl-NL" b="1" dirty="0" err="1" smtClean="0"/>
              <a:t>Frequency</a:t>
            </a:r>
            <a:r>
              <a:rPr lang="nl-NL" b="1" dirty="0" smtClean="0"/>
              <a:t> Information</a:t>
            </a:r>
          </a:p>
          <a:p>
            <a:r>
              <a:rPr lang="nl-NL" b="1" dirty="0" smtClean="0"/>
              <a:t>Form </a:t>
            </a:r>
            <a:r>
              <a:rPr lang="nl-NL" b="1" dirty="0" err="1" smtClean="0"/>
              <a:t>Variation</a:t>
            </a:r>
            <a:endParaRPr lang="nl-NL" b="1" dirty="0" smtClean="0"/>
          </a:p>
          <a:p>
            <a:r>
              <a:rPr lang="nl-NL" b="1" dirty="0" err="1" smtClean="0"/>
              <a:t>Definitions</a:t>
            </a:r>
            <a:endParaRPr lang="nl-NL" b="1" dirty="0" smtClean="0"/>
          </a:p>
          <a:p>
            <a:r>
              <a:rPr lang="nl-NL" b="1" dirty="0" err="1" smtClean="0"/>
              <a:t>Lexical-semantic</a:t>
            </a:r>
            <a:r>
              <a:rPr lang="nl-NL" b="1" dirty="0" smtClean="0"/>
              <a:t> relations</a:t>
            </a:r>
          </a:p>
          <a:p>
            <a:r>
              <a:rPr lang="nl-NL" b="1" dirty="0" err="1" smtClean="0"/>
              <a:t>Grammatical</a:t>
            </a:r>
            <a:r>
              <a:rPr lang="nl-NL" b="1" dirty="0" smtClean="0"/>
              <a:t> </a:t>
            </a:r>
            <a:r>
              <a:rPr lang="nl-NL" b="1" dirty="0" err="1" smtClean="0"/>
              <a:t>patterns</a:t>
            </a:r>
            <a:endParaRPr lang="nl-NL" b="1" dirty="0" smtClean="0"/>
          </a:p>
          <a:p>
            <a:pPr marL="457200" lvl="1" indent="0">
              <a:buNone/>
            </a:pPr>
            <a:r>
              <a:rPr lang="en-US" dirty="0" err="1"/>
              <a:t>Sensunique</a:t>
            </a:r>
            <a:r>
              <a:rPr lang="en-US" dirty="0"/>
              <a:t> project (already finished) </a:t>
            </a:r>
            <a:endParaRPr lang="en-US" dirty="0" smtClean="0"/>
          </a:p>
          <a:p>
            <a:pPr marL="457200" lvl="1" indent="0">
              <a:buNone/>
            </a:pPr>
            <a:r>
              <a:rPr lang="en-US" dirty="0" smtClean="0"/>
              <a:t>http</a:t>
            </a:r>
            <a:r>
              <a:rPr lang="en-US" dirty="0"/>
              <a:t>://</a:t>
            </a:r>
            <a:r>
              <a:rPr lang="en-US" dirty="0" err="1"/>
              <a:t>tesniere.univ-fcomte.fr</a:t>
            </a:r>
            <a:r>
              <a:rPr lang="en-US" dirty="0"/>
              <a:t>/</a:t>
            </a:r>
            <a:r>
              <a:rPr lang="en-US" dirty="0" err="1"/>
              <a:t>sensunique.html</a:t>
            </a:r>
            <a:r>
              <a:rPr lang="en-US" dirty="0"/>
              <a:t> </a:t>
            </a:r>
            <a:endParaRPr lang="en-US" dirty="0" smtClean="0"/>
          </a:p>
          <a:p>
            <a:pPr marL="457200" lvl="1" indent="0">
              <a:buNone/>
            </a:pPr>
            <a:r>
              <a:rPr lang="en-US" dirty="0" smtClean="0"/>
              <a:t>http</a:t>
            </a:r>
            <a:r>
              <a:rPr lang="en-US" dirty="0"/>
              <a:t>://</a:t>
            </a:r>
            <a:r>
              <a:rPr lang="en-US" dirty="0" err="1"/>
              <a:t>www.station-sensunique.fr</a:t>
            </a:r>
            <a:r>
              <a:rPr lang="en-US" dirty="0" smtClean="0"/>
              <a:t>/</a:t>
            </a:r>
            <a:endParaRPr lang="en-US" dirty="0"/>
          </a:p>
        </p:txBody>
      </p:sp>
    </p:spTree>
    <p:extLst>
      <p:ext uri="{BB962C8B-B14F-4D97-AF65-F5344CB8AC3E}">
        <p14:creationId xmlns:p14="http://schemas.microsoft.com/office/powerpoint/2010/main" val="24784359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France</a:t>
            </a:r>
            <a:br>
              <a:rPr lang="nl-NL" dirty="0" smtClean="0"/>
            </a:br>
            <a:r>
              <a:rPr lang="nl-NL" dirty="0" err="1" smtClean="0"/>
              <a:t>Université</a:t>
            </a:r>
            <a:r>
              <a:rPr lang="nl-NL" dirty="0" smtClean="0"/>
              <a:t> de Franche-Comté, Besançon</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err="1" smtClean="0"/>
              <a:t>Other</a:t>
            </a:r>
            <a:endParaRPr lang="nl-NL" b="1" dirty="0" smtClean="0"/>
          </a:p>
          <a:p>
            <a:pPr marL="457200" lvl="1" indent="0">
              <a:buNone/>
            </a:pPr>
            <a:r>
              <a:rPr lang="en-US" dirty="0"/>
              <a:t>The </a:t>
            </a:r>
            <a:r>
              <a:rPr lang="en-US" dirty="0" err="1"/>
              <a:t>Sensunique</a:t>
            </a:r>
            <a:r>
              <a:rPr lang="en-US" dirty="0"/>
              <a:t> platform extracts or calculates from the corpora information about : a) Functional Category of composed candidate terms (</a:t>
            </a:r>
            <a:r>
              <a:rPr lang="en-US" dirty="0" err="1"/>
              <a:t>eg</a:t>
            </a:r>
            <a:r>
              <a:rPr lang="en-US" dirty="0"/>
              <a:t>. Noun for stem cells); b) Head and Expansion of composed candidate term (e.g. cells is a Head and stem is an Expansion of stem cells) ; c) different associations between candidate terms (e.g. inclusion : cells is totally included in stem cells; e.g. partial association : stem cells is partially associated with dendritic cells) ; d) information relative to </a:t>
            </a:r>
            <a:r>
              <a:rPr lang="en-US" dirty="0" err="1"/>
              <a:t>termhood</a:t>
            </a:r>
            <a:r>
              <a:rPr lang="en-US" dirty="0"/>
              <a:t> probability. The information extracted from corpora is enriched with the information retrieved from the selected external resources (e.g. existing terminology databases), such as definitions, variants, semantic classes.</a:t>
            </a:r>
          </a:p>
          <a:p>
            <a:pPr lvl="1"/>
            <a:endParaRPr lang="en-US" dirty="0"/>
          </a:p>
        </p:txBody>
      </p:sp>
    </p:spTree>
    <p:extLst>
      <p:ext uri="{BB962C8B-B14F-4D97-AF65-F5344CB8AC3E}">
        <p14:creationId xmlns:p14="http://schemas.microsoft.com/office/powerpoint/2010/main" val="34325057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Germany</a:t>
            </a:r>
            <a:br>
              <a:rPr lang="nl-NL" dirty="0" smtClean="0"/>
            </a:br>
            <a:r>
              <a:rPr lang="nl-NL" dirty="0" err="1" smtClean="0"/>
              <a:t>Institut</a:t>
            </a:r>
            <a:r>
              <a:rPr lang="nl-NL" dirty="0" smtClean="0"/>
              <a:t> </a:t>
            </a:r>
            <a:r>
              <a:rPr lang="nl-NL" dirty="0" err="1" smtClean="0"/>
              <a:t>für</a:t>
            </a:r>
            <a:r>
              <a:rPr lang="nl-NL" dirty="0" smtClean="0"/>
              <a:t> Deutsche </a:t>
            </a:r>
            <a:r>
              <a:rPr lang="nl-NL" dirty="0" err="1" smtClean="0"/>
              <a:t>Sprache</a:t>
            </a:r>
            <a:r>
              <a:rPr lang="nl-NL" dirty="0" smtClean="0"/>
              <a:t>, </a:t>
            </a:r>
            <a:r>
              <a:rPr lang="nl-NL" dirty="0" err="1" smtClean="0"/>
              <a:t>Abteilung</a:t>
            </a:r>
            <a:r>
              <a:rPr lang="nl-NL" dirty="0" smtClean="0"/>
              <a:t> </a:t>
            </a:r>
            <a:r>
              <a:rPr lang="nl-NL" dirty="0" err="1" smtClean="0"/>
              <a:t>Lexik</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smtClean="0"/>
              <a:t>Lemma List</a:t>
            </a:r>
          </a:p>
          <a:p>
            <a:r>
              <a:rPr lang="nl-NL" b="1" dirty="0" err="1" smtClean="0"/>
              <a:t>Frequency</a:t>
            </a:r>
            <a:r>
              <a:rPr lang="nl-NL" b="1" dirty="0" smtClean="0"/>
              <a:t> Information</a:t>
            </a:r>
          </a:p>
          <a:p>
            <a:r>
              <a:rPr lang="nl-NL" b="1" dirty="0" err="1" smtClean="0"/>
              <a:t>Example</a:t>
            </a:r>
            <a:r>
              <a:rPr lang="nl-NL" b="1" dirty="0" smtClean="0"/>
              <a:t> </a:t>
            </a:r>
            <a:r>
              <a:rPr lang="nl-NL" b="1" dirty="0" err="1" smtClean="0"/>
              <a:t>sentences</a:t>
            </a:r>
            <a:endParaRPr lang="nl-NL" b="1" dirty="0" smtClean="0"/>
          </a:p>
          <a:p>
            <a:pPr marL="457200" lvl="1" indent="0">
              <a:buNone/>
            </a:pPr>
            <a:r>
              <a:rPr lang="en-US" dirty="0" err="1" smtClean="0"/>
              <a:t>elexiko</a:t>
            </a:r>
            <a:r>
              <a:rPr lang="en-US" dirty="0" smtClean="0"/>
              <a:t> </a:t>
            </a:r>
            <a:r>
              <a:rPr lang="en-US" dirty="0">
                <a:hlinkClick r:id="rId2"/>
              </a:rPr>
              <a:t>http://</a:t>
            </a:r>
            <a:r>
              <a:rPr lang="en-US" dirty="0" err="1" smtClean="0">
                <a:hlinkClick r:id="rId2"/>
              </a:rPr>
              <a:t>www.ids-mannheim.de</a:t>
            </a:r>
            <a:r>
              <a:rPr lang="en-US" dirty="0" smtClean="0">
                <a:hlinkClick r:id="rId2"/>
              </a:rPr>
              <a:t>/</a:t>
            </a:r>
            <a:r>
              <a:rPr lang="en-US" dirty="0" err="1" smtClean="0">
                <a:hlinkClick r:id="rId2"/>
              </a:rPr>
              <a:t>lexik</a:t>
            </a:r>
            <a:r>
              <a:rPr lang="en-US" dirty="0" smtClean="0">
                <a:hlinkClick r:id="rId2"/>
              </a:rPr>
              <a:t>/</a:t>
            </a:r>
            <a:r>
              <a:rPr lang="en-US" dirty="0" err="1" smtClean="0">
                <a:hlinkClick r:id="rId2"/>
              </a:rPr>
              <a:t>elexiko.html</a:t>
            </a:r>
            <a:endParaRPr lang="en-US" dirty="0" smtClean="0"/>
          </a:p>
          <a:p>
            <a:r>
              <a:rPr lang="en-US" b="1" dirty="0" smtClean="0"/>
              <a:t>Multiword expressions</a:t>
            </a:r>
          </a:p>
          <a:p>
            <a:pPr marL="457200" lvl="1" indent="0">
              <a:buNone/>
            </a:pPr>
            <a:r>
              <a:rPr lang="de-DE" dirty="0"/>
              <a:t>Usuelle Wortverbindungen http://</a:t>
            </a:r>
            <a:r>
              <a:rPr lang="de-DE" dirty="0" err="1"/>
              <a:t>www.ids-mannheim.de</a:t>
            </a:r>
            <a:r>
              <a:rPr lang="de-DE" dirty="0"/>
              <a:t>/</a:t>
            </a:r>
            <a:r>
              <a:rPr lang="de-DE" dirty="0" err="1"/>
              <a:t>lexik</a:t>
            </a:r>
            <a:r>
              <a:rPr lang="de-DE" dirty="0"/>
              <a:t>/</a:t>
            </a:r>
            <a:r>
              <a:rPr lang="de-DE" dirty="0" err="1"/>
              <a:t>uwv.html</a:t>
            </a:r>
            <a:r>
              <a:rPr lang="de-DE" dirty="0"/>
              <a:t> http://</a:t>
            </a:r>
            <a:r>
              <a:rPr lang="de-DE" dirty="0" err="1"/>
              <a:t>wvonline.ids-mannheim.de</a:t>
            </a:r>
            <a:r>
              <a:rPr lang="de-DE" dirty="0"/>
              <a:t>/</a:t>
            </a:r>
          </a:p>
          <a:p>
            <a:pPr marL="457200" lvl="1" indent="0">
              <a:buNone/>
            </a:pPr>
            <a:endParaRPr lang="en-US" b="1" dirty="0"/>
          </a:p>
          <a:p>
            <a:pPr marL="457200" lvl="1" indent="0">
              <a:buNone/>
            </a:pPr>
            <a:endParaRPr lang="en-US" dirty="0"/>
          </a:p>
        </p:txBody>
      </p:sp>
    </p:spTree>
    <p:extLst>
      <p:ext uri="{BB962C8B-B14F-4D97-AF65-F5344CB8AC3E}">
        <p14:creationId xmlns:p14="http://schemas.microsoft.com/office/powerpoint/2010/main" val="12925436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2025745" cy="1325563"/>
          </a:xfrm>
        </p:spPr>
        <p:txBody>
          <a:bodyPr>
            <a:normAutofit fontScale="90000"/>
          </a:bodyPr>
          <a:lstStyle/>
          <a:p>
            <a:r>
              <a:rPr lang="nl-NL" dirty="0" smtClean="0"/>
              <a:t>Greece</a:t>
            </a:r>
            <a:br>
              <a:rPr lang="nl-NL" dirty="0" smtClean="0"/>
            </a:br>
            <a:r>
              <a:rPr lang="nl-NL" dirty="0" err="1" smtClean="0"/>
              <a:t>Institute</a:t>
            </a:r>
            <a:r>
              <a:rPr lang="nl-NL" dirty="0" smtClean="0"/>
              <a:t> </a:t>
            </a:r>
            <a:r>
              <a:rPr lang="nl-NL" dirty="0" err="1" smtClean="0"/>
              <a:t>for</a:t>
            </a:r>
            <a:r>
              <a:rPr lang="nl-NL" dirty="0" smtClean="0"/>
              <a:t> Language </a:t>
            </a:r>
            <a:r>
              <a:rPr lang="nl-NL" dirty="0" err="1" smtClean="0"/>
              <a:t>and</a:t>
            </a:r>
            <a:r>
              <a:rPr lang="nl-NL" dirty="0" smtClean="0"/>
              <a:t> Speech Processing, </a:t>
            </a:r>
            <a:r>
              <a:rPr lang="nl-NL" dirty="0" err="1" smtClean="0"/>
              <a:t>Athena</a:t>
            </a:r>
            <a:r>
              <a:rPr lang="nl-NL" dirty="0" smtClean="0"/>
              <a:t> </a:t>
            </a:r>
            <a:r>
              <a:rPr lang="nl-NL" dirty="0" err="1" smtClean="0"/>
              <a:t>RIC</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fontScale="77500" lnSpcReduction="20000"/>
          </a:bodyPr>
          <a:lstStyle/>
          <a:p>
            <a:r>
              <a:rPr lang="nl-NL" b="1" dirty="0" smtClean="0"/>
              <a:t>Lemma List</a:t>
            </a:r>
          </a:p>
          <a:p>
            <a:r>
              <a:rPr lang="nl-NL" b="1" dirty="0" err="1"/>
              <a:t>Frequency</a:t>
            </a:r>
            <a:r>
              <a:rPr lang="nl-NL" b="1" dirty="0"/>
              <a:t> Information</a:t>
            </a:r>
          </a:p>
          <a:p>
            <a:r>
              <a:rPr lang="nl-NL" b="1" dirty="0" err="1" smtClean="0"/>
              <a:t>Multiword</a:t>
            </a:r>
            <a:r>
              <a:rPr lang="nl-NL" b="1" dirty="0" smtClean="0"/>
              <a:t> </a:t>
            </a:r>
            <a:r>
              <a:rPr lang="nl-NL" b="1" dirty="0" err="1" smtClean="0"/>
              <a:t>expressions</a:t>
            </a:r>
            <a:endParaRPr lang="nl-NL" b="1" dirty="0" smtClean="0"/>
          </a:p>
          <a:p>
            <a:pPr lvl="1"/>
            <a:r>
              <a:rPr lang="en-US" dirty="0" err="1"/>
              <a:t>Polytropon</a:t>
            </a:r>
            <a:r>
              <a:rPr lang="en-US" dirty="0"/>
              <a:t> Project: Conceptual Dictionary of Modern Greek. (Under development) </a:t>
            </a:r>
            <a:r>
              <a:rPr lang="en-US" dirty="0" err="1"/>
              <a:t>Fotopoulou</a:t>
            </a:r>
            <a:r>
              <a:rPr lang="en-US" dirty="0"/>
              <a:t>, A. and </a:t>
            </a:r>
            <a:r>
              <a:rPr lang="en-US" dirty="0" err="1"/>
              <a:t>Giouli</a:t>
            </a:r>
            <a:r>
              <a:rPr lang="en-US" dirty="0"/>
              <a:t>, V. From \"</a:t>
            </a:r>
            <a:r>
              <a:rPr lang="en-US" dirty="0" err="1"/>
              <a:t>Ekfrasis</a:t>
            </a:r>
            <a:r>
              <a:rPr lang="en-US" dirty="0"/>
              <a:t>\" to </a:t>
            </a:r>
            <a:r>
              <a:rPr lang="en-US" dirty="0" err="1"/>
              <a:t>Polytropon</a:t>
            </a:r>
            <a:r>
              <a:rPr lang="en-US" dirty="0"/>
              <a:t>. Towards a dictionary of the Modern Greek Language Conceptually </a:t>
            </a:r>
            <a:r>
              <a:rPr lang="en-US" dirty="0" err="1"/>
              <a:t>organised</a:t>
            </a:r>
            <a:r>
              <a:rPr lang="en-US" dirty="0"/>
              <a:t>. Paper accepted at the International Conference in Greek Linguistics (in Greek). The Greek High School Dictionary </a:t>
            </a:r>
            <a:r>
              <a:rPr lang="en-US" dirty="0" err="1"/>
              <a:t>Giouli</a:t>
            </a:r>
            <a:r>
              <a:rPr lang="en-US" dirty="0"/>
              <a:t>, V., </a:t>
            </a:r>
            <a:r>
              <a:rPr lang="en-US" dirty="0" err="1"/>
              <a:t>Gavrilidou</a:t>
            </a:r>
            <a:r>
              <a:rPr lang="en-US" dirty="0"/>
              <a:t>, M., </a:t>
            </a:r>
            <a:r>
              <a:rPr lang="en-US" dirty="0" err="1"/>
              <a:t>Lambropoulou</a:t>
            </a:r>
            <a:r>
              <a:rPr lang="en-US" dirty="0"/>
              <a:t>, P. 2008. The Greek High School Dictionary: Description and issues. In Proceedings of the XIII </a:t>
            </a:r>
            <a:r>
              <a:rPr lang="en-US" dirty="0" err="1"/>
              <a:t>Euralex</a:t>
            </a:r>
            <a:r>
              <a:rPr lang="en-US" dirty="0"/>
              <a:t> International Congress (EURALEX 2008). July 2008, Barcelona, Spain. </a:t>
            </a:r>
            <a:r>
              <a:rPr lang="en-US" dirty="0" err="1"/>
              <a:t>eMiLang</a:t>
            </a:r>
            <a:r>
              <a:rPr lang="en-US" dirty="0"/>
              <a:t> Project </a:t>
            </a:r>
            <a:r>
              <a:rPr lang="en-US" dirty="0" err="1"/>
              <a:t>Vakalopoulou</a:t>
            </a:r>
            <a:r>
              <a:rPr lang="en-US" dirty="0"/>
              <a:t>, A., </a:t>
            </a:r>
            <a:r>
              <a:rPr lang="en-US" dirty="0" err="1"/>
              <a:t>Giouli</a:t>
            </a:r>
            <a:r>
              <a:rPr lang="en-US" dirty="0"/>
              <a:t>, V., </a:t>
            </a:r>
            <a:r>
              <a:rPr lang="en-US" dirty="0" err="1"/>
              <a:t>Giagkou</a:t>
            </a:r>
            <a:r>
              <a:rPr lang="en-US" dirty="0"/>
              <a:t>, M., and </a:t>
            </a:r>
            <a:r>
              <a:rPr lang="en-US" dirty="0" err="1"/>
              <a:t>Efthimiou</a:t>
            </a:r>
            <a:r>
              <a:rPr lang="en-US" dirty="0"/>
              <a:t>, E. 2011. Online Dictionaries for immigrants in Greece: Overcoming the Communication Barriers. In Proceedings of the 2nd Conference “Electronic Lexicography in the 21st century: new Applications for New users” (eLEX2011), Bled, Slovenia, 10-12 November 2011</a:t>
            </a:r>
            <a:r>
              <a:rPr lang="en-US" dirty="0" smtClean="0"/>
              <a:t>.</a:t>
            </a:r>
            <a:endParaRPr lang="nl-NL" dirty="0" smtClean="0"/>
          </a:p>
          <a:p>
            <a:r>
              <a:rPr lang="nl-NL" b="1" dirty="0" err="1" smtClean="0"/>
              <a:t>Translation</a:t>
            </a:r>
            <a:r>
              <a:rPr lang="nl-NL" b="1" dirty="0" smtClean="0"/>
              <a:t> </a:t>
            </a:r>
            <a:r>
              <a:rPr lang="nl-NL" b="1" dirty="0" err="1" smtClean="0"/>
              <a:t>equivalents</a:t>
            </a:r>
            <a:endParaRPr lang="nl-NL" b="1" dirty="0" smtClean="0"/>
          </a:p>
          <a:p>
            <a:pPr marL="457200" lvl="1" indent="0">
              <a:buNone/>
            </a:pPr>
            <a:r>
              <a:rPr lang="en-US" dirty="0" err="1"/>
              <a:t>INTERA</a:t>
            </a:r>
            <a:r>
              <a:rPr lang="en-US" dirty="0"/>
              <a:t> Project http://</a:t>
            </a:r>
            <a:r>
              <a:rPr lang="en-US" dirty="0" err="1"/>
              <a:t>www.elda.fr</a:t>
            </a:r>
            <a:r>
              <a:rPr lang="en-US" dirty="0"/>
              <a:t>/</a:t>
            </a:r>
            <a:r>
              <a:rPr lang="en-US" dirty="0" err="1"/>
              <a:t>en</a:t>
            </a:r>
            <a:r>
              <a:rPr lang="en-US" dirty="0"/>
              <a:t>/projects/archived-projects/</a:t>
            </a:r>
            <a:r>
              <a:rPr lang="en-US" dirty="0" err="1"/>
              <a:t>intera</a:t>
            </a:r>
            <a:r>
              <a:rPr lang="en-US" dirty="0"/>
              <a:t>/ </a:t>
            </a:r>
            <a:r>
              <a:rPr lang="en-US" dirty="0" err="1"/>
              <a:t>Gavrilidou</a:t>
            </a:r>
            <a:r>
              <a:rPr lang="en-US" dirty="0"/>
              <a:t>, M., </a:t>
            </a:r>
            <a:r>
              <a:rPr lang="en-US" dirty="0" err="1"/>
              <a:t>Labropoulou</a:t>
            </a:r>
            <a:r>
              <a:rPr lang="en-US" dirty="0"/>
              <a:t>, P., </a:t>
            </a:r>
            <a:r>
              <a:rPr lang="en-US" dirty="0" err="1"/>
              <a:t>Desipri</a:t>
            </a:r>
            <a:r>
              <a:rPr lang="en-US" dirty="0"/>
              <a:t>, E., </a:t>
            </a:r>
            <a:r>
              <a:rPr lang="en-US" dirty="0" err="1"/>
              <a:t>Giouli</a:t>
            </a:r>
            <a:r>
              <a:rPr lang="en-US" dirty="0"/>
              <a:t>, V., Antonopoulos, V. &amp; </a:t>
            </a:r>
            <a:r>
              <a:rPr lang="en-US" dirty="0" err="1"/>
              <a:t>Piperidis</a:t>
            </a:r>
            <a:r>
              <a:rPr lang="en-US" dirty="0"/>
              <a:t>, S. (2004). Building parallel corpora for {</a:t>
            </a:r>
            <a:r>
              <a:rPr lang="en-US" dirty="0" err="1"/>
              <a:t>eContent</a:t>
            </a:r>
            <a:r>
              <a:rPr lang="en-US" dirty="0"/>
              <a:t>} professionals. In </a:t>
            </a:r>
            <a:r>
              <a:rPr lang="en-US" dirty="0" err="1"/>
              <a:t>COLING</a:t>
            </a:r>
            <a:r>
              <a:rPr lang="en-US" dirty="0"/>
              <a:t> 2004. Geneva.</a:t>
            </a:r>
          </a:p>
          <a:p>
            <a:pPr marL="457200" lvl="1" indent="0">
              <a:buNone/>
            </a:pPr>
            <a:endParaRPr lang="nl-NL" b="1" dirty="0" smtClean="0"/>
          </a:p>
          <a:p>
            <a:pPr marL="0" indent="0">
              <a:buNone/>
            </a:pPr>
            <a:endParaRPr lang="en-US" dirty="0"/>
          </a:p>
        </p:txBody>
      </p:sp>
    </p:spTree>
    <p:extLst>
      <p:ext uri="{BB962C8B-B14F-4D97-AF65-F5344CB8AC3E}">
        <p14:creationId xmlns:p14="http://schemas.microsoft.com/office/powerpoint/2010/main" val="16580887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2025745" cy="1325563"/>
          </a:xfrm>
        </p:spPr>
        <p:txBody>
          <a:bodyPr>
            <a:normAutofit fontScale="90000"/>
          </a:bodyPr>
          <a:lstStyle/>
          <a:p>
            <a:r>
              <a:rPr lang="nl-NL" dirty="0" smtClean="0"/>
              <a:t>Hungary</a:t>
            </a:r>
            <a:br>
              <a:rPr lang="nl-NL" dirty="0" smtClean="0"/>
            </a:br>
            <a:r>
              <a:rPr lang="nl-NL" dirty="0" smtClean="0"/>
              <a:t>Research </a:t>
            </a:r>
            <a:r>
              <a:rPr lang="nl-NL" dirty="0" err="1" smtClean="0"/>
              <a:t>Institute</a:t>
            </a:r>
            <a:r>
              <a:rPr lang="nl-NL" dirty="0" smtClean="0"/>
              <a:t> </a:t>
            </a:r>
            <a:r>
              <a:rPr lang="nl-NL" dirty="0" err="1" smtClean="0"/>
              <a:t>for</a:t>
            </a:r>
            <a:r>
              <a:rPr lang="nl-NL" dirty="0" smtClean="0"/>
              <a:t> </a:t>
            </a:r>
            <a:r>
              <a:rPr lang="nl-NL" dirty="0" err="1" smtClean="0"/>
              <a:t>Linguistics</a:t>
            </a:r>
            <a:r>
              <a:rPr lang="nl-NL" dirty="0" smtClean="0"/>
              <a:t> of the </a:t>
            </a:r>
            <a:r>
              <a:rPr lang="nl-NL" dirty="0" err="1" smtClean="0"/>
              <a:t>Hungarian</a:t>
            </a:r>
            <a:r>
              <a:rPr lang="nl-NL" dirty="0" smtClean="0"/>
              <a:t> Academy of Sciences</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fontScale="77500" lnSpcReduction="20000"/>
          </a:bodyPr>
          <a:lstStyle/>
          <a:p>
            <a:r>
              <a:rPr lang="nl-NL" b="1" dirty="0" smtClean="0"/>
              <a:t>Lemma List</a:t>
            </a:r>
          </a:p>
          <a:p>
            <a:r>
              <a:rPr lang="nl-NL" b="1" dirty="0" err="1" smtClean="0"/>
              <a:t>Frequency</a:t>
            </a:r>
            <a:r>
              <a:rPr lang="nl-NL" b="1" dirty="0" smtClean="0"/>
              <a:t> Information</a:t>
            </a:r>
          </a:p>
          <a:p>
            <a:r>
              <a:rPr lang="nl-NL" b="1" dirty="0" err="1" smtClean="0"/>
              <a:t>Translation</a:t>
            </a:r>
            <a:r>
              <a:rPr lang="nl-NL" b="1" dirty="0" smtClean="0"/>
              <a:t> </a:t>
            </a:r>
            <a:r>
              <a:rPr lang="nl-NL" b="1" dirty="0" err="1" smtClean="0"/>
              <a:t>equivalents</a:t>
            </a:r>
            <a:endParaRPr lang="nl-NL" b="1" dirty="0" smtClean="0"/>
          </a:p>
          <a:p>
            <a:pPr lvl="1"/>
            <a:r>
              <a:rPr lang="nn-NO" dirty="0" smtClean="0"/>
              <a:t>EFNILEX </a:t>
            </a:r>
            <a:r>
              <a:rPr lang="nn-NO" dirty="0"/>
              <a:t>2008--2012 http://www.nytud.hu/depts/corpus/efnilex.html 2014--2015 </a:t>
            </a:r>
            <a:r>
              <a:rPr lang="nn-NO" dirty="0">
                <a:hlinkClick r:id="rId2"/>
              </a:rPr>
              <a:t>http://corpus.nytud.hu/efnilex-vect</a:t>
            </a:r>
            <a:r>
              <a:rPr lang="nn-NO" dirty="0" smtClean="0">
                <a:hlinkClick r:id="rId2"/>
              </a:rPr>
              <a:t>/</a:t>
            </a:r>
            <a:endParaRPr lang="nn-NO" dirty="0" smtClean="0"/>
          </a:p>
          <a:p>
            <a:pPr lvl="1"/>
            <a:r>
              <a:rPr lang="en-US" dirty="0"/>
              <a:t>Lexicographers do not yet directly use the results, which are at the research stage yet</a:t>
            </a:r>
            <a:r>
              <a:rPr lang="en-US" dirty="0" smtClean="0"/>
              <a:t>.</a:t>
            </a:r>
            <a:endParaRPr lang="nl-NL" b="1" dirty="0" smtClean="0"/>
          </a:p>
          <a:p>
            <a:r>
              <a:rPr lang="nl-NL" b="1" dirty="0" err="1" smtClean="0"/>
              <a:t>Multiword</a:t>
            </a:r>
            <a:r>
              <a:rPr lang="nl-NL" b="1" dirty="0" smtClean="0"/>
              <a:t> </a:t>
            </a:r>
            <a:r>
              <a:rPr lang="nl-NL" b="1" dirty="0" err="1" smtClean="0"/>
              <a:t>expressions</a:t>
            </a:r>
            <a:endParaRPr lang="nl-NL" b="1" dirty="0" smtClean="0"/>
          </a:p>
          <a:p>
            <a:r>
              <a:rPr lang="nl-NL" b="1" dirty="0" err="1" smtClean="0"/>
              <a:t>Grammatical</a:t>
            </a:r>
            <a:r>
              <a:rPr lang="nl-NL" b="1" dirty="0" smtClean="0"/>
              <a:t> </a:t>
            </a:r>
            <a:r>
              <a:rPr lang="nl-NL" b="1" dirty="0" err="1" smtClean="0"/>
              <a:t>patterns</a:t>
            </a:r>
            <a:endParaRPr lang="nl-NL" b="1" dirty="0"/>
          </a:p>
          <a:p>
            <a:pPr lvl="1"/>
            <a:r>
              <a:rPr lang="nl-NL" dirty="0" err="1"/>
              <a:t>Sass</a:t>
            </a:r>
            <a:r>
              <a:rPr lang="nl-NL" dirty="0"/>
              <a:t>, </a:t>
            </a:r>
            <a:r>
              <a:rPr lang="nl-NL" dirty="0" err="1"/>
              <a:t>Bálint</a:t>
            </a:r>
            <a:r>
              <a:rPr lang="nl-NL" dirty="0"/>
              <a:t> </a:t>
            </a:r>
            <a:r>
              <a:rPr lang="nl-NL" dirty="0" err="1"/>
              <a:t>and</a:t>
            </a:r>
            <a:r>
              <a:rPr lang="nl-NL" dirty="0"/>
              <a:t> </a:t>
            </a:r>
            <a:r>
              <a:rPr lang="nl-NL" dirty="0" err="1"/>
              <a:t>Pajzs</a:t>
            </a:r>
            <a:r>
              <a:rPr lang="nl-NL" dirty="0"/>
              <a:t>, </a:t>
            </a:r>
            <a:r>
              <a:rPr lang="nl-NL" dirty="0" err="1"/>
              <a:t>Júlia</a:t>
            </a:r>
            <a:r>
              <a:rPr lang="nl-NL" dirty="0"/>
              <a:t>. </a:t>
            </a:r>
            <a:r>
              <a:rPr lang="nl-NL" dirty="0" err="1"/>
              <a:t>FDVC</a:t>
            </a:r>
            <a:r>
              <a:rPr lang="nl-NL" dirty="0"/>
              <a:t> -- </a:t>
            </a:r>
            <a:r>
              <a:rPr lang="nl-NL" dirty="0" err="1"/>
              <a:t>Creating</a:t>
            </a:r>
            <a:r>
              <a:rPr lang="nl-NL" dirty="0"/>
              <a:t> a Corpus-</a:t>
            </a:r>
            <a:r>
              <a:rPr lang="nl-NL" dirty="0" err="1"/>
              <a:t>driven</a:t>
            </a:r>
            <a:r>
              <a:rPr lang="nl-NL" dirty="0"/>
              <a:t> </a:t>
            </a:r>
            <a:r>
              <a:rPr lang="nl-NL" dirty="0" err="1"/>
              <a:t>Frequency</a:t>
            </a:r>
            <a:r>
              <a:rPr lang="nl-NL" dirty="0"/>
              <a:t> Dictionary of </a:t>
            </a:r>
            <a:r>
              <a:rPr lang="nl-NL" dirty="0" err="1"/>
              <a:t>Verb</a:t>
            </a:r>
            <a:r>
              <a:rPr lang="nl-NL" dirty="0"/>
              <a:t> </a:t>
            </a:r>
            <a:r>
              <a:rPr lang="nl-NL" dirty="0" err="1"/>
              <a:t>Phrase</a:t>
            </a:r>
            <a:r>
              <a:rPr lang="nl-NL" dirty="0"/>
              <a:t> </a:t>
            </a:r>
            <a:r>
              <a:rPr lang="nl-NL" dirty="0" err="1"/>
              <a:t>Constructions</a:t>
            </a:r>
            <a:r>
              <a:rPr lang="nl-NL" dirty="0"/>
              <a:t> </a:t>
            </a:r>
            <a:r>
              <a:rPr lang="nl-NL" dirty="0" err="1"/>
              <a:t>for</a:t>
            </a:r>
            <a:r>
              <a:rPr lang="nl-NL" dirty="0"/>
              <a:t> </a:t>
            </a:r>
            <a:r>
              <a:rPr lang="nl-NL" dirty="0" err="1"/>
              <a:t>Hungarian</a:t>
            </a:r>
            <a:r>
              <a:rPr lang="nl-NL" dirty="0"/>
              <a:t>. In: </a:t>
            </a:r>
            <a:r>
              <a:rPr lang="nl-NL" dirty="0" err="1"/>
              <a:t>Sylviane</a:t>
            </a:r>
            <a:r>
              <a:rPr lang="nl-NL" dirty="0"/>
              <a:t> </a:t>
            </a:r>
            <a:r>
              <a:rPr lang="nl-NL" dirty="0" err="1"/>
              <a:t>Granger</a:t>
            </a:r>
            <a:r>
              <a:rPr lang="nl-NL" dirty="0"/>
              <a:t>, </a:t>
            </a:r>
            <a:r>
              <a:rPr lang="nl-NL" dirty="0" err="1"/>
              <a:t>Magali</a:t>
            </a:r>
            <a:r>
              <a:rPr lang="nl-NL" dirty="0"/>
              <a:t> </a:t>
            </a:r>
            <a:r>
              <a:rPr lang="nl-NL" dirty="0" err="1"/>
              <a:t>Paquot</a:t>
            </a:r>
            <a:r>
              <a:rPr lang="nl-NL" dirty="0"/>
              <a:t> (</a:t>
            </a:r>
            <a:r>
              <a:rPr lang="nl-NL" dirty="0" err="1"/>
              <a:t>Eds</a:t>
            </a:r>
            <a:r>
              <a:rPr lang="nl-NL" dirty="0"/>
              <a:t>.) </a:t>
            </a:r>
            <a:r>
              <a:rPr lang="nl-NL" dirty="0" err="1"/>
              <a:t>eLexicography</a:t>
            </a:r>
            <a:r>
              <a:rPr lang="nl-NL" dirty="0"/>
              <a:t> in the </a:t>
            </a:r>
            <a:r>
              <a:rPr lang="nl-NL" dirty="0" err="1"/>
              <a:t>21st</a:t>
            </a:r>
            <a:r>
              <a:rPr lang="nl-NL" dirty="0"/>
              <a:t> </a:t>
            </a:r>
            <a:r>
              <a:rPr lang="nl-NL" dirty="0" err="1"/>
              <a:t>century</a:t>
            </a:r>
            <a:r>
              <a:rPr lang="nl-NL" dirty="0"/>
              <a:t>: New </a:t>
            </a:r>
            <a:r>
              <a:rPr lang="nl-NL" dirty="0" err="1"/>
              <a:t>challenges</a:t>
            </a:r>
            <a:r>
              <a:rPr lang="nl-NL" dirty="0"/>
              <a:t>, new </a:t>
            </a:r>
            <a:r>
              <a:rPr lang="nl-NL" dirty="0" err="1"/>
              <a:t>applications</a:t>
            </a:r>
            <a:r>
              <a:rPr lang="nl-NL" dirty="0"/>
              <a:t>. </a:t>
            </a:r>
            <a:r>
              <a:rPr lang="nl-NL" dirty="0" err="1"/>
              <a:t>Proceedings</a:t>
            </a:r>
            <a:r>
              <a:rPr lang="nl-NL" dirty="0"/>
              <a:t> of </a:t>
            </a:r>
            <a:r>
              <a:rPr lang="nl-NL" dirty="0" err="1"/>
              <a:t>eLex</a:t>
            </a:r>
            <a:r>
              <a:rPr lang="nl-NL" dirty="0"/>
              <a:t> 2009, </a:t>
            </a:r>
            <a:r>
              <a:rPr lang="nl-NL" dirty="0" err="1"/>
              <a:t>Louvain</a:t>
            </a:r>
            <a:r>
              <a:rPr lang="nl-NL" dirty="0"/>
              <a:t>-la-</a:t>
            </a:r>
            <a:r>
              <a:rPr lang="nl-NL" dirty="0" err="1"/>
              <a:t>Neuve</a:t>
            </a:r>
            <a:r>
              <a:rPr lang="nl-NL" dirty="0"/>
              <a:t>, 22-24 </a:t>
            </a:r>
            <a:r>
              <a:rPr lang="nl-NL" dirty="0" err="1"/>
              <a:t>October</a:t>
            </a:r>
            <a:r>
              <a:rPr lang="nl-NL" dirty="0"/>
              <a:t> 2009. Cahiers du </a:t>
            </a:r>
            <a:r>
              <a:rPr lang="nl-NL" dirty="0" err="1"/>
              <a:t>CENTAL</a:t>
            </a:r>
            <a:r>
              <a:rPr lang="nl-NL" dirty="0"/>
              <a:t> 7. </a:t>
            </a:r>
            <a:r>
              <a:rPr lang="nl-NL" dirty="0" err="1"/>
              <a:t>Presses</a:t>
            </a:r>
            <a:r>
              <a:rPr lang="nl-NL" dirty="0"/>
              <a:t> </a:t>
            </a:r>
            <a:r>
              <a:rPr lang="nl-NL" dirty="0" err="1"/>
              <a:t>universitaires</a:t>
            </a:r>
            <a:r>
              <a:rPr lang="nl-NL" dirty="0"/>
              <a:t> de </a:t>
            </a:r>
            <a:r>
              <a:rPr lang="nl-NL" dirty="0" err="1"/>
              <a:t>Louvain</a:t>
            </a:r>
            <a:r>
              <a:rPr lang="nl-NL" dirty="0"/>
              <a:t>, 2010., p. </a:t>
            </a:r>
            <a:r>
              <a:rPr lang="nl-NL" dirty="0" smtClean="0"/>
              <a:t>263-272</a:t>
            </a:r>
          </a:p>
          <a:p>
            <a:pPr lvl="1"/>
            <a:r>
              <a:rPr lang="en-US" dirty="0"/>
              <a:t>Lexicographers manually added corpus based examples to the verb phrase constructions</a:t>
            </a:r>
            <a:r>
              <a:rPr lang="en-US" dirty="0" smtClean="0"/>
              <a:t>.</a:t>
            </a:r>
            <a:endParaRPr lang="nl-NL" dirty="0" smtClean="0"/>
          </a:p>
          <a:p>
            <a:r>
              <a:rPr lang="nl-NL" b="1" dirty="0" err="1" smtClean="0"/>
              <a:t>Other</a:t>
            </a:r>
            <a:endParaRPr lang="nl-NL" b="1" dirty="0" smtClean="0"/>
          </a:p>
          <a:p>
            <a:pPr lvl="1"/>
            <a:r>
              <a:rPr lang="en-US" dirty="0"/>
              <a:t>Extending Hungarian WordNet With </a:t>
            </a:r>
            <a:r>
              <a:rPr lang="en-US" dirty="0" err="1"/>
              <a:t>Selectional</a:t>
            </a:r>
            <a:r>
              <a:rPr lang="en-US" dirty="0"/>
              <a:t> Preference Relations</a:t>
            </a:r>
          </a:p>
          <a:p>
            <a:pPr lvl="1"/>
            <a:endParaRPr lang="en-US" b="1" dirty="0"/>
          </a:p>
        </p:txBody>
      </p:sp>
    </p:spTree>
    <p:extLst>
      <p:ext uri="{BB962C8B-B14F-4D97-AF65-F5344CB8AC3E}">
        <p14:creationId xmlns:p14="http://schemas.microsoft.com/office/powerpoint/2010/main" val="38800558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Italy</a:t>
            </a:r>
            <a:br>
              <a:rPr lang="nl-NL" dirty="0" smtClean="0"/>
            </a:br>
            <a:r>
              <a:rPr lang="en-US" dirty="0" smtClean="0">
                <a:solidFill>
                  <a:srgbClr val="000000"/>
                </a:solidFill>
              </a:rPr>
              <a:t>European Academy of Bolzano/</a:t>
            </a:r>
            <a:r>
              <a:rPr lang="en-US" dirty="0" err="1" smtClean="0">
                <a:solidFill>
                  <a:srgbClr val="000000"/>
                </a:solidFill>
              </a:rPr>
              <a:t>Bozen</a:t>
            </a:r>
            <a:r>
              <a:rPr lang="en-US" dirty="0" smtClean="0">
                <a:solidFill>
                  <a:srgbClr val="000000"/>
                </a:solidFill>
              </a:rPr>
              <a:t> (</a:t>
            </a:r>
            <a:r>
              <a:rPr lang="en-US" dirty="0" err="1" smtClean="0">
                <a:solidFill>
                  <a:srgbClr val="000000"/>
                </a:solidFill>
              </a:rPr>
              <a:t>EURAC</a:t>
            </a:r>
            <a:r>
              <a:rPr lang="en-US" dirty="0" smtClean="0">
                <a:solidFill>
                  <a:srgbClr val="000000"/>
                </a:solidFill>
              </a:rPr>
              <a:t>)</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smtClean="0"/>
              <a:t>Word </a:t>
            </a:r>
            <a:r>
              <a:rPr lang="nl-NL" b="1" dirty="0" err="1" smtClean="0"/>
              <a:t>senses</a:t>
            </a:r>
            <a:endParaRPr lang="nl-NL" b="1" dirty="0" smtClean="0"/>
          </a:p>
          <a:p>
            <a:pPr lvl="1"/>
            <a:r>
              <a:rPr lang="en-US" dirty="0"/>
              <a:t>For the </a:t>
            </a:r>
            <a:r>
              <a:rPr lang="en-US" dirty="0" err="1"/>
              <a:t>ELDIT</a:t>
            </a:r>
            <a:r>
              <a:rPr lang="en-US" dirty="0"/>
              <a:t> project (</a:t>
            </a:r>
            <a:r>
              <a:rPr lang="en-US" dirty="0" err="1"/>
              <a:t>www.eurac.edu</a:t>
            </a:r>
            <a:r>
              <a:rPr lang="en-US" dirty="0"/>
              <a:t>/</a:t>
            </a:r>
            <a:r>
              <a:rPr lang="en-US" dirty="0" err="1"/>
              <a:t>eldit</a:t>
            </a:r>
            <a:r>
              <a:rPr lang="en-US" dirty="0"/>
              <a:t>) in an experimental </a:t>
            </a:r>
            <a:r>
              <a:rPr lang="en-US" dirty="0" smtClean="0"/>
              <a:t>study</a:t>
            </a:r>
            <a:endParaRPr lang="en-US" dirty="0"/>
          </a:p>
        </p:txBody>
      </p:sp>
    </p:spTree>
    <p:extLst>
      <p:ext uri="{BB962C8B-B14F-4D97-AF65-F5344CB8AC3E}">
        <p14:creationId xmlns:p14="http://schemas.microsoft.com/office/powerpoint/2010/main" val="36861544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Italy</a:t>
            </a:r>
            <a:br>
              <a:rPr lang="nl-NL" dirty="0" smtClean="0"/>
            </a:br>
            <a:r>
              <a:rPr lang="nl-NL" dirty="0" smtClean="0"/>
              <a:t>University of Bologna, University of Pisa</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nl-NL" b="1" dirty="0" err="1" smtClean="0"/>
              <a:t>Multiword</a:t>
            </a:r>
            <a:r>
              <a:rPr lang="nl-NL" b="1" dirty="0" smtClean="0"/>
              <a:t> </a:t>
            </a:r>
            <a:r>
              <a:rPr lang="nl-NL" b="1" dirty="0" err="1" smtClean="0"/>
              <a:t>expressions</a:t>
            </a:r>
            <a:endParaRPr lang="nl-NL" b="1" dirty="0" smtClean="0"/>
          </a:p>
          <a:p>
            <a:r>
              <a:rPr lang="nl-NL" b="1" dirty="0" err="1" smtClean="0"/>
              <a:t>Grammatical</a:t>
            </a:r>
            <a:r>
              <a:rPr lang="nl-NL" b="1" dirty="0" smtClean="0"/>
              <a:t> </a:t>
            </a:r>
            <a:r>
              <a:rPr lang="nl-NL" b="1" dirty="0" err="1" smtClean="0"/>
              <a:t>patterns</a:t>
            </a:r>
            <a:endParaRPr lang="nl-NL" b="1" dirty="0" smtClean="0"/>
          </a:p>
          <a:p>
            <a:pPr lvl="1"/>
            <a:r>
              <a:rPr lang="en-US" dirty="0" err="1"/>
              <a:t>CombiNet</a:t>
            </a:r>
            <a:r>
              <a:rPr lang="en-US" dirty="0"/>
              <a:t> - Word Combinations in Italian (http://</a:t>
            </a:r>
            <a:r>
              <a:rPr lang="en-US" dirty="0" err="1"/>
              <a:t>combinet.humnet.unipi.it</a:t>
            </a:r>
            <a:r>
              <a:rPr lang="en-US" dirty="0"/>
              <a:t>/) We use the broad term \"Word combinations\" because we target both </a:t>
            </a:r>
            <a:r>
              <a:rPr lang="en-US" dirty="0" err="1"/>
              <a:t>MWEs</a:t>
            </a:r>
            <a:r>
              <a:rPr lang="en-US" dirty="0"/>
              <a:t> (e.g. phrasal lexemes, idioms, collocations) and more abstract combinatorial information (e.g. argument structure patterns, subcategorization frames, and </a:t>
            </a:r>
            <a:r>
              <a:rPr lang="en-US" dirty="0" err="1"/>
              <a:t>selectional</a:t>
            </a:r>
            <a:r>
              <a:rPr lang="en-US" dirty="0"/>
              <a:t> preferences</a:t>
            </a:r>
            <a:r>
              <a:rPr lang="en-US" dirty="0" smtClean="0"/>
              <a:t>).</a:t>
            </a:r>
            <a:endParaRPr lang="en-US" dirty="0"/>
          </a:p>
        </p:txBody>
      </p:sp>
    </p:spTree>
    <p:extLst>
      <p:ext uri="{BB962C8B-B14F-4D97-AF65-F5344CB8AC3E}">
        <p14:creationId xmlns:p14="http://schemas.microsoft.com/office/powerpoint/2010/main" val="42893596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Netherlands</a:t>
            </a:r>
            <a:br>
              <a:rPr lang="nl-NL" dirty="0" smtClean="0"/>
            </a:br>
            <a:r>
              <a:rPr lang="en-US" dirty="0" err="1" smtClean="0">
                <a:solidFill>
                  <a:srgbClr val="000000"/>
                </a:solidFill>
              </a:rPr>
              <a:t>Instituut</a:t>
            </a:r>
            <a:r>
              <a:rPr lang="en-US" dirty="0" smtClean="0">
                <a:solidFill>
                  <a:srgbClr val="000000"/>
                </a:solidFill>
              </a:rPr>
              <a:t> </a:t>
            </a:r>
            <a:r>
              <a:rPr lang="en-US" dirty="0" err="1" smtClean="0">
                <a:solidFill>
                  <a:srgbClr val="000000"/>
                </a:solidFill>
              </a:rPr>
              <a:t>voor</a:t>
            </a:r>
            <a:r>
              <a:rPr lang="en-US" dirty="0" smtClean="0">
                <a:solidFill>
                  <a:srgbClr val="000000"/>
                </a:solidFill>
              </a:rPr>
              <a:t> Nederlandse </a:t>
            </a:r>
            <a:r>
              <a:rPr lang="en-US" dirty="0" err="1" smtClean="0">
                <a:solidFill>
                  <a:srgbClr val="000000"/>
                </a:solidFill>
              </a:rPr>
              <a:t>Lexicologie</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fontScale="85000" lnSpcReduction="20000"/>
          </a:bodyPr>
          <a:lstStyle/>
          <a:p>
            <a:r>
              <a:rPr lang="nl-NL" b="1" dirty="0" smtClean="0"/>
              <a:t>Lemma List</a:t>
            </a:r>
          </a:p>
          <a:p>
            <a:r>
              <a:rPr lang="nl-NL" b="1" dirty="0" err="1" smtClean="0"/>
              <a:t>Frequency</a:t>
            </a:r>
            <a:r>
              <a:rPr lang="nl-NL" b="1" dirty="0" smtClean="0"/>
              <a:t> Information</a:t>
            </a:r>
          </a:p>
          <a:p>
            <a:r>
              <a:rPr lang="nl-NL" b="1" dirty="0" err="1" smtClean="0"/>
              <a:t>Example</a:t>
            </a:r>
            <a:r>
              <a:rPr lang="nl-NL" b="1" dirty="0" smtClean="0"/>
              <a:t> </a:t>
            </a:r>
            <a:r>
              <a:rPr lang="nl-NL" b="1" dirty="0" err="1" smtClean="0"/>
              <a:t>sentences</a:t>
            </a:r>
            <a:r>
              <a:rPr lang="nl-NL" b="1" dirty="0" smtClean="0"/>
              <a:t> </a:t>
            </a:r>
            <a:r>
              <a:rPr lang="nl-NL" dirty="0" smtClean="0"/>
              <a:t>(</a:t>
            </a:r>
            <a:r>
              <a:rPr lang="nl-NL" dirty="0" err="1" smtClean="0"/>
              <a:t>work</a:t>
            </a:r>
            <a:r>
              <a:rPr lang="nl-NL" dirty="0" smtClean="0"/>
              <a:t> in </a:t>
            </a:r>
            <a:r>
              <a:rPr lang="nl-NL" dirty="0" err="1" smtClean="0"/>
              <a:t>progress</a:t>
            </a:r>
            <a:r>
              <a:rPr lang="nl-NL" dirty="0" smtClean="0"/>
              <a:t>)</a:t>
            </a:r>
            <a:endParaRPr lang="nl-NL" b="1" dirty="0" smtClean="0"/>
          </a:p>
          <a:p>
            <a:r>
              <a:rPr lang="nl-NL" b="1" dirty="0" err="1" smtClean="0"/>
              <a:t>Neologisms</a:t>
            </a:r>
            <a:r>
              <a:rPr lang="nl-NL" b="1" dirty="0" smtClean="0"/>
              <a:t> </a:t>
            </a:r>
            <a:r>
              <a:rPr lang="nl-NL" dirty="0"/>
              <a:t>(</a:t>
            </a:r>
            <a:r>
              <a:rPr lang="nl-NL" dirty="0" err="1"/>
              <a:t>work</a:t>
            </a:r>
            <a:r>
              <a:rPr lang="nl-NL" dirty="0"/>
              <a:t> in </a:t>
            </a:r>
            <a:r>
              <a:rPr lang="nl-NL" dirty="0" err="1"/>
              <a:t>progress</a:t>
            </a:r>
            <a:r>
              <a:rPr lang="nl-NL" dirty="0"/>
              <a:t>)</a:t>
            </a:r>
            <a:endParaRPr lang="nl-NL" b="1" dirty="0" smtClean="0"/>
          </a:p>
          <a:p>
            <a:r>
              <a:rPr lang="nl-NL" b="1" dirty="0" err="1" smtClean="0"/>
              <a:t>Grammatical</a:t>
            </a:r>
            <a:r>
              <a:rPr lang="nl-NL" b="1" dirty="0" smtClean="0"/>
              <a:t> </a:t>
            </a:r>
            <a:r>
              <a:rPr lang="nl-NL" b="1" dirty="0" err="1" smtClean="0"/>
              <a:t>patterns</a:t>
            </a:r>
            <a:r>
              <a:rPr lang="nl-NL" b="1" dirty="0" smtClean="0"/>
              <a:t> </a:t>
            </a:r>
            <a:r>
              <a:rPr lang="nl-NL" dirty="0"/>
              <a:t>(</a:t>
            </a:r>
            <a:r>
              <a:rPr lang="nl-NL" dirty="0" err="1"/>
              <a:t>work</a:t>
            </a:r>
            <a:r>
              <a:rPr lang="nl-NL" dirty="0"/>
              <a:t> in </a:t>
            </a:r>
            <a:r>
              <a:rPr lang="nl-NL" dirty="0" err="1"/>
              <a:t>progress</a:t>
            </a:r>
            <a:r>
              <a:rPr lang="nl-NL" dirty="0"/>
              <a:t>)</a:t>
            </a:r>
            <a:endParaRPr lang="nl-NL" b="1" dirty="0" smtClean="0"/>
          </a:p>
          <a:p>
            <a:r>
              <a:rPr lang="nl-NL" b="1" dirty="0" err="1" smtClean="0"/>
              <a:t>Linguistic</a:t>
            </a:r>
            <a:r>
              <a:rPr lang="nl-NL" b="1" dirty="0" smtClean="0"/>
              <a:t> </a:t>
            </a:r>
            <a:r>
              <a:rPr lang="nl-NL" b="1" dirty="0" err="1" smtClean="0"/>
              <a:t>labels</a:t>
            </a:r>
            <a:r>
              <a:rPr lang="nl-NL" b="1" dirty="0" smtClean="0"/>
              <a:t> </a:t>
            </a:r>
            <a:r>
              <a:rPr lang="nl-NL" dirty="0"/>
              <a:t>(</a:t>
            </a:r>
            <a:r>
              <a:rPr lang="nl-NL" dirty="0" err="1"/>
              <a:t>work</a:t>
            </a:r>
            <a:r>
              <a:rPr lang="nl-NL" dirty="0"/>
              <a:t> in </a:t>
            </a:r>
            <a:r>
              <a:rPr lang="nl-NL" dirty="0" err="1"/>
              <a:t>progress</a:t>
            </a:r>
            <a:r>
              <a:rPr lang="nl-NL" dirty="0"/>
              <a:t>)</a:t>
            </a:r>
            <a:endParaRPr lang="nl-NL" b="1" dirty="0" smtClean="0"/>
          </a:p>
          <a:p>
            <a:pPr marL="457200" lvl="1" indent="0">
              <a:buNone/>
            </a:pPr>
            <a:r>
              <a:rPr lang="en-US" dirty="0" err="1"/>
              <a:t>Algemeen</a:t>
            </a:r>
            <a:r>
              <a:rPr lang="en-US" dirty="0"/>
              <a:t> </a:t>
            </a:r>
            <a:r>
              <a:rPr lang="en-US" dirty="0" err="1"/>
              <a:t>Nederlands</a:t>
            </a:r>
            <a:r>
              <a:rPr lang="en-US" dirty="0"/>
              <a:t> </a:t>
            </a:r>
            <a:r>
              <a:rPr lang="en-US" dirty="0" err="1"/>
              <a:t>Woordenboek</a:t>
            </a:r>
            <a:r>
              <a:rPr lang="en-US" dirty="0"/>
              <a:t> (</a:t>
            </a:r>
            <a:r>
              <a:rPr lang="en-US" dirty="0" err="1"/>
              <a:t>ANW</a:t>
            </a:r>
            <a:r>
              <a:rPr lang="en-US" dirty="0"/>
              <a:t>) http://</a:t>
            </a:r>
            <a:r>
              <a:rPr lang="en-US" dirty="0" err="1"/>
              <a:t>anw.inl.nl</a:t>
            </a:r>
            <a:r>
              <a:rPr lang="en-US" dirty="0"/>
              <a:t>/</a:t>
            </a:r>
            <a:r>
              <a:rPr lang="en-US" dirty="0" err="1"/>
              <a:t>show?page</a:t>
            </a:r>
            <a:r>
              <a:rPr lang="en-US" dirty="0"/>
              <a:t>=</a:t>
            </a:r>
            <a:r>
              <a:rPr lang="en-US" dirty="0" err="1"/>
              <a:t>help#overhetANW</a:t>
            </a:r>
            <a:r>
              <a:rPr lang="en-US" dirty="0"/>
              <a:t> Schoonheim, Tanneke </a:t>
            </a:r>
            <a:r>
              <a:rPr lang="en-US" dirty="0" err="1"/>
              <a:t>en</a:t>
            </a:r>
            <a:r>
              <a:rPr lang="en-US" dirty="0"/>
              <a:t> Rob Tempelaars (2014), ‘</a:t>
            </a:r>
            <a:r>
              <a:rPr lang="en-US" dirty="0" err="1"/>
              <a:t>Algemeen</a:t>
            </a:r>
            <a:r>
              <a:rPr lang="en-US" dirty="0"/>
              <a:t> </a:t>
            </a:r>
            <a:r>
              <a:rPr lang="en-US" dirty="0" err="1"/>
              <a:t>Nederlands</a:t>
            </a:r>
            <a:r>
              <a:rPr lang="en-US" dirty="0"/>
              <a:t> </a:t>
            </a:r>
            <a:r>
              <a:rPr lang="en-US" dirty="0" err="1"/>
              <a:t>Woordenboek</a:t>
            </a:r>
            <a:r>
              <a:rPr lang="en-US" dirty="0"/>
              <a:t> (</a:t>
            </a:r>
            <a:r>
              <a:rPr lang="en-US" dirty="0" err="1"/>
              <a:t>ANW</a:t>
            </a:r>
            <a:r>
              <a:rPr lang="en-US" dirty="0"/>
              <a:t>), A Dictionary of Contemporary Dutch’. In: </a:t>
            </a:r>
            <a:r>
              <a:rPr lang="en-US" dirty="0" err="1"/>
              <a:t>www.elexicography.eu</a:t>
            </a:r>
            <a:r>
              <a:rPr lang="en-US" dirty="0"/>
              <a:t>/</a:t>
            </a:r>
            <a:r>
              <a:rPr lang="en-US" dirty="0" err="1"/>
              <a:t>wp</a:t>
            </a:r>
            <a:r>
              <a:rPr lang="en-US" dirty="0"/>
              <a:t>-content/uploads/2014/11/Bled-</a:t>
            </a:r>
            <a:r>
              <a:rPr lang="en-US" dirty="0" err="1"/>
              <a:t>ANW</a:t>
            </a:r>
            <a:r>
              <a:rPr lang="en-US" dirty="0"/>
              <a:t>-</a:t>
            </a:r>
            <a:r>
              <a:rPr lang="en-US" dirty="0" err="1"/>
              <a:t>2014.pdf</a:t>
            </a:r>
            <a:r>
              <a:rPr lang="en-US" dirty="0"/>
              <a:t> Schoonheim, Tanneke and Rob Tempelaars (2010), \'Dutch Lexicography in Progress, The </a:t>
            </a:r>
            <a:r>
              <a:rPr lang="en-US" dirty="0" err="1"/>
              <a:t>Algemeen</a:t>
            </a:r>
            <a:r>
              <a:rPr lang="en-US" dirty="0"/>
              <a:t> </a:t>
            </a:r>
            <a:r>
              <a:rPr lang="en-US" dirty="0" err="1"/>
              <a:t>Nederlands</a:t>
            </a:r>
            <a:r>
              <a:rPr lang="en-US" dirty="0"/>
              <a:t> </a:t>
            </a:r>
            <a:r>
              <a:rPr lang="en-US" dirty="0" err="1"/>
              <a:t>Woordenboek</a:t>
            </a:r>
            <a:r>
              <a:rPr lang="en-US" dirty="0"/>
              <a:t> (</a:t>
            </a:r>
            <a:r>
              <a:rPr lang="en-US" dirty="0" err="1"/>
              <a:t>ANW</a:t>
            </a:r>
            <a:r>
              <a:rPr lang="en-US" dirty="0"/>
              <a:t>)\'. In: Anne Dykstra and Tanneke Schoonheim (eds.), Proceedings of the XIV </a:t>
            </a:r>
            <a:r>
              <a:rPr lang="en-US" dirty="0" err="1"/>
              <a:t>Euralex</a:t>
            </a:r>
            <a:r>
              <a:rPr lang="en-US" dirty="0"/>
              <a:t> International Congress. </a:t>
            </a:r>
            <a:r>
              <a:rPr lang="en-US" dirty="0" err="1"/>
              <a:t>Ljouwert</a:t>
            </a:r>
            <a:r>
              <a:rPr lang="en-US" dirty="0"/>
              <a:t>, </a:t>
            </a:r>
            <a:r>
              <a:rPr lang="en-US" dirty="0" err="1"/>
              <a:t>Fryske</a:t>
            </a:r>
            <a:r>
              <a:rPr lang="en-US" dirty="0"/>
              <a:t> </a:t>
            </a:r>
            <a:r>
              <a:rPr lang="en-US" dirty="0" err="1"/>
              <a:t>Akademy</a:t>
            </a:r>
            <a:r>
              <a:rPr lang="en-US" dirty="0"/>
              <a:t>/</a:t>
            </a:r>
            <a:r>
              <a:rPr lang="en-US" dirty="0" err="1"/>
              <a:t>Afûk</a:t>
            </a:r>
            <a:r>
              <a:rPr lang="en-US" dirty="0"/>
              <a:t>, 179 (abstract), de </a:t>
            </a:r>
            <a:r>
              <a:rPr lang="en-US" dirty="0" err="1"/>
              <a:t>volledige</a:t>
            </a:r>
            <a:r>
              <a:rPr lang="en-US" dirty="0"/>
              <a:t> </a:t>
            </a:r>
            <a:r>
              <a:rPr lang="en-US" dirty="0" err="1"/>
              <a:t>tekst</a:t>
            </a:r>
            <a:r>
              <a:rPr lang="en-US" dirty="0"/>
              <a:t> op de </a:t>
            </a:r>
            <a:r>
              <a:rPr lang="en-US" dirty="0" err="1"/>
              <a:t>bijgevoegde</a:t>
            </a:r>
            <a:r>
              <a:rPr lang="en-US" dirty="0"/>
              <a:t> </a:t>
            </a:r>
            <a:r>
              <a:rPr lang="en-US" dirty="0" err="1"/>
              <a:t>cd-rom</a:t>
            </a:r>
            <a:r>
              <a:rPr lang="en-US" dirty="0"/>
              <a:t>. http://</a:t>
            </a:r>
            <a:r>
              <a:rPr lang="en-US" dirty="0" err="1"/>
              <a:t>www.euralex.org</a:t>
            </a:r>
            <a:r>
              <a:rPr lang="en-US" dirty="0"/>
              <a:t>/</a:t>
            </a:r>
            <a:r>
              <a:rPr lang="en-US" dirty="0" err="1"/>
              <a:t>elx_proceedings</a:t>
            </a:r>
            <a:r>
              <a:rPr lang="en-US" dirty="0"/>
              <a:t>/</a:t>
            </a:r>
            <a:r>
              <a:rPr lang="en-US" dirty="0" err="1"/>
              <a:t>Euralex2010</a:t>
            </a:r>
            <a:r>
              <a:rPr lang="en-US" dirty="0"/>
              <a:t>/</a:t>
            </a:r>
            <a:r>
              <a:rPr lang="en-US" dirty="0" err="1"/>
              <a:t>059_Euralex_2010_3_SCHOONHEIM</a:t>
            </a:r>
            <a:r>
              <a:rPr lang="en-US" dirty="0"/>
              <a:t> </a:t>
            </a:r>
            <a:r>
              <a:rPr lang="en-US" dirty="0" err="1"/>
              <a:t>TEMPELAARS_Dutch</a:t>
            </a:r>
            <a:r>
              <a:rPr lang="en-US" dirty="0"/>
              <a:t> Lexicography in </a:t>
            </a:r>
            <a:r>
              <a:rPr lang="en-US" dirty="0" err="1"/>
              <a:t>Progress_the</a:t>
            </a:r>
            <a:r>
              <a:rPr lang="en-US" dirty="0"/>
              <a:t> </a:t>
            </a:r>
            <a:r>
              <a:rPr lang="en-US" dirty="0" err="1"/>
              <a:t>Algemeen</a:t>
            </a:r>
            <a:r>
              <a:rPr lang="en-US" dirty="0"/>
              <a:t> </a:t>
            </a:r>
            <a:r>
              <a:rPr lang="en-US" dirty="0" err="1"/>
              <a:t>Nederlands</a:t>
            </a:r>
            <a:r>
              <a:rPr lang="en-US" dirty="0"/>
              <a:t> </a:t>
            </a:r>
            <a:r>
              <a:rPr lang="en-US" dirty="0" err="1"/>
              <a:t>Woordenboek_ANW.pdf</a:t>
            </a:r>
            <a:endParaRPr lang="en-US" dirty="0"/>
          </a:p>
        </p:txBody>
      </p:sp>
    </p:spTree>
    <p:extLst>
      <p:ext uri="{BB962C8B-B14F-4D97-AF65-F5344CB8AC3E}">
        <p14:creationId xmlns:p14="http://schemas.microsoft.com/office/powerpoint/2010/main" val="8734874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Poland</a:t>
            </a:r>
            <a:br>
              <a:rPr lang="nl-NL" dirty="0" smtClean="0"/>
            </a:br>
            <a:r>
              <a:rPr lang="en-US" dirty="0" smtClean="0">
                <a:solidFill>
                  <a:srgbClr val="000000"/>
                </a:solidFill>
              </a:rPr>
              <a:t>Institute of the Polish Language PAS</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a:bodyPr>
          <a:lstStyle/>
          <a:p>
            <a:r>
              <a:rPr lang="en-US" dirty="0" smtClean="0"/>
              <a:t>AKA types not further specified in survey</a:t>
            </a:r>
            <a:endParaRPr lang="en-US" dirty="0"/>
          </a:p>
        </p:txBody>
      </p:sp>
    </p:spTree>
    <p:extLst>
      <p:ext uri="{BB962C8B-B14F-4D97-AF65-F5344CB8AC3E}">
        <p14:creationId xmlns:p14="http://schemas.microsoft.com/office/powerpoint/2010/main" val="3778852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Types of </a:t>
            </a:r>
            <a:r>
              <a:rPr lang="nl-NL" dirty="0" err="1" smtClean="0"/>
              <a:t>Automatically</a:t>
            </a:r>
            <a:r>
              <a:rPr lang="nl-NL" dirty="0" smtClean="0"/>
              <a:t> </a:t>
            </a:r>
            <a:r>
              <a:rPr lang="nl-NL" dirty="0" err="1"/>
              <a:t>A</a:t>
            </a:r>
            <a:r>
              <a:rPr lang="nl-NL" dirty="0" err="1" smtClean="0"/>
              <a:t>cquired</a:t>
            </a:r>
            <a:r>
              <a:rPr lang="nl-NL" dirty="0" smtClean="0"/>
              <a:t> Knowledge …</a:t>
            </a:r>
            <a:endParaRPr lang="sl-SI" dirty="0"/>
          </a:p>
        </p:txBody>
      </p:sp>
      <p:sp>
        <p:nvSpPr>
          <p:cNvPr id="7" name="Tijdelijke aanduiding voor inhoud 6"/>
          <p:cNvSpPr>
            <a:spLocks noGrp="1"/>
          </p:cNvSpPr>
          <p:nvPr>
            <p:ph idx="1"/>
          </p:nvPr>
        </p:nvSpPr>
        <p:spPr/>
        <p:txBody>
          <a:bodyPr>
            <a:normAutofit fontScale="85000" lnSpcReduction="20000"/>
          </a:bodyPr>
          <a:lstStyle/>
          <a:p>
            <a:r>
              <a:rPr lang="nl-NL" b="1" dirty="0" err="1"/>
              <a:t>Neologisms</a:t>
            </a:r>
            <a:endParaRPr lang="nl-NL" b="1" dirty="0"/>
          </a:p>
          <a:p>
            <a:r>
              <a:rPr lang="nl-NL" b="1" dirty="0" err="1" smtClean="0"/>
              <a:t>Definitions</a:t>
            </a:r>
            <a:endParaRPr lang="nl-NL" b="1" dirty="0"/>
          </a:p>
          <a:p>
            <a:r>
              <a:rPr lang="nl-NL" b="1" dirty="0" err="1" smtClean="0"/>
              <a:t>Translation</a:t>
            </a:r>
            <a:r>
              <a:rPr lang="nl-NL" b="1" dirty="0" smtClean="0"/>
              <a:t> </a:t>
            </a:r>
            <a:r>
              <a:rPr lang="nl-NL" b="1" dirty="0" err="1"/>
              <a:t>Equivalents</a:t>
            </a:r>
            <a:endParaRPr lang="nl-NL" b="1" dirty="0"/>
          </a:p>
          <a:p>
            <a:r>
              <a:rPr lang="nl-NL" b="1" dirty="0" smtClean="0"/>
              <a:t>Knowledge </a:t>
            </a:r>
            <a:r>
              <a:rPr lang="nl-NL" b="1" dirty="0" err="1"/>
              <a:t>Rich</a:t>
            </a:r>
            <a:r>
              <a:rPr lang="nl-NL" b="1" dirty="0"/>
              <a:t> </a:t>
            </a:r>
            <a:r>
              <a:rPr lang="nl-NL" b="1" dirty="0" err="1"/>
              <a:t>Contexts</a:t>
            </a:r>
            <a:r>
              <a:rPr lang="nl-NL" dirty="0"/>
              <a:t> </a:t>
            </a:r>
            <a:endParaRPr lang="nl-NL" dirty="0" smtClean="0"/>
          </a:p>
          <a:p>
            <a:pPr marL="457200" lvl="1" indent="0">
              <a:buNone/>
            </a:pPr>
            <a:r>
              <a:rPr lang="nl-NL" dirty="0" smtClean="0"/>
              <a:t>(</a:t>
            </a:r>
            <a:r>
              <a:rPr lang="nl-NL" dirty="0"/>
              <a:t>i.e. in </a:t>
            </a:r>
            <a:r>
              <a:rPr lang="nl-NL" dirty="0" err="1"/>
              <a:t>terminography</a:t>
            </a:r>
            <a:r>
              <a:rPr lang="nl-NL" dirty="0"/>
              <a:t>, a </a:t>
            </a:r>
            <a:r>
              <a:rPr lang="nl-NL" dirty="0" err="1"/>
              <a:t>sort</a:t>
            </a:r>
            <a:r>
              <a:rPr lang="nl-NL" dirty="0"/>
              <a:t> of </a:t>
            </a:r>
            <a:r>
              <a:rPr lang="nl-NL" dirty="0" err="1"/>
              <a:t>hybrid</a:t>
            </a:r>
            <a:r>
              <a:rPr lang="nl-NL" dirty="0"/>
              <a:t> of a </a:t>
            </a:r>
            <a:r>
              <a:rPr lang="nl-NL" dirty="0" err="1"/>
              <a:t>good</a:t>
            </a:r>
            <a:r>
              <a:rPr lang="nl-NL" dirty="0"/>
              <a:t> </a:t>
            </a:r>
            <a:r>
              <a:rPr lang="nl-NL" dirty="0" err="1"/>
              <a:t>example</a:t>
            </a:r>
            <a:r>
              <a:rPr lang="nl-NL" dirty="0"/>
              <a:t> </a:t>
            </a:r>
            <a:r>
              <a:rPr lang="nl-NL" dirty="0" err="1"/>
              <a:t>and</a:t>
            </a:r>
            <a:r>
              <a:rPr lang="nl-NL" dirty="0"/>
              <a:t> a </a:t>
            </a:r>
            <a:r>
              <a:rPr lang="nl-NL" dirty="0" err="1"/>
              <a:t>definition</a:t>
            </a:r>
            <a:r>
              <a:rPr lang="nl-NL" dirty="0"/>
              <a:t>, </a:t>
            </a:r>
            <a:r>
              <a:rPr lang="nl-NL" dirty="0" err="1"/>
              <a:t>illustrating</a:t>
            </a:r>
            <a:r>
              <a:rPr lang="nl-NL" dirty="0"/>
              <a:t> the </a:t>
            </a:r>
            <a:r>
              <a:rPr lang="nl-NL" dirty="0" err="1"/>
              <a:t>meaning</a:t>
            </a:r>
            <a:r>
              <a:rPr lang="nl-NL" dirty="0"/>
              <a:t> </a:t>
            </a:r>
            <a:r>
              <a:rPr lang="nl-NL" dirty="0" err="1"/>
              <a:t>characteristics</a:t>
            </a:r>
            <a:r>
              <a:rPr lang="nl-NL" dirty="0"/>
              <a:t> of a term, but </a:t>
            </a:r>
            <a:r>
              <a:rPr lang="nl-NL" dirty="0" err="1"/>
              <a:t>not</a:t>
            </a:r>
            <a:r>
              <a:rPr lang="nl-NL" dirty="0"/>
              <a:t> </a:t>
            </a:r>
            <a:r>
              <a:rPr lang="nl-NL" dirty="0" err="1"/>
              <a:t>being</a:t>
            </a:r>
            <a:r>
              <a:rPr lang="nl-NL" dirty="0"/>
              <a:t> a </a:t>
            </a:r>
            <a:r>
              <a:rPr lang="nl-NL" dirty="0" err="1"/>
              <a:t>formal</a:t>
            </a:r>
            <a:r>
              <a:rPr lang="nl-NL" dirty="0"/>
              <a:t> </a:t>
            </a:r>
            <a:r>
              <a:rPr lang="nl-NL" dirty="0" err="1"/>
              <a:t>definition</a:t>
            </a:r>
            <a:r>
              <a:rPr lang="nl-NL" dirty="0"/>
              <a:t>.)</a:t>
            </a:r>
          </a:p>
          <a:p>
            <a:r>
              <a:rPr lang="nl-NL" b="1" dirty="0" err="1" smtClean="0"/>
              <a:t>Lexical-semantic</a:t>
            </a:r>
            <a:r>
              <a:rPr lang="nl-NL" b="1" dirty="0" smtClean="0"/>
              <a:t> </a:t>
            </a:r>
            <a:r>
              <a:rPr lang="nl-NL" b="1" dirty="0"/>
              <a:t>relations</a:t>
            </a:r>
            <a:r>
              <a:rPr lang="nl-NL" dirty="0"/>
              <a:t> </a:t>
            </a:r>
          </a:p>
          <a:p>
            <a:pPr marL="457200" lvl="1" indent="0">
              <a:buNone/>
            </a:pPr>
            <a:r>
              <a:rPr lang="nl-NL" dirty="0" smtClean="0"/>
              <a:t>(</a:t>
            </a:r>
            <a:r>
              <a:rPr lang="nl-NL" dirty="0"/>
              <a:t>e.g. </a:t>
            </a:r>
            <a:r>
              <a:rPr lang="nl-NL" dirty="0" err="1"/>
              <a:t>synonyms</a:t>
            </a:r>
            <a:r>
              <a:rPr lang="nl-NL" dirty="0"/>
              <a:t>, </a:t>
            </a:r>
            <a:r>
              <a:rPr lang="nl-NL" dirty="0" err="1"/>
              <a:t>antonyms</a:t>
            </a:r>
            <a:r>
              <a:rPr lang="nl-NL" dirty="0"/>
              <a:t>, </a:t>
            </a:r>
            <a:r>
              <a:rPr lang="nl-NL" dirty="0" err="1"/>
              <a:t>hypernyms</a:t>
            </a:r>
            <a:r>
              <a:rPr lang="nl-NL" dirty="0"/>
              <a:t>)</a:t>
            </a:r>
          </a:p>
          <a:p>
            <a:r>
              <a:rPr lang="nl-NL" b="1" dirty="0" smtClean="0"/>
              <a:t>Word </a:t>
            </a:r>
            <a:r>
              <a:rPr lang="nl-NL" b="1" dirty="0" err="1"/>
              <a:t>senses</a:t>
            </a:r>
            <a:endParaRPr lang="nl-NL" b="1" dirty="0"/>
          </a:p>
          <a:p>
            <a:r>
              <a:rPr lang="nl-NL" b="1" dirty="0" err="1" smtClean="0"/>
              <a:t>Grammatical</a:t>
            </a:r>
            <a:r>
              <a:rPr lang="nl-NL" b="1" dirty="0" smtClean="0"/>
              <a:t> </a:t>
            </a:r>
            <a:r>
              <a:rPr lang="nl-NL" b="1" dirty="0" err="1"/>
              <a:t>patterns</a:t>
            </a:r>
            <a:r>
              <a:rPr lang="nl-NL" dirty="0"/>
              <a:t> </a:t>
            </a:r>
            <a:endParaRPr lang="nl-NL" dirty="0" smtClean="0"/>
          </a:p>
          <a:p>
            <a:pPr marL="457200" lvl="1" indent="0">
              <a:buNone/>
            </a:pPr>
            <a:r>
              <a:rPr lang="nl-NL" dirty="0" smtClean="0"/>
              <a:t>(</a:t>
            </a:r>
            <a:r>
              <a:rPr lang="nl-NL" dirty="0"/>
              <a:t>e.g. word </a:t>
            </a:r>
            <a:r>
              <a:rPr lang="nl-NL" dirty="0" err="1"/>
              <a:t>profiles</a:t>
            </a:r>
            <a:r>
              <a:rPr lang="nl-NL" dirty="0"/>
              <a:t>, </a:t>
            </a:r>
            <a:r>
              <a:rPr lang="nl-NL" dirty="0" err="1"/>
              <a:t>valency</a:t>
            </a:r>
            <a:r>
              <a:rPr lang="nl-NL" dirty="0"/>
              <a:t>)</a:t>
            </a:r>
          </a:p>
          <a:p>
            <a:r>
              <a:rPr lang="nl-NL" b="1" dirty="0" err="1" smtClean="0"/>
              <a:t>Linguistic</a:t>
            </a:r>
            <a:r>
              <a:rPr lang="nl-NL" b="1" dirty="0" smtClean="0"/>
              <a:t> </a:t>
            </a:r>
            <a:r>
              <a:rPr lang="nl-NL" b="1" dirty="0" err="1" smtClean="0"/>
              <a:t>labels</a:t>
            </a:r>
            <a:endParaRPr lang="nl-NL" b="1" dirty="0" smtClean="0"/>
          </a:p>
          <a:p>
            <a:pPr marL="457200" lvl="1" indent="0">
              <a:buNone/>
            </a:pPr>
            <a:r>
              <a:rPr lang="nl-NL" dirty="0" smtClean="0"/>
              <a:t>(</a:t>
            </a:r>
            <a:r>
              <a:rPr lang="nl-NL" dirty="0"/>
              <a:t>domain/ </a:t>
            </a:r>
            <a:r>
              <a:rPr lang="nl-NL" dirty="0" err="1"/>
              <a:t>region</a:t>
            </a:r>
            <a:r>
              <a:rPr lang="nl-NL" dirty="0"/>
              <a:t>/ dialect/ register/ </a:t>
            </a:r>
            <a:r>
              <a:rPr lang="nl-NL" dirty="0" err="1"/>
              <a:t>style</a:t>
            </a:r>
            <a:r>
              <a:rPr lang="nl-NL" dirty="0"/>
              <a:t>/ time/ slang </a:t>
            </a:r>
            <a:r>
              <a:rPr lang="nl-NL" dirty="0" err="1"/>
              <a:t>and</a:t>
            </a:r>
            <a:r>
              <a:rPr lang="nl-NL" dirty="0"/>
              <a:t> jargon/ attitude/ </a:t>
            </a:r>
            <a:r>
              <a:rPr lang="nl-NL" dirty="0" err="1"/>
              <a:t>offensive</a:t>
            </a:r>
            <a:r>
              <a:rPr lang="nl-NL" dirty="0"/>
              <a:t> </a:t>
            </a:r>
            <a:r>
              <a:rPr lang="nl-NL" dirty="0" err="1"/>
              <a:t>terms</a:t>
            </a:r>
            <a:r>
              <a:rPr lang="nl-NL" dirty="0"/>
              <a:t>) </a:t>
            </a:r>
          </a:p>
          <a:p>
            <a:endParaRPr lang="nl-NL" dirty="0"/>
          </a:p>
        </p:txBody>
      </p:sp>
    </p:spTree>
    <p:extLst>
      <p:ext uri="{BB962C8B-B14F-4D97-AF65-F5344CB8AC3E}">
        <p14:creationId xmlns:p14="http://schemas.microsoft.com/office/powerpoint/2010/main" val="20562382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Poland</a:t>
            </a:r>
            <a:br>
              <a:rPr lang="nl-NL" dirty="0" smtClean="0"/>
            </a:br>
            <a:r>
              <a:rPr lang="en-US" dirty="0" smtClean="0">
                <a:solidFill>
                  <a:srgbClr val="000000"/>
                </a:solidFill>
              </a:rPr>
              <a:t>Institute of the Polish Language at the Polish Academy of Sciences (</a:t>
            </a:r>
            <a:r>
              <a:rPr lang="en-US" dirty="0" err="1" smtClean="0">
                <a:solidFill>
                  <a:srgbClr val="000000"/>
                </a:solidFill>
              </a:rPr>
              <a:t>IJP</a:t>
            </a:r>
            <a:r>
              <a:rPr lang="en-US" smtClean="0">
                <a:solidFill>
                  <a:srgbClr val="000000"/>
                </a:solidFill>
              </a:rPr>
              <a:t> PAN)</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fontScale="92500" lnSpcReduction="20000"/>
          </a:bodyPr>
          <a:lstStyle/>
          <a:p>
            <a:r>
              <a:rPr lang="nl-NL" b="1" dirty="0" err="1" smtClean="0"/>
              <a:t>Frequency</a:t>
            </a:r>
            <a:r>
              <a:rPr lang="nl-NL" b="1" dirty="0" smtClean="0"/>
              <a:t> Information</a:t>
            </a:r>
          </a:p>
          <a:p>
            <a:r>
              <a:rPr lang="nl-NL" b="1" dirty="0" smtClean="0"/>
              <a:t>Form </a:t>
            </a:r>
            <a:r>
              <a:rPr lang="nl-NL" b="1" dirty="0" err="1" smtClean="0"/>
              <a:t>variation</a:t>
            </a:r>
            <a:endParaRPr lang="nl-NL" b="1" dirty="0" smtClean="0"/>
          </a:p>
          <a:p>
            <a:r>
              <a:rPr lang="nl-NL" b="1" dirty="0" err="1" smtClean="0"/>
              <a:t>Example</a:t>
            </a:r>
            <a:r>
              <a:rPr lang="nl-NL" b="1" dirty="0" smtClean="0"/>
              <a:t> </a:t>
            </a:r>
            <a:r>
              <a:rPr lang="nl-NL" b="1" dirty="0" err="1" smtClean="0"/>
              <a:t>sentences</a:t>
            </a:r>
            <a:endParaRPr lang="nl-NL" b="1" dirty="0" smtClean="0"/>
          </a:p>
          <a:p>
            <a:r>
              <a:rPr lang="nl-NL" b="1" dirty="0" err="1" smtClean="0"/>
              <a:t>Neologisms</a:t>
            </a:r>
            <a:endParaRPr lang="nl-NL" b="1" dirty="0" smtClean="0"/>
          </a:p>
          <a:p>
            <a:r>
              <a:rPr lang="nl-NL" b="1" dirty="0" smtClean="0"/>
              <a:t>Word </a:t>
            </a:r>
            <a:r>
              <a:rPr lang="nl-NL" b="1" dirty="0" err="1" smtClean="0"/>
              <a:t>senses</a:t>
            </a:r>
            <a:endParaRPr lang="nl-NL" b="1" dirty="0" smtClean="0"/>
          </a:p>
          <a:p>
            <a:r>
              <a:rPr lang="nl-NL" b="1" dirty="0" err="1" smtClean="0"/>
              <a:t>Grammatical</a:t>
            </a:r>
            <a:r>
              <a:rPr lang="nl-NL" b="1" dirty="0" smtClean="0"/>
              <a:t> </a:t>
            </a:r>
            <a:r>
              <a:rPr lang="nl-NL" b="1" dirty="0" err="1" smtClean="0"/>
              <a:t>patterns</a:t>
            </a:r>
            <a:endParaRPr lang="nl-NL" b="1" dirty="0" smtClean="0"/>
          </a:p>
          <a:p>
            <a:r>
              <a:rPr lang="nl-NL" b="1" dirty="0" err="1" smtClean="0"/>
              <a:t>Linguistic</a:t>
            </a:r>
            <a:r>
              <a:rPr lang="nl-NL" b="1" dirty="0" smtClean="0"/>
              <a:t> </a:t>
            </a:r>
            <a:r>
              <a:rPr lang="nl-NL" b="1" dirty="0" err="1" smtClean="0"/>
              <a:t>labels</a:t>
            </a:r>
            <a:endParaRPr lang="nl-NL" b="1" dirty="0" smtClean="0"/>
          </a:p>
          <a:p>
            <a:pPr lvl="1"/>
            <a:r>
              <a:rPr lang="en-US" dirty="0"/>
              <a:t>Great Dictionary of Polish</a:t>
            </a:r>
            <a:r>
              <a:rPr lang="en-US" b="1" dirty="0"/>
              <a:t>, </a:t>
            </a:r>
            <a:r>
              <a:rPr lang="en-US" b="1" dirty="0" err="1" smtClean="0">
                <a:hlinkClick r:id="rId2"/>
              </a:rPr>
              <a:t>www.wsjp.pl</a:t>
            </a:r>
            <a:endParaRPr lang="en-US" b="1" dirty="0"/>
          </a:p>
          <a:p>
            <a:r>
              <a:rPr lang="nl-NL" b="1" dirty="0" err="1" smtClean="0"/>
              <a:t>Multiword</a:t>
            </a:r>
            <a:r>
              <a:rPr lang="nl-NL" b="1" dirty="0" smtClean="0"/>
              <a:t> </a:t>
            </a:r>
            <a:r>
              <a:rPr lang="nl-NL" b="1" dirty="0" err="1" smtClean="0"/>
              <a:t>expressions</a:t>
            </a:r>
            <a:endParaRPr lang="nl-NL" b="1" dirty="0" smtClean="0"/>
          </a:p>
          <a:p>
            <a:pPr lvl="1"/>
            <a:r>
              <a:rPr lang="en-US" dirty="0"/>
              <a:t>Great Dictionary of Polish, </a:t>
            </a:r>
            <a:r>
              <a:rPr lang="en-US" dirty="0" err="1"/>
              <a:t>www.wsjp.pl</a:t>
            </a:r>
            <a:r>
              <a:rPr lang="en-US" dirty="0"/>
              <a:t> (idioms, proverbs, scientific </a:t>
            </a:r>
            <a:r>
              <a:rPr lang="en-US" dirty="0" smtClean="0"/>
              <a:t>multiword </a:t>
            </a:r>
            <a:r>
              <a:rPr lang="en-US" dirty="0"/>
              <a:t>terms, other </a:t>
            </a:r>
            <a:r>
              <a:rPr lang="en-US" dirty="0" smtClean="0"/>
              <a:t>discontinuous </a:t>
            </a:r>
            <a:r>
              <a:rPr lang="en-US" dirty="0"/>
              <a:t>textual units - so called functional units</a:t>
            </a:r>
            <a:r>
              <a:rPr lang="en-US" dirty="0" smtClean="0"/>
              <a:t>).</a:t>
            </a:r>
            <a:endParaRPr lang="en-US" dirty="0"/>
          </a:p>
        </p:txBody>
      </p:sp>
    </p:spTree>
    <p:extLst>
      <p:ext uri="{BB962C8B-B14F-4D97-AF65-F5344CB8AC3E}">
        <p14:creationId xmlns:p14="http://schemas.microsoft.com/office/powerpoint/2010/main" val="4612739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Portugal</a:t>
            </a:r>
            <a:br>
              <a:rPr lang="nl-NL" dirty="0" smtClean="0"/>
            </a:br>
            <a:r>
              <a:rPr lang="nl-NL" dirty="0" err="1" smtClean="0"/>
              <a:t>Centro</a:t>
            </a:r>
            <a:r>
              <a:rPr lang="nl-NL" dirty="0" smtClean="0"/>
              <a:t> de </a:t>
            </a:r>
            <a:r>
              <a:rPr lang="nl-NL" dirty="0" err="1" smtClean="0"/>
              <a:t>Linguística</a:t>
            </a:r>
            <a:r>
              <a:rPr lang="nl-NL" dirty="0" smtClean="0"/>
              <a:t> da </a:t>
            </a:r>
            <a:r>
              <a:rPr lang="nl-NL" dirty="0" err="1" smtClean="0"/>
              <a:t>Universidade</a:t>
            </a:r>
            <a:r>
              <a:rPr lang="nl-NL" dirty="0" smtClean="0"/>
              <a:t> de Lisboa</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fontScale="92500" lnSpcReduction="20000"/>
          </a:bodyPr>
          <a:lstStyle/>
          <a:p>
            <a:r>
              <a:rPr lang="nl-NL" b="1" dirty="0" smtClean="0"/>
              <a:t>Lemma List</a:t>
            </a:r>
          </a:p>
          <a:p>
            <a:pPr lvl="1"/>
            <a:r>
              <a:rPr lang="nl-NL" dirty="0"/>
              <a:t>Reference Corpus of </a:t>
            </a:r>
            <a:r>
              <a:rPr lang="nl-NL" dirty="0" err="1"/>
              <a:t>Contemporary</a:t>
            </a:r>
            <a:r>
              <a:rPr lang="nl-NL" dirty="0"/>
              <a:t> </a:t>
            </a:r>
            <a:r>
              <a:rPr lang="nl-NL" dirty="0" err="1"/>
              <a:t>Portuguese</a:t>
            </a:r>
            <a:r>
              <a:rPr lang="nl-NL" dirty="0"/>
              <a:t> http://</a:t>
            </a:r>
            <a:r>
              <a:rPr lang="nl-NL" dirty="0" err="1"/>
              <a:t>www.clul.ul.pt</a:t>
            </a:r>
            <a:r>
              <a:rPr lang="nl-NL" dirty="0"/>
              <a:t>/en/resources/183-</a:t>
            </a:r>
            <a:r>
              <a:rPr lang="nl-NL" dirty="0" err="1"/>
              <a:t>reference</a:t>
            </a:r>
            <a:r>
              <a:rPr lang="nl-NL" dirty="0"/>
              <a:t>-corpus-of-</a:t>
            </a:r>
            <a:r>
              <a:rPr lang="nl-NL" dirty="0" err="1"/>
              <a:t>contemporary</a:t>
            </a:r>
            <a:r>
              <a:rPr lang="nl-NL" dirty="0"/>
              <a:t>-</a:t>
            </a:r>
            <a:r>
              <a:rPr lang="nl-NL" dirty="0" err="1"/>
              <a:t>portuguese-crpc</a:t>
            </a:r>
            <a:endParaRPr lang="nl-NL" dirty="0"/>
          </a:p>
          <a:p>
            <a:r>
              <a:rPr lang="nl-NL" b="1" dirty="0" err="1" smtClean="0"/>
              <a:t>Frequency</a:t>
            </a:r>
            <a:r>
              <a:rPr lang="nl-NL" b="1" dirty="0" smtClean="0"/>
              <a:t> Information</a:t>
            </a:r>
          </a:p>
          <a:p>
            <a:pPr lvl="1"/>
            <a:r>
              <a:rPr lang="nl-NL" dirty="0" err="1"/>
              <a:t>Multifunctional</a:t>
            </a:r>
            <a:r>
              <a:rPr lang="nl-NL" dirty="0"/>
              <a:t> </a:t>
            </a:r>
            <a:r>
              <a:rPr lang="nl-NL" dirty="0" err="1"/>
              <a:t>computational</a:t>
            </a:r>
            <a:r>
              <a:rPr lang="nl-NL" dirty="0"/>
              <a:t> lexicon of </a:t>
            </a:r>
            <a:r>
              <a:rPr lang="nl-NL" dirty="0" err="1"/>
              <a:t>contemporary</a:t>
            </a:r>
            <a:r>
              <a:rPr lang="nl-NL" dirty="0"/>
              <a:t> </a:t>
            </a:r>
            <a:r>
              <a:rPr lang="nl-NL" dirty="0" err="1"/>
              <a:t>portuguese</a:t>
            </a:r>
            <a:r>
              <a:rPr lang="nl-NL" dirty="0"/>
              <a:t> http://</a:t>
            </a:r>
            <a:r>
              <a:rPr lang="nl-NL" dirty="0" err="1"/>
              <a:t>www.clul.ul.pt</a:t>
            </a:r>
            <a:r>
              <a:rPr lang="nl-NL" dirty="0"/>
              <a:t>/en/</a:t>
            </a:r>
            <a:r>
              <a:rPr lang="nl-NL" dirty="0" err="1"/>
              <a:t>research-teams</a:t>
            </a:r>
            <a:r>
              <a:rPr lang="nl-NL" dirty="0"/>
              <a:t>/194-multifunctional-computational-lexicon-of-contemporary-portuguese</a:t>
            </a:r>
          </a:p>
          <a:p>
            <a:r>
              <a:rPr lang="nl-NL" b="1" dirty="0" err="1" smtClean="0"/>
              <a:t>Example</a:t>
            </a:r>
            <a:r>
              <a:rPr lang="nl-NL" b="1" dirty="0" smtClean="0"/>
              <a:t> </a:t>
            </a:r>
            <a:r>
              <a:rPr lang="nl-NL" b="1" dirty="0" err="1" smtClean="0"/>
              <a:t>sentences</a:t>
            </a:r>
            <a:endParaRPr lang="nl-NL" b="1" dirty="0" smtClean="0"/>
          </a:p>
          <a:p>
            <a:pPr lvl="1"/>
            <a:r>
              <a:rPr lang="pt-BR" dirty="0"/>
              <a:t>Dicionário da Academia das Ciências de Lisboa</a:t>
            </a:r>
          </a:p>
          <a:p>
            <a:r>
              <a:rPr lang="nl-NL" b="1" dirty="0" err="1" smtClean="0"/>
              <a:t>Multiword</a:t>
            </a:r>
            <a:r>
              <a:rPr lang="nl-NL" b="1" dirty="0" smtClean="0"/>
              <a:t> </a:t>
            </a:r>
            <a:r>
              <a:rPr lang="nl-NL" b="1" dirty="0" err="1" smtClean="0"/>
              <a:t>expressions</a:t>
            </a:r>
            <a:endParaRPr lang="nl-NL" b="1" dirty="0" smtClean="0"/>
          </a:p>
          <a:p>
            <a:pPr marL="457200" lvl="1" indent="0">
              <a:buNone/>
            </a:pPr>
            <a:r>
              <a:rPr lang="en-US" dirty="0"/>
              <a:t>Word combinations in the Portuguese language </a:t>
            </a:r>
            <a:r>
              <a:rPr lang="en-US" dirty="0">
                <a:hlinkClick r:id="rId2"/>
              </a:rPr>
              <a:t>http://</a:t>
            </a:r>
            <a:r>
              <a:rPr lang="en-US" dirty="0" err="1" smtClean="0">
                <a:hlinkClick r:id="rId2"/>
              </a:rPr>
              <a:t>www.clul.ul.pt</a:t>
            </a:r>
            <a:r>
              <a:rPr lang="en-US" dirty="0" smtClean="0">
                <a:hlinkClick r:id="rId2"/>
              </a:rPr>
              <a:t>/</a:t>
            </a:r>
            <a:r>
              <a:rPr lang="en-US" dirty="0" err="1" smtClean="0">
                <a:hlinkClick r:id="rId2"/>
              </a:rPr>
              <a:t>en</a:t>
            </a:r>
            <a:r>
              <a:rPr lang="en-US" dirty="0" smtClean="0">
                <a:hlinkClick r:id="rId2"/>
              </a:rPr>
              <a:t>/research-teams/187-</a:t>
            </a:r>
            <a:r>
              <a:rPr lang="en-US" dirty="0" err="1" smtClean="0">
                <a:hlinkClick r:id="rId2"/>
              </a:rPr>
              <a:t>combina</a:t>
            </a:r>
            <a:r>
              <a:rPr lang="en-US" dirty="0" smtClean="0">
                <a:hlinkClick r:id="rId2"/>
              </a:rPr>
              <a:t>-</a:t>
            </a:r>
            <a:r>
              <a:rPr lang="en-US" dirty="0" err="1" smtClean="0">
                <a:hlinkClick r:id="rId2"/>
              </a:rPr>
              <a:t>pt</a:t>
            </a:r>
            <a:r>
              <a:rPr lang="en-US" dirty="0" smtClean="0">
                <a:hlinkClick r:id="rId2"/>
              </a:rPr>
              <a:t>-word-combinations-in-</a:t>
            </a:r>
            <a:r>
              <a:rPr lang="en-US" dirty="0" err="1" smtClean="0">
                <a:hlinkClick r:id="rId2"/>
              </a:rPr>
              <a:t>portuguese</a:t>
            </a:r>
            <a:r>
              <a:rPr lang="en-US" dirty="0" smtClean="0">
                <a:hlinkClick r:id="rId2"/>
              </a:rPr>
              <a:t>-language</a:t>
            </a:r>
            <a:endParaRPr lang="en-US" dirty="0" smtClean="0"/>
          </a:p>
          <a:p>
            <a:r>
              <a:rPr lang="en-US" b="1" dirty="0" smtClean="0"/>
              <a:t>Lexical-semantic relations</a:t>
            </a:r>
            <a:endParaRPr lang="en-US" b="1" dirty="0"/>
          </a:p>
        </p:txBody>
      </p:sp>
    </p:spTree>
    <p:extLst>
      <p:ext uri="{BB962C8B-B14F-4D97-AF65-F5344CB8AC3E}">
        <p14:creationId xmlns:p14="http://schemas.microsoft.com/office/powerpoint/2010/main" val="36551131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Portugal</a:t>
            </a:r>
            <a:br>
              <a:rPr lang="nl-NL" dirty="0" smtClean="0"/>
            </a:br>
            <a:r>
              <a:rPr lang="nl-NL" dirty="0" err="1" smtClean="0"/>
              <a:t>Centro</a:t>
            </a:r>
            <a:r>
              <a:rPr lang="nl-NL" dirty="0" smtClean="0"/>
              <a:t> de </a:t>
            </a:r>
            <a:r>
              <a:rPr lang="nl-NL" dirty="0" err="1" smtClean="0"/>
              <a:t>Linguística</a:t>
            </a:r>
            <a:r>
              <a:rPr lang="nl-NL" dirty="0" smtClean="0"/>
              <a:t> da </a:t>
            </a:r>
            <a:r>
              <a:rPr lang="nl-NL" dirty="0" err="1" smtClean="0"/>
              <a:t>Universidade</a:t>
            </a:r>
            <a:r>
              <a:rPr lang="nl-NL" dirty="0" smtClean="0"/>
              <a:t> Nova de Lisboa </a:t>
            </a:r>
            <a:r>
              <a:rPr lang="nl-NL" dirty="0" err="1" smtClean="0"/>
              <a:t>Faculdade</a:t>
            </a:r>
            <a:r>
              <a:rPr lang="nl-NL" dirty="0" smtClean="0"/>
              <a:t> de </a:t>
            </a:r>
            <a:r>
              <a:rPr lang="nl-NL" dirty="0" err="1" smtClean="0"/>
              <a:t>Ciências</a:t>
            </a:r>
            <a:r>
              <a:rPr lang="nl-NL" dirty="0" smtClean="0"/>
              <a:t> </a:t>
            </a:r>
            <a:r>
              <a:rPr lang="nl-NL" dirty="0" err="1" smtClean="0"/>
              <a:t>Sociais</a:t>
            </a:r>
            <a:r>
              <a:rPr lang="nl-NL" dirty="0" smtClean="0"/>
              <a:t> e </a:t>
            </a:r>
            <a:r>
              <a:rPr lang="nl-NL" dirty="0" err="1" smtClean="0"/>
              <a:t>Húmanas</a:t>
            </a: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normAutofit fontScale="77500" lnSpcReduction="20000"/>
          </a:bodyPr>
          <a:lstStyle/>
          <a:p>
            <a:r>
              <a:rPr lang="nl-NL" b="1" dirty="0" smtClean="0"/>
              <a:t>Lemma List</a:t>
            </a:r>
          </a:p>
          <a:p>
            <a:r>
              <a:rPr lang="nl-NL" b="1" dirty="0" err="1" smtClean="0"/>
              <a:t>Frequency</a:t>
            </a:r>
            <a:r>
              <a:rPr lang="nl-NL" b="1" dirty="0" smtClean="0"/>
              <a:t> Information</a:t>
            </a:r>
          </a:p>
          <a:p>
            <a:r>
              <a:rPr lang="nl-NL" b="1" dirty="0" smtClean="0"/>
              <a:t>Form </a:t>
            </a:r>
            <a:r>
              <a:rPr lang="nl-NL" b="1" dirty="0" err="1" smtClean="0"/>
              <a:t>variation</a:t>
            </a:r>
            <a:endParaRPr lang="nl-NL" b="1" dirty="0" smtClean="0"/>
          </a:p>
          <a:p>
            <a:r>
              <a:rPr lang="nl-NL" b="1" dirty="0" err="1" smtClean="0"/>
              <a:t>Example</a:t>
            </a:r>
            <a:r>
              <a:rPr lang="nl-NL" b="1" dirty="0" smtClean="0"/>
              <a:t> </a:t>
            </a:r>
            <a:r>
              <a:rPr lang="nl-NL" b="1" dirty="0" err="1" smtClean="0"/>
              <a:t>sentences</a:t>
            </a:r>
            <a:endParaRPr lang="nl-NL" b="1" dirty="0" smtClean="0"/>
          </a:p>
          <a:p>
            <a:r>
              <a:rPr lang="nl-NL" b="1" dirty="0" err="1" smtClean="0"/>
              <a:t>Multiword</a:t>
            </a:r>
            <a:r>
              <a:rPr lang="nl-NL" b="1" dirty="0" smtClean="0"/>
              <a:t> </a:t>
            </a:r>
            <a:r>
              <a:rPr lang="nl-NL" b="1" dirty="0" err="1" smtClean="0"/>
              <a:t>expressions</a:t>
            </a:r>
            <a:endParaRPr lang="nl-NL" b="1" dirty="0" smtClean="0"/>
          </a:p>
          <a:p>
            <a:r>
              <a:rPr lang="nl-NL" b="1" dirty="0" err="1" smtClean="0"/>
              <a:t>Neologisms</a:t>
            </a:r>
            <a:endParaRPr lang="nl-NL" b="1" dirty="0" smtClean="0"/>
          </a:p>
          <a:p>
            <a:r>
              <a:rPr lang="nl-NL" b="1" dirty="0" err="1" smtClean="0"/>
              <a:t>Translation</a:t>
            </a:r>
            <a:r>
              <a:rPr lang="nl-NL" b="1" dirty="0" smtClean="0"/>
              <a:t> </a:t>
            </a:r>
            <a:r>
              <a:rPr lang="nl-NL" b="1" dirty="0" err="1" smtClean="0"/>
              <a:t>equivalents</a:t>
            </a:r>
            <a:endParaRPr lang="nl-NL" b="1" dirty="0" smtClean="0"/>
          </a:p>
          <a:p>
            <a:r>
              <a:rPr lang="nl-NL" b="1" dirty="0" smtClean="0"/>
              <a:t>Knowledge </a:t>
            </a:r>
            <a:r>
              <a:rPr lang="nl-NL" b="1" dirty="0" err="1" smtClean="0"/>
              <a:t>rich</a:t>
            </a:r>
            <a:r>
              <a:rPr lang="nl-NL" b="1" dirty="0" smtClean="0"/>
              <a:t> </a:t>
            </a:r>
            <a:r>
              <a:rPr lang="nl-NL" b="1" dirty="0" err="1" smtClean="0"/>
              <a:t>contexts</a:t>
            </a:r>
            <a:endParaRPr lang="nl-NL" b="1" dirty="0"/>
          </a:p>
          <a:p>
            <a:r>
              <a:rPr lang="nl-NL" b="1" dirty="0" err="1" smtClean="0"/>
              <a:t>Lexical-semantic</a:t>
            </a:r>
            <a:r>
              <a:rPr lang="nl-NL" b="1" dirty="0" smtClean="0"/>
              <a:t> relations</a:t>
            </a:r>
          </a:p>
          <a:p>
            <a:r>
              <a:rPr lang="nl-NL" b="1" dirty="0" smtClean="0"/>
              <a:t>Word </a:t>
            </a:r>
            <a:r>
              <a:rPr lang="nl-NL" b="1" dirty="0" err="1" smtClean="0"/>
              <a:t>senses</a:t>
            </a:r>
            <a:endParaRPr lang="nl-NL" b="1" dirty="0" smtClean="0"/>
          </a:p>
          <a:p>
            <a:r>
              <a:rPr lang="nl-NL" b="1" dirty="0" err="1" smtClean="0"/>
              <a:t>Grammatical</a:t>
            </a:r>
            <a:r>
              <a:rPr lang="nl-NL" b="1" dirty="0" smtClean="0"/>
              <a:t> </a:t>
            </a:r>
            <a:r>
              <a:rPr lang="nl-NL" b="1" dirty="0" err="1" smtClean="0"/>
              <a:t>patterns</a:t>
            </a:r>
            <a:endParaRPr lang="nl-NL" b="1" dirty="0" smtClean="0"/>
          </a:p>
          <a:p>
            <a:pPr lvl="1"/>
            <a:r>
              <a:rPr lang="nl-NL" dirty="0" smtClean="0"/>
              <a:t>For LSP</a:t>
            </a:r>
          </a:p>
        </p:txBody>
      </p:sp>
    </p:spTree>
    <p:extLst>
      <p:ext uri="{BB962C8B-B14F-4D97-AF65-F5344CB8AC3E}">
        <p14:creationId xmlns:p14="http://schemas.microsoft.com/office/powerpoint/2010/main" val="17995974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
            </a:r>
            <a:br>
              <a:rPr lang="nl-NL" dirty="0" smtClean="0"/>
            </a:br>
            <a:r>
              <a:rPr lang="nl-NL" dirty="0" smtClean="0"/>
              <a:t>Slovakia</a:t>
            </a:r>
            <a:br>
              <a:rPr lang="nl-NL" dirty="0" smtClean="0"/>
            </a:br>
            <a:r>
              <a:rPr lang="en-US" dirty="0"/>
              <a:t>Ľ. </a:t>
            </a:r>
            <a:r>
              <a:rPr lang="en-US" dirty="0" err="1"/>
              <a:t>Štúr</a:t>
            </a:r>
            <a:r>
              <a:rPr lang="en-US" dirty="0"/>
              <a:t> Institute of Linguistics, Slovak Academy of </a:t>
            </a:r>
            <a:r>
              <a:rPr lang="en-US" dirty="0" smtClean="0"/>
              <a:t>Sciences</a:t>
            </a:r>
            <a:r>
              <a:rPr lang="nl-NL" dirty="0" smtClean="0"/>
              <a:t/>
            </a:r>
            <a:br>
              <a:rPr lang="nl-NL" dirty="0" smtClean="0"/>
            </a:b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73132" y="1825624"/>
            <a:ext cx="11080668" cy="4753306"/>
          </a:xfrm>
        </p:spPr>
        <p:txBody>
          <a:bodyPr>
            <a:normAutofit fontScale="77500" lnSpcReduction="20000"/>
          </a:bodyPr>
          <a:lstStyle/>
          <a:p>
            <a:r>
              <a:rPr lang="nl-NL" b="1" dirty="0" smtClean="0"/>
              <a:t>Lemma List</a:t>
            </a:r>
          </a:p>
          <a:p>
            <a:r>
              <a:rPr lang="nl-NL" b="1" dirty="0" smtClean="0"/>
              <a:t>Form </a:t>
            </a:r>
            <a:r>
              <a:rPr lang="nl-NL" b="1" dirty="0" err="1" smtClean="0"/>
              <a:t>variation</a:t>
            </a:r>
            <a:endParaRPr lang="nl-NL" b="1" dirty="0" smtClean="0"/>
          </a:p>
          <a:p>
            <a:pPr lvl="1"/>
            <a:r>
              <a:rPr lang="en-US" dirty="0"/>
              <a:t>Handbook of Slovak Nouns http://</a:t>
            </a:r>
            <a:r>
              <a:rPr lang="en-US" dirty="0" err="1"/>
              <a:t>slovniky.korpus.sk</a:t>
            </a:r>
            <a:r>
              <a:rPr lang="en-US" dirty="0"/>
              <a:t>/?</a:t>
            </a:r>
            <a:r>
              <a:rPr lang="en-US" dirty="0" smtClean="0"/>
              <a:t>d=</a:t>
            </a:r>
            <a:r>
              <a:rPr lang="en-US" dirty="0" err="1" smtClean="0"/>
              <a:t>noundb</a:t>
            </a:r>
            <a:endParaRPr lang="nl-NL" b="1" dirty="0" smtClean="0"/>
          </a:p>
          <a:p>
            <a:r>
              <a:rPr lang="nl-NL" b="1" dirty="0" err="1" smtClean="0"/>
              <a:t>Example</a:t>
            </a:r>
            <a:r>
              <a:rPr lang="nl-NL" b="1" dirty="0" smtClean="0"/>
              <a:t> </a:t>
            </a:r>
            <a:r>
              <a:rPr lang="nl-NL" b="1" dirty="0" err="1" smtClean="0"/>
              <a:t>sentences</a:t>
            </a:r>
            <a:endParaRPr lang="nl-NL" b="1" dirty="0" smtClean="0"/>
          </a:p>
          <a:p>
            <a:pPr lvl="1"/>
            <a:r>
              <a:rPr lang="nl-NL" dirty="0" err="1"/>
              <a:t>Handbook</a:t>
            </a:r>
            <a:r>
              <a:rPr lang="nl-NL" dirty="0"/>
              <a:t> of </a:t>
            </a:r>
            <a:r>
              <a:rPr lang="nl-NL" dirty="0" err="1"/>
              <a:t>Slovak</a:t>
            </a:r>
            <a:r>
              <a:rPr lang="nl-NL" dirty="0"/>
              <a:t> </a:t>
            </a:r>
            <a:r>
              <a:rPr lang="nl-NL" dirty="0" err="1"/>
              <a:t>Nouns</a:t>
            </a:r>
            <a:r>
              <a:rPr lang="nl-NL" dirty="0"/>
              <a:t> http://</a:t>
            </a:r>
            <a:r>
              <a:rPr lang="nl-NL" dirty="0" err="1"/>
              <a:t>slovniky.korpus.sk</a:t>
            </a:r>
            <a:r>
              <a:rPr lang="nl-NL" dirty="0"/>
              <a:t>/?d=</a:t>
            </a:r>
            <a:r>
              <a:rPr lang="nl-NL" dirty="0" err="1"/>
              <a:t>noundb</a:t>
            </a:r>
            <a:r>
              <a:rPr lang="nl-NL" dirty="0"/>
              <a:t> Parallel Corpora </a:t>
            </a:r>
            <a:r>
              <a:rPr lang="nl-NL" dirty="0" err="1"/>
              <a:t>Phrases</a:t>
            </a:r>
            <a:r>
              <a:rPr lang="nl-NL" dirty="0"/>
              <a:t> (en-</a:t>
            </a:r>
            <a:r>
              <a:rPr lang="nl-NL" dirty="0" err="1"/>
              <a:t>sk</a:t>
            </a:r>
            <a:r>
              <a:rPr lang="nl-NL" dirty="0"/>
              <a:t>, </a:t>
            </a:r>
            <a:r>
              <a:rPr lang="nl-NL" dirty="0" err="1"/>
              <a:t>cs-sk</a:t>
            </a:r>
            <a:r>
              <a:rPr lang="nl-NL" dirty="0"/>
              <a:t>, bg-</a:t>
            </a:r>
            <a:r>
              <a:rPr lang="nl-NL" dirty="0" err="1"/>
              <a:t>sk</a:t>
            </a:r>
            <a:r>
              <a:rPr lang="nl-NL" dirty="0"/>
              <a:t>) http://</a:t>
            </a:r>
            <a:r>
              <a:rPr lang="nl-NL" dirty="0" err="1"/>
              <a:t>slovniky.korpus.sk</a:t>
            </a:r>
            <a:r>
              <a:rPr lang="nl-NL" dirty="0" smtClean="0"/>
              <a:t>/</a:t>
            </a:r>
          </a:p>
          <a:p>
            <a:r>
              <a:rPr lang="nl-NL" b="1" dirty="0" err="1" smtClean="0"/>
              <a:t>Frequency</a:t>
            </a:r>
            <a:r>
              <a:rPr lang="nl-NL" b="1" dirty="0" smtClean="0"/>
              <a:t> Information</a:t>
            </a:r>
          </a:p>
          <a:p>
            <a:pPr lvl="1"/>
            <a:r>
              <a:rPr lang="en-US" dirty="0"/>
              <a:t>Handbook of Slovak Nouns http://</a:t>
            </a:r>
            <a:r>
              <a:rPr lang="en-US" dirty="0" err="1"/>
              <a:t>slovniky.korpus.sk</a:t>
            </a:r>
            <a:r>
              <a:rPr lang="en-US" dirty="0"/>
              <a:t>/?d=</a:t>
            </a:r>
            <a:r>
              <a:rPr lang="en-US" dirty="0" err="1"/>
              <a:t>noundb</a:t>
            </a:r>
            <a:r>
              <a:rPr lang="en-US" dirty="0"/>
              <a:t> Dictionary of Contemporary Slovak http://</a:t>
            </a:r>
            <a:r>
              <a:rPr lang="en-US" dirty="0" err="1"/>
              <a:t>www.juls.savba.sk</a:t>
            </a:r>
            <a:r>
              <a:rPr lang="en-US" dirty="0"/>
              <a:t>/</a:t>
            </a:r>
            <a:r>
              <a:rPr lang="en-US" dirty="0" err="1"/>
              <a:t>oddelenie_sucas_lexikografie_vyskumna_cinnost.html</a:t>
            </a:r>
            <a:r>
              <a:rPr lang="en-US" dirty="0"/>
              <a:t> Slovak-Czech Dictionary </a:t>
            </a:r>
            <a:r>
              <a:rPr lang="en-US" dirty="0">
                <a:hlinkClick r:id="rId2"/>
              </a:rPr>
              <a:t>http://</a:t>
            </a:r>
            <a:r>
              <a:rPr lang="en-US" dirty="0" err="1">
                <a:hlinkClick r:id="rId2"/>
              </a:rPr>
              <a:t>gacr311.ujc.cas.cz</a:t>
            </a:r>
            <a:r>
              <a:rPr lang="en-US" dirty="0">
                <a:hlinkClick r:id="rId2"/>
              </a:rPr>
              <a:t>/web</a:t>
            </a:r>
            <a:r>
              <a:rPr lang="en-US" dirty="0" smtClean="0">
                <a:hlinkClick r:id="rId2"/>
              </a:rPr>
              <a:t>/</a:t>
            </a:r>
            <a:endParaRPr lang="en-US" dirty="0" smtClean="0"/>
          </a:p>
          <a:p>
            <a:r>
              <a:rPr lang="en-US" b="1" dirty="0" smtClean="0"/>
              <a:t>Multiword expressions</a:t>
            </a:r>
          </a:p>
          <a:p>
            <a:pPr lvl="1"/>
            <a:r>
              <a:rPr lang="en-US" dirty="0"/>
              <a:t>Dictionary of Slovak Collocations http://</a:t>
            </a:r>
            <a:r>
              <a:rPr lang="en-US" dirty="0" err="1" smtClean="0"/>
              <a:t>vronk.net</a:t>
            </a:r>
            <a:r>
              <a:rPr lang="en-US" dirty="0" smtClean="0"/>
              <a:t>/</a:t>
            </a:r>
            <a:r>
              <a:rPr lang="en-US" dirty="0" err="1" smtClean="0"/>
              <a:t>wicol</a:t>
            </a:r>
            <a:endParaRPr lang="en-US" dirty="0"/>
          </a:p>
          <a:p>
            <a:r>
              <a:rPr lang="nl-NL" b="1" dirty="0" err="1" smtClean="0"/>
              <a:t>Translation</a:t>
            </a:r>
            <a:r>
              <a:rPr lang="nl-NL" b="1" dirty="0" smtClean="0"/>
              <a:t> </a:t>
            </a:r>
            <a:r>
              <a:rPr lang="nl-NL" b="1" dirty="0" err="1" smtClean="0"/>
              <a:t>equivalents</a:t>
            </a:r>
            <a:endParaRPr lang="nl-NL" b="1" dirty="0" smtClean="0"/>
          </a:p>
          <a:p>
            <a:pPr lvl="1"/>
            <a:r>
              <a:rPr lang="nl-NL" dirty="0" err="1"/>
              <a:t>phrases</a:t>
            </a:r>
            <a:r>
              <a:rPr lang="nl-NL" dirty="0"/>
              <a:t> </a:t>
            </a:r>
            <a:r>
              <a:rPr lang="nl-NL" dirty="0" err="1"/>
              <a:t>from</a:t>
            </a:r>
            <a:r>
              <a:rPr lang="nl-NL" dirty="0"/>
              <a:t> parallel corpora (en-</a:t>
            </a:r>
            <a:r>
              <a:rPr lang="nl-NL" dirty="0" err="1"/>
              <a:t>sk,cs</a:t>
            </a:r>
            <a:r>
              <a:rPr lang="nl-NL" dirty="0"/>
              <a:t>-</a:t>
            </a:r>
            <a:r>
              <a:rPr lang="nl-NL" dirty="0" err="1"/>
              <a:t>sk,bg-sk</a:t>
            </a:r>
            <a:r>
              <a:rPr lang="nl-NL" dirty="0"/>
              <a:t>) </a:t>
            </a:r>
            <a:r>
              <a:rPr lang="nl-NL" dirty="0">
                <a:hlinkClick r:id="rId3"/>
              </a:rPr>
              <a:t>http://</a:t>
            </a:r>
            <a:r>
              <a:rPr lang="nl-NL" dirty="0" err="1">
                <a:hlinkClick r:id="rId3"/>
              </a:rPr>
              <a:t>slovniky.korpus.sk</a:t>
            </a:r>
            <a:r>
              <a:rPr lang="nl-NL" dirty="0" smtClean="0">
                <a:hlinkClick r:id="rId3"/>
              </a:rPr>
              <a:t>/</a:t>
            </a:r>
            <a:endParaRPr lang="nl-NL" dirty="0" smtClean="0"/>
          </a:p>
          <a:p>
            <a:r>
              <a:rPr lang="nl-NL" b="1" dirty="0" err="1" smtClean="0"/>
              <a:t>Grammatical</a:t>
            </a:r>
            <a:r>
              <a:rPr lang="nl-NL" b="1" dirty="0" smtClean="0"/>
              <a:t> </a:t>
            </a:r>
            <a:r>
              <a:rPr lang="nl-NL" b="1" dirty="0" err="1" smtClean="0"/>
              <a:t>patterns</a:t>
            </a:r>
            <a:endParaRPr lang="nl-NL" b="1" dirty="0" smtClean="0"/>
          </a:p>
          <a:p>
            <a:pPr lvl="1"/>
            <a:r>
              <a:rPr lang="en-US" dirty="0"/>
              <a:t>Slovak </a:t>
            </a:r>
            <a:r>
              <a:rPr lang="en-US" dirty="0" err="1"/>
              <a:t>Valency</a:t>
            </a:r>
            <a:r>
              <a:rPr lang="en-US" dirty="0"/>
              <a:t> Dictionary (internal database, no URL yet</a:t>
            </a:r>
            <a:r>
              <a:rPr lang="en-US" dirty="0" smtClean="0"/>
              <a:t>)</a:t>
            </a:r>
            <a:endParaRPr lang="nl-NL" dirty="0"/>
          </a:p>
        </p:txBody>
      </p:sp>
    </p:spTree>
    <p:extLst>
      <p:ext uri="{BB962C8B-B14F-4D97-AF65-F5344CB8AC3E}">
        <p14:creationId xmlns:p14="http://schemas.microsoft.com/office/powerpoint/2010/main" val="48654285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128" y="911390"/>
            <a:ext cx="11187545" cy="1325563"/>
          </a:xfrm>
        </p:spPr>
        <p:txBody>
          <a:bodyPr>
            <a:normAutofit fontScale="90000"/>
          </a:bodyPr>
          <a:lstStyle/>
          <a:p>
            <a:r>
              <a:rPr lang="nl-NL" dirty="0" smtClean="0"/>
              <a:t/>
            </a:r>
            <a:br>
              <a:rPr lang="nl-NL" dirty="0" smtClean="0"/>
            </a:br>
            <a:r>
              <a:rPr lang="nl-NL" dirty="0" smtClean="0"/>
              <a:t>Slovenia</a:t>
            </a:r>
            <a:br>
              <a:rPr lang="nl-NL" dirty="0" smtClean="0"/>
            </a:br>
            <a:r>
              <a:rPr lang="nl-NL" dirty="0" smtClean="0"/>
              <a:t>U</a:t>
            </a:r>
            <a:r>
              <a:rPr lang="nl-NL" dirty="0" smtClean="0">
                <a:solidFill>
                  <a:srgbClr val="000000"/>
                </a:solidFill>
              </a:rPr>
              <a:t>niversity </a:t>
            </a:r>
            <a:r>
              <a:rPr lang="nl-NL" dirty="0">
                <a:solidFill>
                  <a:srgbClr val="000000"/>
                </a:solidFill>
              </a:rPr>
              <a:t>of Ljubljana, </a:t>
            </a:r>
            <a:r>
              <a:rPr lang="nl-NL" dirty="0" err="1">
                <a:solidFill>
                  <a:srgbClr val="000000"/>
                </a:solidFill>
              </a:rPr>
              <a:t>Faculty</a:t>
            </a:r>
            <a:r>
              <a:rPr lang="nl-NL" dirty="0">
                <a:solidFill>
                  <a:srgbClr val="000000"/>
                </a:solidFill>
              </a:rPr>
              <a:t> of Arts; </a:t>
            </a:r>
            <a:r>
              <a:rPr lang="nl-NL" dirty="0" err="1">
                <a:solidFill>
                  <a:srgbClr val="000000"/>
                </a:solidFill>
              </a:rPr>
              <a:t>Trojina</a:t>
            </a:r>
            <a:r>
              <a:rPr lang="nl-NL" dirty="0">
                <a:solidFill>
                  <a:srgbClr val="000000"/>
                </a:solidFill>
              </a:rPr>
              <a:t>, </a:t>
            </a:r>
            <a:r>
              <a:rPr lang="nl-NL" dirty="0" err="1">
                <a:solidFill>
                  <a:srgbClr val="000000"/>
                </a:solidFill>
              </a:rPr>
              <a:t>Institute</a:t>
            </a:r>
            <a:r>
              <a:rPr lang="nl-NL" dirty="0">
                <a:solidFill>
                  <a:srgbClr val="000000"/>
                </a:solidFill>
              </a:rPr>
              <a:t> </a:t>
            </a:r>
            <a:r>
              <a:rPr lang="nl-NL" dirty="0" err="1">
                <a:solidFill>
                  <a:srgbClr val="000000"/>
                </a:solidFill>
              </a:rPr>
              <a:t>for</a:t>
            </a:r>
            <a:r>
              <a:rPr lang="nl-NL" dirty="0">
                <a:solidFill>
                  <a:srgbClr val="000000"/>
                </a:solidFill>
              </a:rPr>
              <a:t> </a:t>
            </a:r>
            <a:r>
              <a:rPr lang="nl-NL" dirty="0" err="1">
                <a:solidFill>
                  <a:srgbClr val="000000"/>
                </a:solidFill>
              </a:rPr>
              <a:t>Applied</a:t>
            </a:r>
            <a:r>
              <a:rPr lang="nl-NL" dirty="0">
                <a:solidFill>
                  <a:srgbClr val="000000"/>
                </a:solidFill>
              </a:rPr>
              <a:t> </a:t>
            </a:r>
            <a:r>
              <a:rPr lang="nl-NL" dirty="0" err="1">
                <a:solidFill>
                  <a:srgbClr val="000000"/>
                </a:solidFill>
              </a:rPr>
              <a:t>Slovene</a:t>
            </a:r>
            <a:r>
              <a:rPr lang="nl-NL" dirty="0">
                <a:solidFill>
                  <a:srgbClr val="000000"/>
                </a:solidFill>
              </a:rPr>
              <a:t> Studies; </a:t>
            </a:r>
            <a:r>
              <a:rPr lang="nl-NL" dirty="0" err="1">
                <a:solidFill>
                  <a:srgbClr val="000000"/>
                </a:solidFill>
              </a:rPr>
              <a:t>Jožef</a:t>
            </a:r>
            <a:r>
              <a:rPr lang="nl-NL" dirty="0">
                <a:solidFill>
                  <a:srgbClr val="000000"/>
                </a:solidFill>
              </a:rPr>
              <a:t> Stefan </a:t>
            </a:r>
            <a:r>
              <a:rPr lang="nl-NL" dirty="0" err="1">
                <a:solidFill>
                  <a:srgbClr val="000000"/>
                </a:solidFill>
              </a:rPr>
              <a:t>Institute</a:t>
            </a:r>
            <a:r>
              <a:rPr lang="nl-NL" dirty="0">
                <a:solidFill>
                  <a:srgbClr val="000000"/>
                </a:solidFill>
              </a:rPr>
              <a:t> </a:t>
            </a:r>
            <a:br>
              <a:rPr lang="nl-NL" dirty="0">
                <a:solidFill>
                  <a:srgbClr val="000000"/>
                </a:solidFill>
              </a:rPr>
            </a:br>
            <a:r>
              <a:rPr lang="nl-NL" dirty="0" smtClean="0"/>
              <a:t/>
            </a:r>
            <a:br>
              <a:rPr lang="nl-NL" dirty="0" smtClean="0"/>
            </a:br>
            <a:r>
              <a:rPr lang="pt-BR" dirty="0" smtClean="0">
                <a:solidFill>
                  <a:srgbClr val="000000"/>
                </a:solidFill>
              </a:rPr>
              <a:t/>
            </a:r>
            <a:br>
              <a:rPr lang="pt-BR" dirty="0" smtClean="0">
                <a:solidFill>
                  <a:srgbClr val="000000"/>
                </a:solidFill>
              </a:rPr>
            </a:br>
            <a:endParaRPr lang="nl-NL" dirty="0"/>
          </a:p>
        </p:txBody>
      </p:sp>
      <p:sp>
        <p:nvSpPr>
          <p:cNvPr id="3" name="Tijdelijke aanduiding voor inhoud 2"/>
          <p:cNvSpPr>
            <a:spLocks noGrp="1"/>
          </p:cNvSpPr>
          <p:nvPr>
            <p:ph idx="1"/>
          </p:nvPr>
        </p:nvSpPr>
        <p:spPr>
          <a:xfrm>
            <a:off x="213756" y="2122508"/>
            <a:ext cx="11080668" cy="4351338"/>
          </a:xfrm>
        </p:spPr>
        <p:txBody>
          <a:bodyPr>
            <a:normAutofit fontScale="92500" lnSpcReduction="20000"/>
          </a:bodyPr>
          <a:lstStyle/>
          <a:p>
            <a:r>
              <a:rPr lang="nl-NL" b="1" dirty="0" smtClean="0"/>
              <a:t>Lemma List</a:t>
            </a:r>
          </a:p>
          <a:p>
            <a:r>
              <a:rPr lang="nl-NL" b="1" dirty="0" err="1" smtClean="0"/>
              <a:t>Frequency</a:t>
            </a:r>
            <a:r>
              <a:rPr lang="nl-NL" b="1" dirty="0" smtClean="0"/>
              <a:t> Information</a:t>
            </a:r>
          </a:p>
          <a:p>
            <a:r>
              <a:rPr lang="nl-NL" b="1" dirty="0" err="1" smtClean="0"/>
              <a:t>Multiword</a:t>
            </a:r>
            <a:r>
              <a:rPr lang="nl-NL" b="1" dirty="0" smtClean="0"/>
              <a:t> </a:t>
            </a:r>
            <a:r>
              <a:rPr lang="nl-NL" b="1" dirty="0" err="1" smtClean="0"/>
              <a:t>expressions</a:t>
            </a:r>
            <a:endParaRPr lang="nl-NL" b="1" dirty="0" smtClean="0"/>
          </a:p>
          <a:p>
            <a:r>
              <a:rPr lang="nl-NL" b="1" dirty="0" err="1" smtClean="0"/>
              <a:t>Grammatical</a:t>
            </a:r>
            <a:r>
              <a:rPr lang="nl-NL" b="1" dirty="0" smtClean="0"/>
              <a:t> </a:t>
            </a:r>
            <a:r>
              <a:rPr lang="nl-NL" b="1" dirty="0" err="1" smtClean="0"/>
              <a:t>patterns</a:t>
            </a:r>
            <a:endParaRPr lang="nl-NL" b="1" dirty="0" smtClean="0"/>
          </a:p>
          <a:p>
            <a:r>
              <a:rPr lang="nl-NL" b="1" dirty="0" err="1" smtClean="0"/>
              <a:t>Linguistic</a:t>
            </a:r>
            <a:r>
              <a:rPr lang="nl-NL" b="1" dirty="0" smtClean="0"/>
              <a:t> </a:t>
            </a:r>
            <a:r>
              <a:rPr lang="nl-NL" b="1" dirty="0" err="1" smtClean="0"/>
              <a:t>labels</a:t>
            </a:r>
            <a:endParaRPr lang="nl-NL" b="1" dirty="0" smtClean="0"/>
          </a:p>
          <a:p>
            <a:pPr lvl="1"/>
            <a:r>
              <a:rPr lang="nl-NL" dirty="0"/>
              <a:t>Communication in </a:t>
            </a:r>
            <a:r>
              <a:rPr lang="nl-NL" dirty="0" err="1"/>
              <a:t>Slovene</a:t>
            </a:r>
            <a:r>
              <a:rPr lang="nl-NL" dirty="0"/>
              <a:t>: http://</a:t>
            </a:r>
            <a:r>
              <a:rPr lang="nl-NL" dirty="0" err="1"/>
              <a:t>eng.slovenscina.eu</a:t>
            </a:r>
            <a:r>
              <a:rPr lang="nl-NL" dirty="0"/>
              <a:t> </a:t>
            </a:r>
            <a:r>
              <a:rPr lang="nl-NL" dirty="0" err="1"/>
              <a:t>Slovene</a:t>
            </a:r>
            <a:r>
              <a:rPr lang="nl-NL" dirty="0"/>
              <a:t> </a:t>
            </a:r>
            <a:r>
              <a:rPr lang="nl-NL" dirty="0" err="1"/>
              <a:t>Lexical</a:t>
            </a:r>
            <a:r>
              <a:rPr lang="nl-NL" dirty="0"/>
              <a:t> Database: http://</a:t>
            </a:r>
            <a:r>
              <a:rPr lang="nl-NL" dirty="0" err="1"/>
              <a:t>eng.slovenscina.eu</a:t>
            </a:r>
            <a:r>
              <a:rPr lang="nl-NL" dirty="0"/>
              <a:t>/</a:t>
            </a:r>
            <a:r>
              <a:rPr lang="nl-NL" dirty="0" err="1"/>
              <a:t>spletni-slovar</a:t>
            </a:r>
            <a:r>
              <a:rPr lang="nl-NL" dirty="0"/>
              <a:t>/</a:t>
            </a:r>
            <a:r>
              <a:rPr lang="nl-NL" dirty="0" err="1"/>
              <a:t>leksikalna-baza</a:t>
            </a:r>
            <a:r>
              <a:rPr lang="nl-NL" dirty="0"/>
              <a:t> </a:t>
            </a:r>
            <a:r>
              <a:rPr lang="nl-NL" dirty="0" err="1"/>
              <a:t>Sloleks</a:t>
            </a:r>
            <a:r>
              <a:rPr lang="nl-NL" dirty="0"/>
              <a:t> - </a:t>
            </a:r>
            <a:r>
              <a:rPr lang="nl-NL" dirty="0" err="1"/>
              <a:t>morphological</a:t>
            </a:r>
            <a:r>
              <a:rPr lang="nl-NL" dirty="0"/>
              <a:t> lexicon: http://</a:t>
            </a:r>
            <a:r>
              <a:rPr lang="nl-NL" dirty="0" err="1"/>
              <a:t>eng.slovenscina.eu</a:t>
            </a:r>
            <a:r>
              <a:rPr lang="nl-NL" dirty="0"/>
              <a:t>/</a:t>
            </a:r>
            <a:r>
              <a:rPr lang="nl-NL" dirty="0" err="1"/>
              <a:t>sloleks</a:t>
            </a:r>
            <a:r>
              <a:rPr lang="nl-NL" dirty="0"/>
              <a:t>/</a:t>
            </a:r>
            <a:r>
              <a:rPr lang="nl-NL" dirty="0" err="1"/>
              <a:t>opis</a:t>
            </a:r>
            <a:r>
              <a:rPr lang="nl-NL" dirty="0"/>
              <a:t> </a:t>
            </a:r>
            <a:r>
              <a:rPr lang="nl-NL" dirty="0" err="1"/>
              <a:t>Termis</a:t>
            </a:r>
            <a:r>
              <a:rPr lang="nl-NL" dirty="0"/>
              <a:t>: http://</a:t>
            </a:r>
            <a:r>
              <a:rPr lang="nl-NL" dirty="0" err="1"/>
              <a:t>www.termis.fdv.uni-lj.si</a:t>
            </a:r>
            <a:r>
              <a:rPr lang="nl-NL" dirty="0"/>
              <a:t>/index-</a:t>
            </a:r>
            <a:r>
              <a:rPr lang="nl-NL" dirty="0" err="1"/>
              <a:t>en.html</a:t>
            </a:r>
            <a:endParaRPr lang="nl-NL" dirty="0"/>
          </a:p>
          <a:p>
            <a:pPr lvl="1"/>
            <a:endParaRPr lang="nl-NL" b="1" dirty="0" smtClean="0"/>
          </a:p>
          <a:p>
            <a:r>
              <a:rPr lang="nl-NL" b="1" dirty="0" smtClean="0"/>
              <a:t>Form </a:t>
            </a:r>
            <a:r>
              <a:rPr lang="nl-NL" b="1" dirty="0" err="1" smtClean="0"/>
              <a:t>Variation</a:t>
            </a:r>
            <a:endParaRPr lang="nl-NL" b="1" dirty="0" smtClean="0"/>
          </a:p>
          <a:p>
            <a:pPr lvl="1"/>
            <a:r>
              <a:rPr lang="nl-NL" dirty="0"/>
              <a:t>Communication in </a:t>
            </a:r>
            <a:r>
              <a:rPr lang="nl-NL" dirty="0" err="1"/>
              <a:t>Slovene</a:t>
            </a:r>
            <a:r>
              <a:rPr lang="nl-NL" dirty="0"/>
              <a:t>: http://</a:t>
            </a:r>
            <a:r>
              <a:rPr lang="nl-NL" dirty="0" err="1"/>
              <a:t>eng.slovenscina.eu</a:t>
            </a:r>
            <a:r>
              <a:rPr lang="nl-NL" dirty="0"/>
              <a:t> </a:t>
            </a:r>
            <a:r>
              <a:rPr lang="nl-NL" dirty="0" err="1"/>
              <a:t>Ortography</a:t>
            </a:r>
            <a:r>
              <a:rPr lang="nl-NL" dirty="0"/>
              <a:t> Guide: http://</a:t>
            </a:r>
            <a:r>
              <a:rPr lang="nl-NL" dirty="0" err="1"/>
              <a:t>eng.slovenscina.eu</a:t>
            </a:r>
            <a:r>
              <a:rPr lang="nl-NL" dirty="0"/>
              <a:t>/</a:t>
            </a:r>
            <a:r>
              <a:rPr lang="nl-NL" dirty="0" err="1"/>
              <a:t>portali</a:t>
            </a:r>
            <a:r>
              <a:rPr lang="nl-NL" dirty="0"/>
              <a:t>/</a:t>
            </a:r>
            <a:r>
              <a:rPr lang="nl-NL" dirty="0" err="1"/>
              <a:t>slogovni-prirocnik</a:t>
            </a:r>
            <a:endParaRPr lang="nl-NL" dirty="0"/>
          </a:p>
          <a:p>
            <a:pPr marL="457200" lvl="1" indent="0">
              <a:buNone/>
            </a:pPr>
            <a:endParaRPr lang="nl-NL" b="1" dirty="0" smtClean="0"/>
          </a:p>
        </p:txBody>
      </p:sp>
    </p:spTree>
    <p:extLst>
      <p:ext uri="{BB962C8B-B14F-4D97-AF65-F5344CB8AC3E}">
        <p14:creationId xmlns:p14="http://schemas.microsoft.com/office/powerpoint/2010/main" val="27696325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255" y="365125"/>
            <a:ext cx="11187545" cy="1325563"/>
          </a:xfrm>
        </p:spPr>
        <p:txBody>
          <a:bodyPr>
            <a:normAutofit fontScale="90000"/>
          </a:bodyPr>
          <a:lstStyle/>
          <a:p>
            <a:r>
              <a:rPr lang="nl-NL" dirty="0" smtClean="0"/>
              <a:t>Spain</a:t>
            </a:r>
            <a:br>
              <a:rPr lang="nl-NL" dirty="0" smtClean="0"/>
            </a:br>
            <a:r>
              <a:rPr lang="pt-BR" dirty="0">
                <a:solidFill>
                  <a:srgbClr val="000000"/>
                </a:solidFill>
              </a:rPr>
              <a:t>Universidade da Coruña and Real Academia Galega</a:t>
            </a:r>
            <a:br>
              <a:rPr lang="pt-BR" dirty="0">
                <a:solidFill>
                  <a:srgbClr val="000000"/>
                </a:solidFill>
              </a:rPr>
            </a:br>
            <a:endParaRPr lang="nl-NL" dirty="0"/>
          </a:p>
        </p:txBody>
      </p:sp>
      <p:sp>
        <p:nvSpPr>
          <p:cNvPr id="3" name="Tijdelijke aanduiding voor inhoud 2"/>
          <p:cNvSpPr>
            <a:spLocks noGrp="1"/>
          </p:cNvSpPr>
          <p:nvPr>
            <p:ph idx="1"/>
          </p:nvPr>
        </p:nvSpPr>
        <p:spPr>
          <a:xfrm>
            <a:off x="273132" y="1825625"/>
            <a:ext cx="11080668" cy="4351338"/>
          </a:xfrm>
        </p:spPr>
        <p:txBody>
          <a:bodyPr/>
          <a:lstStyle/>
          <a:p>
            <a:r>
              <a:rPr lang="nl-NL" b="1" dirty="0" err="1" smtClean="0"/>
              <a:t>Example</a:t>
            </a:r>
            <a:r>
              <a:rPr lang="nl-NL" b="1" dirty="0" smtClean="0"/>
              <a:t> </a:t>
            </a:r>
            <a:r>
              <a:rPr lang="nl-NL" b="1" dirty="0" err="1" smtClean="0"/>
              <a:t>sentences</a:t>
            </a:r>
            <a:endParaRPr lang="nl-NL" b="1" dirty="0" smtClean="0"/>
          </a:p>
          <a:p>
            <a:r>
              <a:rPr lang="nl-NL" b="1" dirty="0" err="1" smtClean="0"/>
              <a:t>Neologisms</a:t>
            </a:r>
            <a:endParaRPr lang="nl-NL" b="1" dirty="0" smtClean="0"/>
          </a:p>
          <a:p>
            <a:r>
              <a:rPr lang="nl-NL" b="1" dirty="0" err="1" smtClean="0"/>
              <a:t>Definitions</a:t>
            </a:r>
            <a:endParaRPr lang="nl-NL" b="1" dirty="0" smtClean="0"/>
          </a:p>
          <a:p>
            <a:r>
              <a:rPr lang="nl-NL" b="1" dirty="0" err="1" smtClean="0"/>
              <a:t>Lexical-semantic</a:t>
            </a:r>
            <a:r>
              <a:rPr lang="nl-NL" b="1" dirty="0" smtClean="0"/>
              <a:t> relations</a:t>
            </a:r>
          </a:p>
          <a:p>
            <a:r>
              <a:rPr lang="nl-NL" b="1" dirty="0" smtClean="0"/>
              <a:t>Word </a:t>
            </a:r>
            <a:r>
              <a:rPr lang="nl-NL" b="1" dirty="0" err="1" smtClean="0"/>
              <a:t>senses</a:t>
            </a:r>
            <a:endParaRPr lang="nl-NL" b="1" dirty="0" smtClean="0"/>
          </a:p>
          <a:p>
            <a:r>
              <a:rPr lang="nl-NL" b="1" dirty="0" err="1" smtClean="0"/>
              <a:t>Linguistic</a:t>
            </a:r>
            <a:r>
              <a:rPr lang="nl-NL" b="1" dirty="0" smtClean="0"/>
              <a:t> </a:t>
            </a:r>
            <a:r>
              <a:rPr lang="nl-NL" b="1" dirty="0" err="1" smtClean="0"/>
              <a:t>labels</a:t>
            </a:r>
            <a:endParaRPr lang="nl-NL" b="1" dirty="0" smtClean="0"/>
          </a:p>
          <a:p>
            <a:pPr marL="0" indent="0">
              <a:buNone/>
            </a:pPr>
            <a:r>
              <a:rPr lang="en-US" dirty="0"/>
              <a:t> </a:t>
            </a:r>
            <a:r>
              <a:rPr lang="en-US" dirty="0" smtClean="0"/>
              <a:t>  Spanish-Galician </a:t>
            </a:r>
            <a:r>
              <a:rPr lang="en-US" dirty="0"/>
              <a:t>Dictionary of the Royal Galician </a:t>
            </a:r>
            <a:r>
              <a:rPr lang="en-US" dirty="0" smtClean="0"/>
              <a:t>Academy</a:t>
            </a:r>
          </a:p>
          <a:p>
            <a:pPr marL="0" indent="0">
              <a:buNone/>
            </a:pPr>
            <a:r>
              <a:rPr lang="en-US" dirty="0"/>
              <a:t> </a:t>
            </a:r>
            <a:r>
              <a:rPr lang="en-US" dirty="0" smtClean="0"/>
              <a:t>  No publications on the automatic acquisition of knowledge</a:t>
            </a:r>
            <a:endParaRPr lang="en-US" dirty="0"/>
          </a:p>
          <a:p>
            <a:pPr marL="0" indent="0">
              <a:buNone/>
            </a:pPr>
            <a:endParaRPr lang="nl-NL" b="1" dirty="0"/>
          </a:p>
        </p:txBody>
      </p:sp>
    </p:spTree>
    <p:extLst>
      <p:ext uri="{BB962C8B-B14F-4D97-AF65-F5344CB8AC3E}">
        <p14:creationId xmlns:p14="http://schemas.microsoft.com/office/powerpoint/2010/main" val="38676362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Spain</a:t>
            </a:r>
            <a:br>
              <a:rPr lang="nl-NL" dirty="0" smtClean="0"/>
            </a:br>
            <a:r>
              <a:rPr lang="en-US" dirty="0"/>
              <a:t>University Institute for Applied Linguistics (</a:t>
            </a:r>
            <a:r>
              <a:rPr lang="en-US" dirty="0" err="1"/>
              <a:t>Pompeu</a:t>
            </a:r>
            <a:r>
              <a:rPr lang="en-US" dirty="0"/>
              <a:t> </a:t>
            </a:r>
            <a:r>
              <a:rPr lang="en-US" dirty="0" err="1"/>
              <a:t>Fabra</a:t>
            </a:r>
            <a:r>
              <a:rPr lang="en-US" dirty="0"/>
              <a:t> University)</a:t>
            </a:r>
            <a:endParaRPr lang="nl-NL" dirty="0"/>
          </a:p>
        </p:txBody>
      </p:sp>
      <p:sp>
        <p:nvSpPr>
          <p:cNvPr id="3" name="Tijdelijke aanduiding voor inhoud 2"/>
          <p:cNvSpPr>
            <a:spLocks noGrp="1"/>
          </p:cNvSpPr>
          <p:nvPr>
            <p:ph idx="1"/>
          </p:nvPr>
        </p:nvSpPr>
        <p:spPr/>
        <p:txBody>
          <a:bodyPr/>
          <a:lstStyle/>
          <a:p>
            <a:r>
              <a:rPr lang="nl-NL" b="1" dirty="0" smtClean="0"/>
              <a:t>Lemma list </a:t>
            </a:r>
          </a:p>
          <a:p>
            <a:r>
              <a:rPr lang="nl-NL" b="1" dirty="0" err="1" smtClean="0"/>
              <a:t>Frequency</a:t>
            </a:r>
            <a:r>
              <a:rPr lang="nl-NL" b="1" dirty="0" smtClean="0"/>
              <a:t> information</a:t>
            </a:r>
          </a:p>
          <a:p>
            <a:r>
              <a:rPr lang="nl-NL" b="1" dirty="0" err="1" smtClean="0"/>
              <a:t>Example</a:t>
            </a:r>
            <a:r>
              <a:rPr lang="nl-NL" b="1" dirty="0" smtClean="0"/>
              <a:t> </a:t>
            </a:r>
            <a:r>
              <a:rPr lang="nl-NL" b="1" dirty="0" err="1" smtClean="0"/>
              <a:t>sentences</a:t>
            </a:r>
            <a:endParaRPr lang="nl-NL" b="1" dirty="0" smtClean="0"/>
          </a:p>
          <a:p>
            <a:r>
              <a:rPr lang="nl-NL" b="1" dirty="0" err="1" smtClean="0"/>
              <a:t>Grammatical</a:t>
            </a:r>
            <a:r>
              <a:rPr lang="nl-NL" b="1" dirty="0" smtClean="0"/>
              <a:t> </a:t>
            </a:r>
            <a:r>
              <a:rPr lang="nl-NL" b="1" dirty="0" err="1" smtClean="0"/>
              <a:t>patterns</a:t>
            </a:r>
            <a:endParaRPr lang="nl-NL" b="1" dirty="0" smtClean="0"/>
          </a:p>
          <a:p>
            <a:pPr marL="0" indent="0">
              <a:buNone/>
            </a:pPr>
            <a:r>
              <a:rPr lang="en-US" dirty="0" smtClean="0"/>
              <a:t>   Terminus </a:t>
            </a:r>
            <a:r>
              <a:rPr lang="en-US" dirty="0"/>
              <a:t>2.0, a web application for corpus and terminology </a:t>
            </a:r>
            <a:r>
              <a:rPr lang="en-US" dirty="0" err="1" smtClean="0"/>
              <a:t>managment</a:t>
            </a:r>
            <a:r>
              <a:rPr lang="en-US" dirty="0" smtClean="0"/>
              <a:t> </a:t>
            </a:r>
            <a:r>
              <a:rPr lang="en-US" dirty="0">
                <a:hlinkClick r:id="rId2"/>
              </a:rPr>
              <a:t>http://</a:t>
            </a:r>
            <a:r>
              <a:rPr lang="en-US" dirty="0" err="1" smtClean="0">
                <a:hlinkClick r:id="rId2"/>
              </a:rPr>
              <a:t>terminus.iula.upf.edu</a:t>
            </a:r>
            <a:endParaRPr lang="en-US" dirty="0" smtClean="0"/>
          </a:p>
          <a:p>
            <a:r>
              <a:rPr lang="en-US" b="1" dirty="0"/>
              <a:t>Neologisms </a:t>
            </a:r>
            <a:endParaRPr lang="en-US" b="1" dirty="0" smtClean="0"/>
          </a:p>
          <a:p>
            <a:pPr marL="0" indent="0">
              <a:buNone/>
            </a:pPr>
            <a:r>
              <a:rPr lang="en-US" b="1" dirty="0"/>
              <a:t> </a:t>
            </a:r>
            <a:r>
              <a:rPr lang="en-US" b="1" dirty="0" smtClean="0"/>
              <a:t>  </a:t>
            </a:r>
            <a:r>
              <a:rPr lang="en-US" dirty="0" err="1" smtClean="0"/>
              <a:t>Buscaneo</a:t>
            </a:r>
            <a:r>
              <a:rPr lang="en-US" dirty="0" smtClean="0"/>
              <a:t> </a:t>
            </a:r>
            <a:r>
              <a:rPr lang="en-US" dirty="0"/>
              <a:t>http://</a:t>
            </a:r>
            <a:r>
              <a:rPr lang="en-US" dirty="0" err="1"/>
              <a:t>obneo.iula.upf.edu</a:t>
            </a:r>
            <a:r>
              <a:rPr lang="en-US" dirty="0"/>
              <a:t>/</a:t>
            </a:r>
            <a:r>
              <a:rPr lang="en-US" dirty="0" err="1"/>
              <a:t>buscaneo</a:t>
            </a:r>
            <a:r>
              <a:rPr lang="en-US" dirty="0"/>
              <a:t>/</a:t>
            </a:r>
          </a:p>
          <a:p>
            <a:endParaRPr lang="nl-NL" dirty="0"/>
          </a:p>
        </p:txBody>
      </p:sp>
    </p:spTree>
    <p:extLst>
      <p:ext uri="{BB962C8B-B14F-4D97-AF65-F5344CB8AC3E}">
        <p14:creationId xmlns:p14="http://schemas.microsoft.com/office/powerpoint/2010/main" val="155599671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Sweden</a:t>
            </a:r>
            <a:br>
              <a:rPr lang="nl-NL" dirty="0" smtClean="0"/>
            </a:br>
            <a:r>
              <a:rPr lang="en-US" sz="4000" dirty="0"/>
              <a:t>University of Gothenburg, Dpt. of Swedish, </a:t>
            </a:r>
            <a:r>
              <a:rPr lang="en-US" sz="4000" dirty="0" err="1"/>
              <a:t>Språkbanken</a:t>
            </a:r>
            <a:r>
              <a:rPr lang="en-US" sz="4000" dirty="0"/>
              <a:t> </a:t>
            </a:r>
            <a:endParaRPr lang="nl-NL" sz="4000" dirty="0"/>
          </a:p>
        </p:txBody>
      </p:sp>
      <p:sp>
        <p:nvSpPr>
          <p:cNvPr id="3" name="Tijdelijke aanduiding voor inhoud 2"/>
          <p:cNvSpPr>
            <a:spLocks noGrp="1"/>
          </p:cNvSpPr>
          <p:nvPr>
            <p:ph idx="1"/>
          </p:nvPr>
        </p:nvSpPr>
        <p:spPr>
          <a:xfrm>
            <a:off x="838200" y="1825625"/>
            <a:ext cx="10515600" cy="4800806"/>
          </a:xfrm>
        </p:spPr>
        <p:txBody>
          <a:bodyPr>
            <a:normAutofit fontScale="70000" lnSpcReduction="20000"/>
          </a:bodyPr>
          <a:lstStyle/>
          <a:p>
            <a:r>
              <a:rPr lang="nl-NL" b="1" dirty="0" smtClean="0"/>
              <a:t>Lemma </a:t>
            </a:r>
            <a:r>
              <a:rPr lang="nl-NL" b="1" dirty="0" err="1" smtClean="0"/>
              <a:t>lists</a:t>
            </a:r>
            <a:r>
              <a:rPr lang="nl-NL" b="1" dirty="0" smtClean="0"/>
              <a:t> </a:t>
            </a:r>
            <a:r>
              <a:rPr lang="en-US" dirty="0" smtClean="0">
                <a:solidFill>
                  <a:srgbClr val="000000"/>
                </a:solidFill>
              </a:rPr>
              <a:t>1</a:t>
            </a:r>
            <a:r>
              <a:rPr lang="en-US" dirty="0">
                <a:solidFill>
                  <a:srgbClr val="000000"/>
                </a:solidFill>
              </a:rPr>
              <a:t>. Kelly (http://</a:t>
            </a:r>
            <a:r>
              <a:rPr lang="en-US" dirty="0" err="1">
                <a:solidFill>
                  <a:srgbClr val="000000"/>
                </a:solidFill>
              </a:rPr>
              <a:t>spraakbanken.gu.se</a:t>
            </a:r>
            <a:r>
              <a:rPr lang="en-US" dirty="0">
                <a:solidFill>
                  <a:srgbClr val="000000"/>
                </a:solidFill>
              </a:rPr>
              <a:t>/</a:t>
            </a:r>
            <a:r>
              <a:rPr lang="en-US" dirty="0" err="1">
                <a:solidFill>
                  <a:srgbClr val="000000"/>
                </a:solidFill>
              </a:rPr>
              <a:t>eng</a:t>
            </a:r>
            <a:r>
              <a:rPr lang="en-US" dirty="0">
                <a:solidFill>
                  <a:srgbClr val="000000"/>
                </a:solidFill>
              </a:rPr>
              <a:t>/</a:t>
            </a:r>
            <a:r>
              <a:rPr lang="en-US" dirty="0" err="1">
                <a:solidFill>
                  <a:srgbClr val="000000"/>
                </a:solidFill>
              </a:rPr>
              <a:t>kelly</a:t>
            </a:r>
            <a:r>
              <a:rPr lang="en-US" dirty="0">
                <a:solidFill>
                  <a:srgbClr val="000000"/>
                </a:solidFill>
              </a:rPr>
              <a:t>) 2. Academic Wordlist (AO, http://</a:t>
            </a:r>
            <a:r>
              <a:rPr lang="en-US" dirty="0" err="1">
                <a:solidFill>
                  <a:srgbClr val="000000"/>
                </a:solidFill>
              </a:rPr>
              <a:t>spraakbanken.gu.se</a:t>
            </a:r>
            <a:r>
              <a:rPr lang="en-US" dirty="0">
                <a:solidFill>
                  <a:srgbClr val="000000"/>
                </a:solidFill>
              </a:rPr>
              <a:t>/</a:t>
            </a:r>
            <a:r>
              <a:rPr lang="en-US" dirty="0" err="1">
                <a:solidFill>
                  <a:srgbClr val="000000"/>
                </a:solidFill>
              </a:rPr>
              <a:t>eng</a:t>
            </a:r>
            <a:r>
              <a:rPr lang="en-US" dirty="0">
                <a:solidFill>
                  <a:srgbClr val="000000"/>
                </a:solidFill>
              </a:rPr>
              <a:t>/</a:t>
            </a:r>
            <a:r>
              <a:rPr lang="en-US" dirty="0" err="1">
                <a:solidFill>
                  <a:srgbClr val="000000"/>
                </a:solidFill>
              </a:rPr>
              <a:t>forskning</a:t>
            </a:r>
            <a:r>
              <a:rPr lang="en-US" dirty="0">
                <a:solidFill>
                  <a:srgbClr val="000000"/>
                </a:solidFill>
              </a:rPr>
              <a:t>/</a:t>
            </a:r>
            <a:r>
              <a:rPr lang="en-US" dirty="0" err="1">
                <a:solidFill>
                  <a:srgbClr val="000000"/>
                </a:solidFill>
              </a:rPr>
              <a:t>akademiska-ordlistor</a:t>
            </a:r>
            <a:r>
              <a:rPr lang="en-US" dirty="0">
                <a:solidFill>
                  <a:srgbClr val="000000"/>
                </a:solidFill>
              </a:rPr>
              <a:t>) 3. </a:t>
            </a:r>
            <a:r>
              <a:rPr lang="en-US" dirty="0" err="1">
                <a:solidFill>
                  <a:srgbClr val="000000"/>
                </a:solidFill>
              </a:rPr>
              <a:t>SVALex</a:t>
            </a:r>
            <a:r>
              <a:rPr lang="en-US" dirty="0">
                <a:solidFill>
                  <a:srgbClr val="000000"/>
                </a:solidFill>
              </a:rPr>
              <a:t> (ongoing, target Swedish as a second language lexicon); </a:t>
            </a:r>
            <a:endParaRPr lang="en-US" dirty="0" smtClean="0">
              <a:solidFill>
                <a:srgbClr val="000000"/>
              </a:solidFill>
            </a:endParaRPr>
          </a:p>
          <a:p>
            <a:r>
              <a:rPr lang="en-US" b="1" dirty="0" smtClean="0">
                <a:solidFill>
                  <a:srgbClr val="000000"/>
                </a:solidFill>
              </a:rPr>
              <a:t>Form variation </a:t>
            </a:r>
            <a:r>
              <a:rPr lang="en-US" dirty="0" smtClean="0">
                <a:solidFill>
                  <a:srgbClr val="000000"/>
                </a:solidFill>
              </a:rPr>
              <a:t>1) Diabase </a:t>
            </a:r>
            <a:r>
              <a:rPr lang="en-US" dirty="0">
                <a:solidFill>
                  <a:srgbClr val="000000"/>
                </a:solidFill>
              </a:rPr>
              <a:t>(</a:t>
            </a:r>
            <a:r>
              <a:rPr lang="en-US" dirty="0">
                <a:solidFill>
                  <a:srgbClr val="000000"/>
                </a:solidFill>
                <a:hlinkClick r:id="rId2"/>
              </a:rPr>
              <a:t>http://</a:t>
            </a:r>
            <a:r>
              <a:rPr lang="en-US" dirty="0" err="1" smtClean="0">
                <a:solidFill>
                  <a:srgbClr val="000000"/>
                </a:solidFill>
                <a:hlinkClick r:id="rId2"/>
              </a:rPr>
              <a:t>spraakbanken.gu.se</a:t>
            </a:r>
            <a:r>
              <a:rPr lang="en-US" dirty="0" smtClean="0">
                <a:solidFill>
                  <a:srgbClr val="000000"/>
                </a:solidFill>
                <a:hlinkClick r:id="rId2"/>
              </a:rPr>
              <a:t>/</a:t>
            </a:r>
            <a:r>
              <a:rPr lang="en-US" dirty="0" err="1" smtClean="0">
                <a:solidFill>
                  <a:srgbClr val="000000"/>
                </a:solidFill>
                <a:hlinkClick r:id="rId2"/>
              </a:rPr>
              <a:t>eng</a:t>
            </a:r>
            <a:r>
              <a:rPr lang="en-US" dirty="0" smtClean="0">
                <a:solidFill>
                  <a:srgbClr val="000000"/>
                </a:solidFill>
                <a:hlinkClick r:id="rId2"/>
              </a:rPr>
              <a:t>/</a:t>
            </a:r>
            <a:r>
              <a:rPr lang="en-US" dirty="0" err="1" smtClean="0">
                <a:solidFill>
                  <a:srgbClr val="000000"/>
                </a:solidFill>
                <a:hlinkClick r:id="rId2"/>
              </a:rPr>
              <a:t>forskning</a:t>
            </a:r>
            <a:r>
              <a:rPr lang="en-US" dirty="0" smtClean="0">
                <a:solidFill>
                  <a:srgbClr val="000000"/>
                </a:solidFill>
                <a:hlinkClick r:id="rId2"/>
              </a:rPr>
              <a:t>/diabase</a:t>
            </a:r>
            <a:r>
              <a:rPr lang="en-US" dirty="0" smtClean="0">
                <a:solidFill>
                  <a:srgbClr val="000000"/>
                </a:solidFill>
              </a:rPr>
              <a:t>); 2) </a:t>
            </a:r>
            <a:r>
              <a:rPr lang="en-US" dirty="0" err="1" smtClean="0">
                <a:solidFill>
                  <a:srgbClr val="000000"/>
                </a:solidFill>
              </a:rPr>
              <a:t>Mathir</a:t>
            </a:r>
            <a:r>
              <a:rPr lang="en-US" dirty="0" smtClean="0">
                <a:solidFill>
                  <a:srgbClr val="000000"/>
                </a:solidFill>
              </a:rPr>
              <a:t> </a:t>
            </a:r>
            <a:r>
              <a:rPr lang="en-US" dirty="0">
                <a:solidFill>
                  <a:srgbClr val="000000"/>
                </a:solidFill>
              </a:rPr>
              <a:t>(</a:t>
            </a:r>
            <a:r>
              <a:rPr lang="en-US" dirty="0">
                <a:solidFill>
                  <a:srgbClr val="000000"/>
                </a:solidFill>
                <a:hlinkClick r:id="rId3"/>
              </a:rPr>
              <a:t>http://</a:t>
            </a:r>
            <a:r>
              <a:rPr lang="en-US" dirty="0" err="1">
                <a:solidFill>
                  <a:srgbClr val="000000"/>
                </a:solidFill>
                <a:hlinkClick r:id="rId3"/>
              </a:rPr>
              <a:t>spraakbanken.gu.se</a:t>
            </a:r>
            <a:r>
              <a:rPr lang="en-US" dirty="0">
                <a:solidFill>
                  <a:srgbClr val="000000"/>
                </a:solidFill>
                <a:hlinkClick r:id="rId3"/>
              </a:rPr>
              <a:t>/</a:t>
            </a:r>
            <a:r>
              <a:rPr lang="en-US" dirty="0" err="1">
                <a:solidFill>
                  <a:srgbClr val="000000"/>
                </a:solidFill>
                <a:hlinkClick r:id="rId3"/>
              </a:rPr>
              <a:t>eng</a:t>
            </a:r>
            <a:r>
              <a:rPr lang="en-US" dirty="0">
                <a:solidFill>
                  <a:srgbClr val="000000"/>
                </a:solidFill>
                <a:hlinkClick r:id="rId3"/>
              </a:rPr>
              <a:t>/</a:t>
            </a:r>
            <a:r>
              <a:rPr lang="en-US" dirty="0" err="1">
                <a:solidFill>
                  <a:srgbClr val="000000"/>
                </a:solidFill>
                <a:hlinkClick r:id="rId3"/>
              </a:rPr>
              <a:t>mathir</a:t>
            </a:r>
            <a:r>
              <a:rPr lang="en-US" dirty="0" smtClean="0">
                <a:solidFill>
                  <a:srgbClr val="000000"/>
                </a:solidFill>
              </a:rPr>
              <a:t>);</a:t>
            </a:r>
          </a:p>
          <a:p>
            <a:r>
              <a:rPr lang="en-US" b="1" dirty="0" err="1" smtClean="0">
                <a:solidFill>
                  <a:srgbClr val="000000"/>
                </a:solidFill>
              </a:rPr>
              <a:t>MWEs</a:t>
            </a:r>
            <a:r>
              <a:rPr lang="en-US" b="1" dirty="0" smtClean="0">
                <a:solidFill>
                  <a:srgbClr val="000000"/>
                </a:solidFill>
              </a:rPr>
              <a:t> </a:t>
            </a:r>
            <a:r>
              <a:rPr lang="en-US" b="1" dirty="0" err="1" smtClean="0">
                <a:solidFill>
                  <a:srgbClr val="000000"/>
                </a:solidFill>
              </a:rPr>
              <a:t>Constructicon</a:t>
            </a:r>
            <a:r>
              <a:rPr lang="en-US" b="1" dirty="0" smtClean="0">
                <a:solidFill>
                  <a:srgbClr val="000000"/>
                </a:solidFill>
              </a:rPr>
              <a:t> </a:t>
            </a:r>
            <a:r>
              <a:rPr lang="en-US" dirty="0">
                <a:solidFill>
                  <a:srgbClr val="000000"/>
                </a:solidFill>
              </a:rPr>
              <a:t>(</a:t>
            </a:r>
            <a:r>
              <a:rPr lang="en-US" dirty="0">
                <a:solidFill>
                  <a:srgbClr val="000000"/>
                </a:solidFill>
                <a:hlinkClick r:id="rId4"/>
              </a:rPr>
              <a:t>http://</a:t>
            </a:r>
            <a:r>
              <a:rPr lang="en-US" dirty="0" err="1">
                <a:solidFill>
                  <a:srgbClr val="000000"/>
                </a:solidFill>
                <a:hlinkClick r:id="rId4"/>
              </a:rPr>
              <a:t>spraakbanken.gu.se</a:t>
            </a:r>
            <a:r>
              <a:rPr lang="en-US" dirty="0">
                <a:solidFill>
                  <a:srgbClr val="000000"/>
                </a:solidFill>
                <a:hlinkClick r:id="rId4"/>
              </a:rPr>
              <a:t>/</a:t>
            </a:r>
            <a:r>
              <a:rPr lang="en-US" dirty="0" err="1">
                <a:solidFill>
                  <a:srgbClr val="000000"/>
                </a:solidFill>
                <a:hlinkClick r:id="rId4"/>
              </a:rPr>
              <a:t>eng</a:t>
            </a:r>
            <a:r>
              <a:rPr lang="en-US" dirty="0">
                <a:solidFill>
                  <a:srgbClr val="000000"/>
                </a:solidFill>
                <a:hlinkClick r:id="rId4"/>
              </a:rPr>
              <a:t>/</a:t>
            </a:r>
            <a:r>
              <a:rPr lang="en-US" dirty="0" err="1">
                <a:solidFill>
                  <a:srgbClr val="000000"/>
                </a:solidFill>
                <a:hlinkClick r:id="rId4"/>
              </a:rPr>
              <a:t>sweccn</a:t>
            </a:r>
            <a:r>
              <a:rPr lang="en-US" dirty="0">
                <a:solidFill>
                  <a:srgbClr val="000000"/>
                </a:solidFill>
              </a:rPr>
              <a:t>); </a:t>
            </a:r>
            <a:endParaRPr lang="en-US" dirty="0" smtClean="0">
              <a:solidFill>
                <a:srgbClr val="000000"/>
              </a:solidFill>
            </a:endParaRPr>
          </a:p>
          <a:p>
            <a:r>
              <a:rPr lang="en-US" b="1" dirty="0" smtClean="0">
                <a:solidFill>
                  <a:srgbClr val="000000"/>
                </a:solidFill>
              </a:rPr>
              <a:t>Example sentences </a:t>
            </a:r>
            <a:r>
              <a:rPr lang="en-US" dirty="0" smtClean="0">
                <a:solidFill>
                  <a:srgbClr val="000000"/>
                </a:solidFill>
              </a:rPr>
              <a:t>(</a:t>
            </a:r>
            <a:r>
              <a:rPr lang="en-US" dirty="0" err="1">
                <a:solidFill>
                  <a:srgbClr val="000000"/>
                </a:solidFill>
              </a:rPr>
              <a:t>HitEx</a:t>
            </a:r>
            <a:r>
              <a:rPr lang="en-US" dirty="0">
                <a:solidFill>
                  <a:srgbClr val="000000"/>
                </a:solidFill>
              </a:rPr>
              <a:t> (</a:t>
            </a:r>
            <a:r>
              <a:rPr lang="en-US" dirty="0">
                <a:solidFill>
                  <a:srgbClr val="000000"/>
                </a:solidFill>
                <a:hlinkClick r:id="rId5"/>
              </a:rPr>
              <a:t>http://</a:t>
            </a:r>
            <a:r>
              <a:rPr lang="en-US" dirty="0" err="1" smtClean="0">
                <a:solidFill>
                  <a:srgbClr val="000000"/>
                </a:solidFill>
                <a:hlinkClick r:id="rId5"/>
              </a:rPr>
              <a:t>spraakbanken.gu.se</a:t>
            </a:r>
            <a:r>
              <a:rPr lang="en-US" dirty="0" smtClean="0">
                <a:solidFill>
                  <a:srgbClr val="000000"/>
                </a:solidFill>
                <a:hlinkClick r:id="rId5"/>
              </a:rPr>
              <a:t>/</a:t>
            </a:r>
            <a:r>
              <a:rPr lang="en-US" dirty="0" err="1" smtClean="0">
                <a:solidFill>
                  <a:srgbClr val="000000"/>
                </a:solidFill>
                <a:hlinkClick r:id="rId5"/>
              </a:rPr>
              <a:t>larka</a:t>
            </a:r>
            <a:r>
              <a:rPr lang="en-US" dirty="0" smtClean="0">
                <a:solidFill>
                  <a:srgbClr val="000000"/>
                </a:solidFill>
                <a:hlinkClick r:id="rId5"/>
              </a:rPr>
              <a:t>/</a:t>
            </a:r>
            <a:r>
              <a:rPr lang="en-US" dirty="0" err="1" smtClean="0">
                <a:solidFill>
                  <a:srgbClr val="000000"/>
                </a:solidFill>
                <a:hlinkClick r:id="rId5"/>
              </a:rPr>
              <a:t>larka_hitex_index.html</a:t>
            </a:r>
            <a:r>
              <a:rPr lang="en-US" dirty="0" smtClean="0">
                <a:solidFill>
                  <a:srgbClr val="000000"/>
                </a:solidFill>
              </a:rPr>
              <a:t>)</a:t>
            </a:r>
            <a:endParaRPr lang="en-US" dirty="0">
              <a:solidFill>
                <a:srgbClr val="000000"/>
              </a:solidFill>
            </a:endParaRPr>
          </a:p>
          <a:p>
            <a:r>
              <a:rPr lang="nl-NL" b="1" dirty="0" err="1" smtClean="0"/>
              <a:t>Definitions</a:t>
            </a:r>
            <a:r>
              <a:rPr lang="nl-NL" dirty="0"/>
              <a:t> (</a:t>
            </a:r>
            <a:r>
              <a:rPr lang="nl-NL" dirty="0" err="1"/>
              <a:t>Semantic</a:t>
            </a:r>
            <a:r>
              <a:rPr lang="nl-NL" dirty="0"/>
              <a:t> </a:t>
            </a:r>
            <a:r>
              <a:rPr lang="nl-NL" dirty="0" err="1"/>
              <a:t>Interoperability</a:t>
            </a:r>
            <a:r>
              <a:rPr lang="nl-NL" dirty="0"/>
              <a:t> </a:t>
            </a:r>
            <a:r>
              <a:rPr lang="nl-NL" dirty="0" err="1"/>
              <a:t>and</a:t>
            </a:r>
            <a:r>
              <a:rPr lang="nl-NL" dirty="0"/>
              <a:t> Data </a:t>
            </a:r>
            <a:r>
              <a:rPr lang="nl-NL" dirty="0" err="1"/>
              <a:t>Mining</a:t>
            </a:r>
            <a:r>
              <a:rPr lang="nl-NL" dirty="0"/>
              <a:t> in </a:t>
            </a:r>
            <a:r>
              <a:rPr lang="nl-NL" dirty="0" err="1"/>
              <a:t>Biomedicine</a:t>
            </a:r>
            <a:r>
              <a:rPr lang="nl-NL" dirty="0"/>
              <a:t> (</a:t>
            </a:r>
            <a:r>
              <a:rPr lang="nl-NL" dirty="0">
                <a:hlinkClick r:id="rId6"/>
              </a:rPr>
              <a:t>http://</a:t>
            </a:r>
            <a:r>
              <a:rPr lang="nl-NL" dirty="0" err="1">
                <a:hlinkClick r:id="rId6"/>
              </a:rPr>
              <a:t>cordis.europa.eu</a:t>
            </a:r>
            <a:r>
              <a:rPr lang="nl-NL" dirty="0">
                <a:hlinkClick r:id="rId6"/>
              </a:rPr>
              <a:t>/project/</a:t>
            </a:r>
            <a:r>
              <a:rPr lang="nl-NL" dirty="0" err="1">
                <a:hlinkClick r:id="rId6"/>
              </a:rPr>
              <a:t>rcn</a:t>
            </a:r>
            <a:r>
              <a:rPr lang="nl-NL" dirty="0">
                <a:hlinkClick r:id="rId6"/>
              </a:rPr>
              <a:t>/</a:t>
            </a:r>
            <a:r>
              <a:rPr lang="nl-NL" dirty="0" err="1">
                <a:hlinkClick r:id="rId6"/>
              </a:rPr>
              <a:t>71155_en.html</a:t>
            </a:r>
            <a:r>
              <a:rPr lang="nl-NL" dirty="0" smtClean="0"/>
              <a:t>)</a:t>
            </a:r>
          </a:p>
          <a:p>
            <a:r>
              <a:rPr lang="nl-NL" b="1" dirty="0" err="1" smtClean="0"/>
              <a:t>Lexical</a:t>
            </a:r>
            <a:r>
              <a:rPr lang="nl-NL" b="1" dirty="0" err="1"/>
              <a:t>-</a:t>
            </a:r>
            <a:r>
              <a:rPr lang="nl-NL" b="1" dirty="0" err="1" smtClean="0"/>
              <a:t>semantic</a:t>
            </a:r>
            <a:r>
              <a:rPr lang="nl-NL" b="1" dirty="0"/>
              <a:t> relations </a:t>
            </a:r>
            <a:r>
              <a:rPr lang="nl-NL" dirty="0"/>
              <a:t>(</a:t>
            </a:r>
            <a:r>
              <a:rPr lang="nl-NL" dirty="0" err="1"/>
              <a:t>SweFN</a:t>
            </a:r>
            <a:r>
              <a:rPr lang="nl-NL" dirty="0"/>
              <a:t>++ (</a:t>
            </a:r>
            <a:r>
              <a:rPr lang="nl-NL" dirty="0">
                <a:hlinkClick r:id="rId7"/>
              </a:rPr>
              <a:t>http://</a:t>
            </a:r>
            <a:r>
              <a:rPr lang="nl-NL" dirty="0" err="1">
                <a:hlinkClick r:id="rId7"/>
              </a:rPr>
              <a:t>spraakbanken.gu.se</a:t>
            </a:r>
            <a:r>
              <a:rPr lang="nl-NL" dirty="0">
                <a:hlinkClick r:id="rId7"/>
              </a:rPr>
              <a:t>/eng/</a:t>
            </a:r>
            <a:r>
              <a:rPr lang="nl-NL" dirty="0" err="1">
                <a:hlinkClick r:id="rId7"/>
              </a:rPr>
              <a:t>swefn</a:t>
            </a:r>
            <a:r>
              <a:rPr lang="nl-NL" dirty="0" smtClean="0"/>
              <a:t>)</a:t>
            </a:r>
          </a:p>
          <a:p>
            <a:r>
              <a:rPr lang="nl-NL" b="1" dirty="0" smtClean="0"/>
              <a:t>Word </a:t>
            </a:r>
            <a:r>
              <a:rPr lang="nl-NL" b="1" dirty="0" err="1" smtClean="0"/>
              <a:t>senses</a:t>
            </a:r>
            <a:r>
              <a:rPr lang="nl-NL" b="1" dirty="0" smtClean="0"/>
              <a:t> </a:t>
            </a:r>
            <a:r>
              <a:rPr lang="nl-NL" dirty="0" smtClean="0"/>
              <a:t>(</a:t>
            </a:r>
            <a:r>
              <a:rPr lang="en-US" dirty="0"/>
              <a:t>Distributional Methods to Represent the Meaning of Frames and Constructions (http://</a:t>
            </a:r>
            <a:r>
              <a:rPr lang="en-US" dirty="0" err="1"/>
              <a:t>spraakbanken.gu.se</a:t>
            </a:r>
            <a:r>
              <a:rPr lang="en-US" dirty="0"/>
              <a:t>/</a:t>
            </a:r>
            <a:r>
              <a:rPr lang="en-US" dirty="0" err="1"/>
              <a:t>eng</a:t>
            </a:r>
            <a:r>
              <a:rPr lang="en-US" dirty="0"/>
              <a:t>/</a:t>
            </a:r>
            <a:r>
              <a:rPr lang="en-US" dirty="0" err="1"/>
              <a:t>corpsem</a:t>
            </a:r>
            <a:r>
              <a:rPr lang="en-US" dirty="0"/>
              <a:t>)</a:t>
            </a:r>
          </a:p>
          <a:p>
            <a:r>
              <a:rPr lang="nl-NL" b="1" dirty="0" err="1" smtClean="0"/>
              <a:t>Grammatical</a:t>
            </a:r>
            <a:r>
              <a:rPr lang="nl-NL" b="1" dirty="0" smtClean="0"/>
              <a:t> </a:t>
            </a:r>
            <a:r>
              <a:rPr lang="nl-NL" b="1" dirty="0" err="1" smtClean="0"/>
              <a:t>patterns</a:t>
            </a:r>
            <a:r>
              <a:rPr lang="nl-NL" dirty="0"/>
              <a:t> (</a:t>
            </a:r>
            <a:r>
              <a:rPr lang="nl-NL" dirty="0" err="1"/>
              <a:t>Culturomics</a:t>
            </a:r>
            <a:r>
              <a:rPr lang="nl-NL" dirty="0"/>
              <a:t> (</a:t>
            </a:r>
            <a:r>
              <a:rPr lang="nl-NL" dirty="0">
                <a:hlinkClick r:id="rId8"/>
              </a:rPr>
              <a:t>http://</a:t>
            </a:r>
            <a:r>
              <a:rPr lang="nl-NL" dirty="0" err="1">
                <a:hlinkClick r:id="rId8"/>
              </a:rPr>
              <a:t>spraakbanken.gu.se</a:t>
            </a:r>
            <a:r>
              <a:rPr lang="nl-NL" dirty="0">
                <a:hlinkClick r:id="rId8"/>
              </a:rPr>
              <a:t>/eng/</a:t>
            </a:r>
            <a:r>
              <a:rPr lang="nl-NL" dirty="0" err="1">
                <a:hlinkClick r:id="rId8"/>
              </a:rPr>
              <a:t>culturomics</a:t>
            </a:r>
            <a:r>
              <a:rPr lang="nl-NL" dirty="0" smtClean="0"/>
              <a:t>)</a:t>
            </a:r>
          </a:p>
          <a:p>
            <a:r>
              <a:rPr lang="nl-NL" b="1" dirty="0" err="1" smtClean="0"/>
              <a:t>Linguistic</a:t>
            </a:r>
            <a:r>
              <a:rPr lang="nl-NL" b="1" dirty="0" smtClean="0"/>
              <a:t> </a:t>
            </a:r>
            <a:r>
              <a:rPr lang="nl-NL" b="1" dirty="0" err="1" smtClean="0"/>
              <a:t>labels</a:t>
            </a:r>
            <a:r>
              <a:rPr lang="nl-NL" b="1" dirty="0" smtClean="0"/>
              <a:t> </a:t>
            </a:r>
            <a:r>
              <a:rPr lang="nl-NL" dirty="0" smtClean="0"/>
              <a:t>(</a:t>
            </a:r>
            <a:r>
              <a:rPr lang="en-US" dirty="0"/>
              <a:t>1. A Swedish vocation list 2. ongoing PhD thesis on automatic readability classification of texts and sentences 3. Semantics in Storytelling in Swedish Fiction (list of relations, named entity recognition, aliases)</a:t>
            </a:r>
          </a:p>
          <a:p>
            <a:endParaRPr lang="nl-NL" dirty="0"/>
          </a:p>
        </p:txBody>
      </p:sp>
    </p:spTree>
    <p:extLst>
      <p:ext uri="{BB962C8B-B14F-4D97-AF65-F5344CB8AC3E}">
        <p14:creationId xmlns:p14="http://schemas.microsoft.com/office/powerpoint/2010/main" val="42927340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Switzerland</a:t>
            </a:r>
            <a:br>
              <a:rPr lang="nl-NL" dirty="0" smtClean="0"/>
            </a:br>
            <a:r>
              <a:rPr lang="fr-FR" dirty="0"/>
              <a:t>École Polytechnique Fédérale de Lausanne</a:t>
            </a:r>
            <a:endParaRPr lang="nl-NL" dirty="0"/>
          </a:p>
        </p:txBody>
      </p:sp>
      <p:sp>
        <p:nvSpPr>
          <p:cNvPr id="3" name="Tijdelijke aanduiding voor inhoud 2"/>
          <p:cNvSpPr>
            <a:spLocks noGrp="1"/>
          </p:cNvSpPr>
          <p:nvPr>
            <p:ph idx="1"/>
          </p:nvPr>
        </p:nvSpPr>
        <p:spPr/>
        <p:txBody>
          <a:bodyPr/>
          <a:lstStyle/>
          <a:p>
            <a:pPr fontAlgn="t"/>
            <a:r>
              <a:rPr lang="en-US" b="1" dirty="0" smtClean="0"/>
              <a:t>Example sentences:</a:t>
            </a:r>
          </a:p>
          <a:p>
            <a:pPr marL="0" indent="0" fontAlgn="t">
              <a:buNone/>
            </a:pPr>
            <a:r>
              <a:rPr lang="en-US" b="1" dirty="0"/>
              <a:t> </a:t>
            </a:r>
            <a:r>
              <a:rPr lang="en-US" b="1" dirty="0" smtClean="0"/>
              <a:t>  </a:t>
            </a:r>
            <a:r>
              <a:rPr lang="en-US" dirty="0" err="1" smtClean="0"/>
              <a:t>Kamusi</a:t>
            </a:r>
            <a:r>
              <a:rPr lang="en-US" dirty="0" smtClean="0"/>
              <a:t> </a:t>
            </a:r>
            <a:r>
              <a:rPr lang="en-US" dirty="0"/>
              <a:t>Global Online Living Dictionary </a:t>
            </a:r>
            <a:r>
              <a:rPr lang="en-US" dirty="0">
                <a:hlinkClick r:id="rId2"/>
              </a:rPr>
              <a:t>http://</a:t>
            </a:r>
            <a:r>
              <a:rPr lang="en-US" dirty="0" err="1" smtClean="0">
                <a:hlinkClick r:id="rId2"/>
              </a:rPr>
              <a:t>kamusi.org</a:t>
            </a:r>
            <a:endParaRPr lang="en-US" dirty="0" smtClean="0"/>
          </a:p>
          <a:p>
            <a:pPr marL="0" indent="0">
              <a:buNone/>
            </a:pPr>
            <a:endParaRPr lang="nl-NL" dirty="0"/>
          </a:p>
        </p:txBody>
      </p:sp>
    </p:spTree>
    <p:extLst>
      <p:ext uri="{BB962C8B-B14F-4D97-AF65-F5344CB8AC3E}">
        <p14:creationId xmlns:p14="http://schemas.microsoft.com/office/powerpoint/2010/main" val="8641325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072" y="1137021"/>
            <a:ext cx="10515600" cy="1325563"/>
          </a:xfrm>
        </p:spPr>
        <p:txBody>
          <a:bodyPr>
            <a:normAutofit fontScale="90000"/>
          </a:bodyPr>
          <a:lstStyle/>
          <a:p>
            <a:r>
              <a:rPr lang="nl-NL" dirty="0" smtClean="0"/>
              <a:t>Denmark / France</a:t>
            </a:r>
            <a:r>
              <a:rPr lang="nl-NL" dirty="0"/>
              <a:t/>
            </a:r>
            <a:br>
              <a:rPr lang="nl-NL" dirty="0"/>
            </a:br>
            <a:r>
              <a:rPr lang="nl-NL" dirty="0"/>
              <a:t>Aarhus University, Business </a:t>
            </a:r>
            <a:r>
              <a:rPr lang="nl-NL" dirty="0" err="1"/>
              <a:t>and</a:t>
            </a:r>
            <a:r>
              <a:rPr lang="nl-NL" dirty="0"/>
              <a:t> </a:t>
            </a:r>
            <a:r>
              <a:rPr lang="nl-NL" dirty="0" err="1"/>
              <a:t>Social</a:t>
            </a:r>
            <a:r>
              <a:rPr lang="nl-NL" dirty="0"/>
              <a:t> Sciences, </a:t>
            </a:r>
            <a:r>
              <a:rPr lang="nl-NL" dirty="0" err="1"/>
              <a:t>Department</a:t>
            </a:r>
            <a:r>
              <a:rPr lang="nl-NL" dirty="0"/>
              <a:t> of Business Communication; </a:t>
            </a:r>
            <a:r>
              <a:rPr lang="nl-NL" dirty="0" err="1"/>
              <a:t>Université</a:t>
            </a:r>
            <a:r>
              <a:rPr lang="nl-NL" dirty="0"/>
              <a:t> de Bourgogne, Maison des Sciences de </a:t>
            </a:r>
            <a:r>
              <a:rPr lang="nl-NL" dirty="0" err="1" smtClean="0"/>
              <a:t>l'Homme</a:t>
            </a:r>
            <a:r>
              <a:rPr lang="nl-NL" dirty="0"/>
              <a:t/>
            </a:r>
            <a:br>
              <a:rPr lang="nl-NL" dirty="0"/>
            </a:br>
            <a:endParaRPr lang="nl-NL" dirty="0"/>
          </a:p>
        </p:txBody>
      </p:sp>
      <p:sp>
        <p:nvSpPr>
          <p:cNvPr id="3" name="Tijdelijke aanduiding voor inhoud 2"/>
          <p:cNvSpPr>
            <a:spLocks noGrp="1"/>
          </p:cNvSpPr>
          <p:nvPr>
            <p:ph idx="1"/>
          </p:nvPr>
        </p:nvSpPr>
        <p:spPr>
          <a:xfrm>
            <a:off x="873827" y="3001282"/>
            <a:ext cx="10515600" cy="4351338"/>
          </a:xfrm>
        </p:spPr>
        <p:txBody>
          <a:bodyPr>
            <a:normAutofit fontScale="92500" lnSpcReduction="20000"/>
          </a:bodyPr>
          <a:lstStyle/>
          <a:p>
            <a:pPr fontAlgn="t"/>
            <a:r>
              <a:rPr lang="en-US" b="1" dirty="0" smtClean="0"/>
              <a:t>Lemma list</a:t>
            </a:r>
          </a:p>
          <a:p>
            <a:pPr fontAlgn="t"/>
            <a:r>
              <a:rPr lang="en-US" b="1" dirty="0" smtClean="0"/>
              <a:t>Form variation</a:t>
            </a:r>
          </a:p>
          <a:p>
            <a:pPr fontAlgn="t"/>
            <a:r>
              <a:rPr lang="en-US" b="1" dirty="0" smtClean="0"/>
              <a:t>Example sentences</a:t>
            </a:r>
          </a:p>
          <a:p>
            <a:pPr fontAlgn="t"/>
            <a:r>
              <a:rPr lang="en-US" b="1" dirty="0" smtClean="0"/>
              <a:t>Multiword expressions</a:t>
            </a:r>
          </a:p>
          <a:p>
            <a:pPr fontAlgn="t"/>
            <a:r>
              <a:rPr lang="en-US" b="1" dirty="0" smtClean="0"/>
              <a:t>Neologisms</a:t>
            </a:r>
          </a:p>
          <a:p>
            <a:pPr fontAlgn="t"/>
            <a:r>
              <a:rPr lang="en-US" b="1" dirty="0" smtClean="0"/>
              <a:t>Knowledge rich contexts</a:t>
            </a:r>
          </a:p>
          <a:p>
            <a:pPr lvl="1" fontAlgn="t"/>
            <a:r>
              <a:rPr lang="en-US" dirty="0" err="1"/>
              <a:t>Oenolex</a:t>
            </a:r>
            <a:r>
              <a:rPr lang="en-US" dirty="0"/>
              <a:t>, </a:t>
            </a:r>
            <a:r>
              <a:rPr lang="en-US"/>
              <a:t>wine </a:t>
            </a:r>
            <a:r>
              <a:rPr lang="en-US" smtClean="0"/>
              <a:t> dictionary</a:t>
            </a:r>
            <a:endParaRPr lang="en-US" dirty="0" smtClean="0"/>
          </a:p>
          <a:p>
            <a:pPr fontAlgn="t"/>
            <a:r>
              <a:rPr lang="en-US" b="1" dirty="0" smtClean="0"/>
              <a:t>Other</a:t>
            </a:r>
          </a:p>
          <a:p>
            <a:pPr lvl="1" fontAlgn="t"/>
            <a:r>
              <a:rPr lang="en-US" dirty="0"/>
              <a:t>Discourse markers acquisition and discourse interaction markers</a:t>
            </a:r>
          </a:p>
          <a:p>
            <a:pPr lvl="1" fontAlgn="t"/>
            <a:endParaRPr lang="en-US" b="1" dirty="0" smtClean="0"/>
          </a:p>
          <a:p>
            <a:pPr marL="0" indent="0" fontAlgn="t">
              <a:buNone/>
            </a:pPr>
            <a:r>
              <a:rPr lang="en-US" b="1" dirty="0"/>
              <a:t> </a:t>
            </a:r>
            <a:r>
              <a:rPr lang="en-US" b="1" dirty="0" smtClean="0"/>
              <a:t>  </a:t>
            </a:r>
            <a:endParaRPr lang="nl-NL" dirty="0"/>
          </a:p>
        </p:txBody>
      </p:sp>
    </p:spTree>
    <p:extLst>
      <p:ext uri="{BB962C8B-B14F-4D97-AF65-F5344CB8AC3E}">
        <p14:creationId xmlns:p14="http://schemas.microsoft.com/office/powerpoint/2010/main" val="614009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General</a:t>
            </a:r>
            <a:endParaRPr lang="sl-SI" dirty="0"/>
          </a:p>
        </p:txBody>
      </p:sp>
      <p:sp>
        <p:nvSpPr>
          <p:cNvPr id="3" name="Content Placeholder 2"/>
          <p:cNvSpPr>
            <a:spLocks noGrp="1"/>
          </p:cNvSpPr>
          <p:nvPr>
            <p:ph idx="1"/>
          </p:nvPr>
        </p:nvSpPr>
        <p:spPr/>
        <p:txBody>
          <a:bodyPr>
            <a:normAutofit/>
          </a:bodyPr>
          <a:lstStyle/>
          <a:p>
            <a:r>
              <a:rPr lang="sl-SI" dirty="0" smtClean="0"/>
              <a:t>Web address: </a:t>
            </a:r>
            <a:r>
              <a:rPr lang="nl-NL" dirty="0">
                <a:hlinkClick r:id="rId2"/>
              </a:rPr>
              <a:t>https://</a:t>
            </a:r>
            <a:r>
              <a:rPr lang="nl-NL" dirty="0" smtClean="0">
                <a:hlinkClick r:id="rId2"/>
              </a:rPr>
              <a:t>www.1ka.si/a/60608</a:t>
            </a:r>
            <a:endParaRPr lang="nl-NL" dirty="0" smtClean="0"/>
          </a:p>
          <a:p>
            <a:r>
              <a:rPr lang="sl-SI" dirty="0" smtClean="0"/>
              <a:t>Questions: </a:t>
            </a:r>
            <a:r>
              <a:rPr lang="en-GB" dirty="0" smtClean="0"/>
              <a:t>134</a:t>
            </a:r>
            <a:r>
              <a:rPr lang="sl-SI" dirty="0" smtClean="0"/>
              <a:t> (variables: </a:t>
            </a:r>
            <a:r>
              <a:rPr lang="en-GB" dirty="0" smtClean="0"/>
              <a:t>134</a:t>
            </a:r>
            <a:r>
              <a:rPr lang="sl-SI" dirty="0" smtClean="0"/>
              <a:t>)</a:t>
            </a:r>
          </a:p>
          <a:p>
            <a:r>
              <a:rPr lang="sl-SI" dirty="0" smtClean="0"/>
              <a:t>Pages: </a:t>
            </a:r>
            <a:r>
              <a:rPr lang="en-GB" dirty="0" smtClean="0"/>
              <a:t>18</a:t>
            </a:r>
            <a:endParaRPr lang="sl-SI" dirty="0" smtClean="0"/>
          </a:p>
          <a:p>
            <a:r>
              <a:rPr lang="en-US" dirty="0" smtClean="0"/>
              <a:t>Completed:</a:t>
            </a:r>
            <a:r>
              <a:rPr lang="sl-SI" dirty="0" smtClean="0"/>
              <a:t> </a:t>
            </a:r>
            <a:r>
              <a:rPr lang="en-US" dirty="0" smtClean="0"/>
              <a:t>45</a:t>
            </a:r>
          </a:p>
          <a:p>
            <a:r>
              <a:rPr lang="en-US" dirty="0" smtClean="0"/>
              <a:t>Partially completed:</a:t>
            </a:r>
            <a:r>
              <a:rPr lang="sl-SI" dirty="0" smtClean="0"/>
              <a:t> </a:t>
            </a:r>
            <a:r>
              <a:rPr lang="en-US" dirty="0"/>
              <a:t>6</a:t>
            </a:r>
            <a:endParaRPr lang="en-US" dirty="0" smtClean="0"/>
          </a:p>
          <a:p>
            <a:r>
              <a:rPr lang="en-US" dirty="0" smtClean="0"/>
              <a:t>Total valid</a:t>
            </a:r>
            <a:r>
              <a:rPr lang="sl-SI" dirty="0" smtClean="0"/>
              <a:t>: </a:t>
            </a:r>
            <a:r>
              <a:rPr lang="en-GB" dirty="0" smtClean="0"/>
              <a:t>51</a:t>
            </a:r>
            <a:endParaRPr lang="sl-SI" dirty="0" smtClean="0"/>
          </a:p>
          <a:p>
            <a:r>
              <a:rPr lang="sl-SI" dirty="0" smtClean="0"/>
              <a:t>All units in database: 19</a:t>
            </a:r>
            <a:r>
              <a:rPr lang="en-GB" dirty="0" smtClean="0"/>
              <a:t>6</a:t>
            </a:r>
            <a:endParaRPr lang="sl-SI" dirty="0" smtClean="0"/>
          </a:p>
          <a:p>
            <a:r>
              <a:rPr lang="en-US" dirty="0" smtClean="0"/>
              <a:t>First entry:</a:t>
            </a:r>
            <a:r>
              <a:rPr lang="sl-SI" dirty="0" smtClean="0"/>
              <a:t> </a:t>
            </a:r>
            <a:r>
              <a:rPr lang="en-US" dirty="0" smtClean="0"/>
              <a:t>13.</a:t>
            </a:r>
            <a:r>
              <a:rPr lang="sl-SI" dirty="0" smtClean="0"/>
              <a:t> </a:t>
            </a:r>
            <a:r>
              <a:rPr lang="en-US" dirty="0"/>
              <a:t>4</a:t>
            </a:r>
            <a:r>
              <a:rPr lang="en-US" dirty="0" smtClean="0"/>
              <a:t>.</a:t>
            </a:r>
            <a:r>
              <a:rPr lang="sl-SI" dirty="0" smtClean="0"/>
              <a:t> 20</a:t>
            </a:r>
            <a:r>
              <a:rPr lang="en-US" dirty="0" smtClean="0"/>
              <a:t>14</a:t>
            </a:r>
            <a:r>
              <a:rPr lang="sl-SI" dirty="0" smtClean="0"/>
              <a:t>, </a:t>
            </a:r>
            <a:r>
              <a:rPr lang="en-US" dirty="0" smtClean="0"/>
              <a:t>Last entry:</a:t>
            </a:r>
            <a:r>
              <a:rPr lang="sl-SI" dirty="0" smtClean="0"/>
              <a:t> </a:t>
            </a:r>
            <a:r>
              <a:rPr lang="en-US" dirty="0"/>
              <a:t>1</a:t>
            </a:r>
            <a:r>
              <a:rPr lang="en-US" dirty="0" smtClean="0"/>
              <a:t>.</a:t>
            </a:r>
            <a:r>
              <a:rPr lang="sl-SI" dirty="0" smtClean="0"/>
              <a:t> </a:t>
            </a:r>
            <a:r>
              <a:rPr lang="en-US" dirty="0"/>
              <a:t>5</a:t>
            </a:r>
            <a:r>
              <a:rPr lang="en-US" dirty="0" smtClean="0"/>
              <a:t>.</a:t>
            </a:r>
            <a:r>
              <a:rPr lang="sl-SI" dirty="0" smtClean="0"/>
              <a:t> 20</a:t>
            </a:r>
            <a:r>
              <a:rPr lang="en-US" dirty="0" smtClean="0"/>
              <a:t>15</a:t>
            </a:r>
            <a:r>
              <a:rPr lang="sl-SI" dirty="0" smtClean="0"/>
              <a:t> </a:t>
            </a:r>
          </a:p>
          <a:p>
            <a:endParaRPr lang="sl-SI" dirty="0" smtClean="0"/>
          </a:p>
        </p:txBody>
      </p:sp>
    </p:spTree>
    <p:extLst>
      <p:ext uri="{BB962C8B-B14F-4D97-AF65-F5344CB8AC3E}">
        <p14:creationId xmlns:p14="http://schemas.microsoft.com/office/powerpoint/2010/main" val="1707121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1947" y="0"/>
            <a:ext cx="10515600" cy="1325563"/>
          </a:xfrm>
        </p:spPr>
        <p:txBody>
          <a:bodyPr/>
          <a:lstStyle/>
          <a:p>
            <a:r>
              <a:rPr lang="nl-NL" dirty="0" err="1" smtClean="0"/>
              <a:t>Coverage</a:t>
            </a:r>
            <a:endParaRPr lang="nl-NL" dirty="0"/>
          </a:p>
        </p:txBody>
      </p:sp>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1604963"/>
            <a:ext cx="5664200" cy="4360862"/>
          </a:xfrm>
        </p:spPr>
      </p:pic>
      <p:pic>
        <p:nvPicPr>
          <p:cNvPr id="3"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9399" y="1600200"/>
            <a:ext cx="5172559" cy="4379913"/>
          </a:xfrm>
          <a:prstGeom prst="rect">
            <a:avLst/>
          </a:prstGeom>
        </p:spPr>
      </p:pic>
    </p:spTree>
    <p:extLst>
      <p:ext uri="{BB962C8B-B14F-4D97-AF65-F5344CB8AC3E}">
        <p14:creationId xmlns:p14="http://schemas.microsoft.com/office/powerpoint/2010/main" val="1925291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err="1" smtClean="0"/>
              <a:t>Positions</a:t>
            </a:r>
            <a:endParaRPr lang="sl-SI"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81895853"/>
              </p:ext>
            </p:extLst>
          </p:nvPr>
        </p:nvGraphicFramePr>
        <p:xfrm>
          <a:off x="1439561" y="1618733"/>
          <a:ext cx="6209270" cy="4287798"/>
        </p:xfrm>
        <a:graphic>
          <a:graphicData uri="http://schemas.openxmlformats.org/drawingml/2006/table">
            <a:tbl>
              <a:tblPr>
                <a:tableStyleId>{5C22544A-7EE6-4342-B048-85BDC9FD1C3A}</a:tableStyleId>
              </a:tblPr>
              <a:tblGrid>
                <a:gridCol w="6209270"/>
              </a:tblGrid>
              <a:tr h="476422">
                <a:tc>
                  <a:txBody>
                    <a:bodyPr/>
                    <a:lstStyle/>
                    <a:p>
                      <a:pPr marL="108000" algn="l" fontAlgn="b"/>
                      <a:r>
                        <a:rPr lang="sl-SI" sz="2400" u="none" strike="noStrike" dirty="0" err="1">
                          <a:effectLst/>
                        </a:rPr>
                        <a:t>lexicographer</a:t>
                      </a:r>
                      <a:endParaRPr lang="sl-SI" sz="2400" b="0" i="0" u="none" strike="noStrike" dirty="0">
                        <a:solidFill>
                          <a:srgbClr val="000000"/>
                        </a:solidFill>
                        <a:effectLst/>
                        <a:latin typeface="Calibri" panose="020F0502020204030204" pitchFamily="34" charset="0"/>
                      </a:endParaRPr>
                    </a:p>
                  </a:txBody>
                  <a:tcPr marL="3810" marR="3810" marT="3810" marB="0" anchor="b"/>
                </a:tc>
              </a:tr>
              <a:tr h="476422">
                <a:tc>
                  <a:txBody>
                    <a:bodyPr/>
                    <a:lstStyle/>
                    <a:p>
                      <a:pPr marL="108000" algn="l" fontAlgn="b"/>
                      <a:r>
                        <a:rPr lang="sl-SI" sz="2400" u="none" strike="noStrike" dirty="0" err="1">
                          <a:effectLst/>
                        </a:rPr>
                        <a:t>researcher</a:t>
                      </a:r>
                      <a:endParaRPr lang="sl-SI" sz="2400" b="0" i="0" u="none" strike="noStrike" dirty="0">
                        <a:solidFill>
                          <a:srgbClr val="000000"/>
                        </a:solidFill>
                        <a:effectLst/>
                        <a:latin typeface="Calibri" panose="020F0502020204030204" pitchFamily="34" charset="0"/>
                      </a:endParaRPr>
                    </a:p>
                  </a:txBody>
                  <a:tcPr marL="3810" marR="3810" marT="3810" marB="0" anchor="b"/>
                </a:tc>
              </a:tr>
              <a:tr h="476422">
                <a:tc>
                  <a:txBody>
                    <a:bodyPr/>
                    <a:lstStyle/>
                    <a:p>
                      <a:pPr marL="108000" algn="l" fontAlgn="b"/>
                      <a:r>
                        <a:rPr lang="sl-SI" sz="2400" u="none" strike="noStrike" dirty="0">
                          <a:effectLst/>
                        </a:rPr>
                        <a:t>software </a:t>
                      </a:r>
                      <a:r>
                        <a:rPr lang="sl-SI" sz="2400" u="none" strike="noStrike" dirty="0" err="1">
                          <a:effectLst/>
                        </a:rPr>
                        <a:t>developer</a:t>
                      </a:r>
                      <a:endParaRPr lang="sl-SI" sz="2400" b="0" i="0" u="none" strike="noStrike" dirty="0">
                        <a:solidFill>
                          <a:srgbClr val="000000"/>
                        </a:solidFill>
                        <a:effectLst/>
                        <a:latin typeface="Calibri" panose="020F0502020204030204" pitchFamily="34" charset="0"/>
                      </a:endParaRPr>
                    </a:p>
                  </a:txBody>
                  <a:tcPr marL="3810" marR="3810" marT="3810" marB="0" anchor="b"/>
                </a:tc>
              </a:tr>
              <a:tr h="476422">
                <a:tc>
                  <a:txBody>
                    <a:bodyPr/>
                    <a:lstStyle/>
                    <a:p>
                      <a:pPr marL="108000" algn="l" fontAlgn="b"/>
                      <a:r>
                        <a:rPr lang="sl-SI" sz="2400" u="none" strike="noStrike" dirty="0" err="1">
                          <a:effectLst/>
                        </a:rPr>
                        <a:t>computational</a:t>
                      </a:r>
                      <a:r>
                        <a:rPr lang="sl-SI" sz="2400" u="none" strike="noStrike" dirty="0">
                          <a:effectLst/>
                        </a:rPr>
                        <a:t> </a:t>
                      </a:r>
                      <a:r>
                        <a:rPr lang="sl-SI" sz="2400" u="none" strike="noStrike" dirty="0" err="1">
                          <a:effectLst/>
                        </a:rPr>
                        <a:t>linguist</a:t>
                      </a:r>
                      <a:endParaRPr lang="sl-SI" sz="2400" b="0" i="0" u="none" strike="noStrike" dirty="0">
                        <a:solidFill>
                          <a:srgbClr val="000000"/>
                        </a:solidFill>
                        <a:effectLst/>
                        <a:latin typeface="Calibri" panose="020F0502020204030204" pitchFamily="34" charset="0"/>
                      </a:endParaRPr>
                    </a:p>
                  </a:txBody>
                  <a:tcPr marL="3810" marR="3810" marT="3810" marB="0" anchor="b"/>
                </a:tc>
              </a:tr>
              <a:tr h="476422">
                <a:tc>
                  <a:txBody>
                    <a:bodyPr/>
                    <a:lstStyle/>
                    <a:p>
                      <a:pPr marL="108000" algn="l" fontAlgn="b"/>
                      <a:r>
                        <a:rPr lang="sl-SI" sz="2400" u="none" strike="noStrike" dirty="0" err="1">
                          <a:effectLst/>
                        </a:rPr>
                        <a:t>nlp</a:t>
                      </a:r>
                      <a:r>
                        <a:rPr lang="sl-SI" sz="2400" u="none" strike="noStrike" dirty="0">
                          <a:effectLst/>
                        </a:rPr>
                        <a:t> </a:t>
                      </a:r>
                      <a:r>
                        <a:rPr lang="sl-SI" sz="2400" u="none" strike="noStrike" dirty="0" err="1">
                          <a:effectLst/>
                        </a:rPr>
                        <a:t>researcher</a:t>
                      </a:r>
                      <a:endParaRPr lang="sl-SI" sz="2400" b="0" i="0" u="none" strike="noStrike" dirty="0">
                        <a:solidFill>
                          <a:srgbClr val="000000"/>
                        </a:solidFill>
                        <a:effectLst/>
                        <a:latin typeface="Calibri" panose="020F0502020204030204" pitchFamily="34" charset="0"/>
                      </a:endParaRPr>
                    </a:p>
                  </a:txBody>
                  <a:tcPr marL="3810" marR="3810" marT="3810" marB="0" anchor="b"/>
                </a:tc>
              </a:tr>
              <a:tr h="476422">
                <a:tc>
                  <a:txBody>
                    <a:bodyPr/>
                    <a:lstStyle/>
                    <a:p>
                      <a:pPr marL="108000" algn="l" fontAlgn="b"/>
                      <a:r>
                        <a:rPr lang="en-GB" sz="2400" b="0" i="0" u="none" strike="noStrike" dirty="0" smtClean="0">
                          <a:solidFill>
                            <a:srgbClr val="000000"/>
                          </a:solidFill>
                          <a:effectLst/>
                          <a:latin typeface="Calibri" panose="020F0502020204030204" pitchFamily="34" charset="0"/>
                        </a:rPr>
                        <a:t>terminologist</a:t>
                      </a:r>
                      <a:endParaRPr lang="sl-SI" sz="2400" b="0" i="0" u="none" strike="noStrike" dirty="0">
                        <a:solidFill>
                          <a:srgbClr val="000000"/>
                        </a:solidFill>
                        <a:effectLst/>
                        <a:latin typeface="Calibri" panose="020F0502020204030204" pitchFamily="34" charset="0"/>
                      </a:endParaRPr>
                    </a:p>
                  </a:txBody>
                  <a:tcPr marL="3810" marR="3810" marT="3810" marB="0" anchor="b"/>
                </a:tc>
              </a:tr>
              <a:tr h="476422">
                <a:tc>
                  <a:txBody>
                    <a:bodyPr/>
                    <a:lstStyle/>
                    <a:p>
                      <a:pPr marL="108000" algn="l" fontAlgn="b"/>
                      <a:r>
                        <a:rPr lang="en-GB" sz="2400" u="none" strike="noStrike" dirty="0" smtClean="0">
                          <a:effectLst/>
                        </a:rPr>
                        <a:t>(a</a:t>
                      </a:r>
                      <a:r>
                        <a:rPr lang="sl-SI" sz="2400" u="none" strike="noStrike" dirty="0" smtClean="0">
                          <a:effectLst/>
                        </a:rPr>
                        <a:t>ssociate</a:t>
                      </a:r>
                      <a:r>
                        <a:rPr lang="en-GB" sz="2400" u="none" strike="noStrike" dirty="0" smtClean="0">
                          <a:effectLst/>
                        </a:rPr>
                        <a:t>)</a:t>
                      </a:r>
                      <a:r>
                        <a:rPr lang="sl-SI" sz="2400" u="none" strike="noStrike" dirty="0" smtClean="0">
                          <a:effectLst/>
                        </a:rPr>
                        <a:t> </a:t>
                      </a:r>
                      <a:r>
                        <a:rPr lang="sl-SI" sz="2400" u="none" strike="noStrike" dirty="0">
                          <a:effectLst/>
                        </a:rPr>
                        <a:t>professor</a:t>
                      </a:r>
                      <a:endParaRPr lang="sl-SI" sz="2400" b="0" i="0" u="none" strike="noStrike" dirty="0">
                        <a:solidFill>
                          <a:srgbClr val="000000"/>
                        </a:solidFill>
                        <a:effectLst/>
                        <a:latin typeface="Calibri" panose="020F0502020204030204" pitchFamily="34" charset="0"/>
                      </a:endParaRPr>
                    </a:p>
                  </a:txBody>
                  <a:tcPr marL="3810" marR="3810" marT="3810" marB="0" anchor="b"/>
                </a:tc>
              </a:tr>
              <a:tr h="476422">
                <a:tc>
                  <a:txBody>
                    <a:bodyPr/>
                    <a:lstStyle/>
                    <a:p>
                      <a:pPr marL="108000" algn="l" fontAlgn="b"/>
                      <a:r>
                        <a:rPr lang="sl-SI" sz="2400" u="none" strike="noStrike" dirty="0">
                          <a:effectLst/>
                        </a:rPr>
                        <a:t>project </a:t>
                      </a:r>
                      <a:r>
                        <a:rPr lang="sl-SI" sz="2400" u="none" strike="noStrike" dirty="0" smtClean="0">
                          <a:effectLst/>
                        </a:rPr>
                        <a:t>manager</a:t>
                      </a:r>
                      <a:r>
                        <a:rPr lang="en-GB" sz="2400" u="none" strike="noStrike" dirty="0" smtClean="0">
                          <a:effectLst/>
                        </a:rPr>
                        <a:t>/director</a:t>
                      </a:r>
                      <a:endParaRPr lang="sl-SI" sz="2400" b="0" i="0" u="none" strike="noStrike" dirty="0">
                        <a:solidFill>
                          <a:srgbClr val="000000"/>
                        </a:solidFill>
                        <a:effectLst/>
                        <a:latin typeface="Calibri" panose="020F0502020204030204" pitchFamily="34" charset="0"/>
                      </a:endParaRPr>
                    </a:p>
                  </a:txBody>
                  <a:tcPr marL="3810" marR="3810" marT="3810" marB="0" anchor="b"/>
                </a:tc>
              </a:tr>
              <a:tr h="476422">
                <a:tc>
                  <a:txBody>
                    <a:bodyPr/>
                    <a:lstStyle/>
                    <a:p>
                      <a:pPr marL="108000" algn="l" fontAlgn="b"/>
                      <a:r>
                        <a:rPr lang="sl-SI" sz="2400" u="none" strike="noStrike" dirty="0">
                          <a:effectLst/>
                        </a:rPr>
                        <a:t>phd student</a:t>
                      </a:r>
                      <a:endParaRPr lang="sl-SI" sz="2400" b="0" i="0" u="none" strike="noStrike" dirty="0">
                        <a:solidFill>
                          <a:srgbClr val="000000"/>
                        </a:solidFill>
                        <a:effectLst/>
                        <a:latin typeface="Calibri" panose="020F0502020204030204" pitchFamily="34" charset="0"/>
                      </a:endParaRPr>
                    </a:p>
                  </a:txBody>
                  <a:tcPr marL="3810" marR="3810" marT="3810" marB="0" anchor="b"/>
                </a:tc>
              </a:tr>
            </a:tbl>
          </a:graphicData>
        </a:graphic>
      </p:graphicFrame>
    </p:spTree>
    <p:extLst>
      <p:ext uri="{BB962C8B-B14F-4D97-AF65-F5344CB8AC3E}">
        <p14:creationId xmlns:p14="http://schemas.microsoft.com/office/powerpoint/2010/main" val="584769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Automatic Knowledge Acquisition</a:t>
            </a:r>
            <a:endParaRPr lang="sl-SI" dirty="0"/>
          </a:p>
        </p:txBody>
      </p:sp>
      <p:graphicFrame>
        <p:nvGraphicFramePr>
          <p:cNvPr id="8" name="Tijdelijke aanduiding voor inhoud 7"/>
          <p:cNvGraphicFramePr>
            <a:graphicFrameLocks noGrp="1"/>
          </p:cNvGraphicFramePr>
          <p:nvPr>
            <p:ph idx="1"/>
            <p:extLst>
              <p:ext uri="{D42A27DB-BD31-4B8C-83A1-F6EECF244321}">
                <p14:modId xmlns:p14="http://schemas.microsoft.com/office/powerpoint/2010/main" val="3922384951"/>
              </p:ext>
            </p:extLst>
          </p:nvPr>
        </p:nvGraphicFramePr>
        <p:xfrm>
          <a:off x="1377538" y="2125684"/>
          <a:ext cx="9060871" cy="3515121"/>
        </p:xfrm>
        <a:graphic>
          <a:graphicData uri="http://schemas.openxmlformats.org/drawingml/2006/table">
            <a:tbl>
              <a:tblPr/>
              <a:tblGrid>
                <a:gridCol w="2778826"/>
                <a:gridCol w="6237595"/>
                <a:gridCol w="44450"/>
              </a:tblGrid>
              <a:tr h="693519">
                <a:tc gridSpan="3">
                  <a:txBody>
                    <a:bodyPr/>
                    <a:lstStyle/>
                    <a:p>
                      <a:pPr algn="l" fontAlgn="b"/>
                      <a:r>
                        <a:rPr lang="en-US" sz="2400" b="1" i="0" u="none" strike="noStrike" dirty="0" smtClean="0">
                          <a:solidFill>
                            <a:srgbClr val="000000"/>
                          </a:solidFill>
                          <a:effectLst/>
                          <a:latin typeface="Calibri"/>
                        </a:rPr>
                        <a:t>Q: Do </a:t>
                      </a:r>
                      <a:r>
                        <a:rPr lang="en-US" sz="2400" b="1" i="0" u="none" strike="noStrike" dirty="0">
                          <a:solidFill>
                            <a:srgbClr val="000000"/>
                          </a:solidFill>
                          <a:effectLst/>
                          <a:latin typeface="Calibri"/>
                        </a:rPr>
                        <a:t>you or your institution use a form of automatic knowledge acquisition within a lexicographic project(s)?: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r>
              <a:tr h="693519">
                <a:tc>
                  <a:txBody>
                    <a:bodyPr/>
                    <a:lstStyle/>
                    <a:p>
                      <a:pPr algn="l" fontAlgn="b"/>
                      <a:r>
                        <a:rPr lang="nl-NL" sz="2000" b="0" i="0" u="none" strike="noStrike" dirty="0" err="1">
                          <a:solidFill>
                            <a:srgbClr val="000000"/>
                          </a:solidFill>
                          <a:effectLst/>
                          <a:latin typeface="Calibri"/>
                        </a:rPr>
                        <a:t>Answers</a:t>
                      </a:r>
                      <a:endParaRPr lang="nl-NL"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000" b="0" i="0" u="none" strike="noStrike" dirty="0" err="1">
                          <a:solidFill>
                            <a:srgbClr val="000000"/>
                          </a:solidFill>
                          <a:effectLst/>
                          <a:latin typeface="Calibri"/>
                        </a:rPr>
                        <a:t>Frequency</a:t>
                      </a:r>
                      <a:endParaRPr lang="nl-NL"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endParaRPr lang="nl-NL"/>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3519">
                <a:tc>
                  <a:txBody>
                    <a:bodyPr/>
                    <a:lstStyle/>
                    <a:p>
                      <a:pPr algn="l" fontAlgn="b"/>
                      <a:r>
                        <a:rPr lang="nl-NL" sz="2000" b="0" i="0" u="none" strike="noStrike" dirty="0">
                          <a:solidFill>
                            <a:srgbClr val="000000"/>
                          </a:solidFill>
                          <a:effectLst/>
                          <a:latin typeface="Calibri"/>
                        </a:rPr>
                        <a:t>1 (YES)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000" b="0" i="0" u="none" strike="noStrike" dirty="0" smtClean="0">
                          <a:solidFill>
                            <a:srgbClr val="000000"/>
                          </a:solidFill>
                          <a:effectLst/>
                          <a:latin typeface="Calibri"/>
                        </a:rPr>
                        <a:t>36</a:t>
                      </a:r>
                      <a:endParaRPr lang="nl-NL"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nl-NL"/>
                    </a:p>
                  </a:txBody>
                  <a:tcPr/>
                </a:tc>
              </a:tr>
              <a:tr h="693519">
                <a:tc>
                  <a:txBody>
                    <a:bodyPr/>
                    <a:lstStyle/>
                    <a:p>
                      <a:pPr algn="l" fontAlgn="b"/>
                      <a:r>
                        <a:rPr lang="nl-NL" sz="2000" b="0" i="0" u="none" strike="noStrike" dirty="0">
                          <a:solidFill>
                            <a:srgbClr val="000000"/>
                          </a:solidFill>
                          <a:effectLst/>
                          <a:latin typeface="Calibri"/>
                        </a:rPr>
                        <a:t>2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2000" b="0" i="0" u="none" strike="noStrike" dirty="0">
                          <a:solidFill>
                            <a:srgbClr val="000000"/>
                          </a:solidFill>
                          <a:effectLst/>
                          <a:latin typeface="Calibri"/>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nl-NL"/>
                    </a:p>
                  </a:txBody>
                  <a:tcPr/>
                </a:tc>
              </a:tr>
              <a:tr h="693519">
                <a:tc>
                  <a:txBody>
                    <a:bodyPr/>
                    <a:lstStyle/>
                    <a:p>
                      <a:pPr algn="l" fontAlgn="b"/>
                      <a:r>
                        <a:rPr lang="nl-NL" sz="2000" b="0" i="0" u="none" strike="noStrike" dirty="0" err="1">
                          <a:solidFill>
                            <a:srgbClr val="000000"/>
                          </a:solidFill>
                          <a:effectLst/>
                          <a:latin typeface="Calibri"/>
                        </a:rPr>
                        <a:t>Valid</a:t>
                      </a:r>
                      <a:endParaRPr lang="nl-NL"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2000" b="0" i="0" u="none" strike="noStrike" dirty="0" smtClean="0">
                          <a:solidFill>
                            <a:srgbClr val="000000"/>
                          </a:solidFill>
                          <a:effectLst/>
                          <a:latin typeface="Calibri"/>
                        </a:rPr>
                        <a:t>50</a:t>
                      </a:r>
                      <a:endParaRPr lang="nl-NL"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nl-NL"/>
                    </a:p>
                  </a:txBody>
                  <a:tcPr/>
                </a:tc>
              </a:tr>
            </a:tbl>
          </a:graphicData>
        </a:graphic>
      </p:graphicFrame>
    </p:spTree>
    <p:extLst>
      <p:ext uri="{BB962C8B-B14F-4D97-AF65-F5344CB8AC3E}">
        <p14:creationId xmlns:p14="http://schemas.microsoft.com/office/powerpoint/2010/main" val="710074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3083</Words>
  <Application>Microsoft Office PowerPoint</Application>
  <PresentationFormat>Aangepast</PresentationFormat>
  <Paragraphs>464</Paragraphs>
  <Slides>59</Slides>
  <Notes>8</Notes>
  <HiddenSlides>0</HiddenSlides>
  <MMClips>0</MMClips>
  <ScaleCrop>false</ScaleCrop>
  <HeadingPairs>
    <vt:vector size="4" baseType="variant">
      <vt:variant>
        <vt:lpstr>Thema</vt:lpstr>
      </vt:variant>
      <vt:variant>
        <vt:i4>1</vt:i4>
      </vt:variant>
      <vt:variant>
        <vt:lpstr>Diatitels</vt:lpstr>
      </vt:variant>
      <vt:variant>
        <vt:i4>59</vt:i4>
      </vt:variant>
    </vt:vector>
  </HeadingPairs>
  <TitlesOfParts>
    <vt:vector size="60" baseType="lpstr">
      <vt:lpstr>Office Theme</vt:lpstr>
      <vt:lpstr>Survey – WG3 ENeL Automatic Knowledge Acquisition for Lexicography</vt:lpstr>
      <vt:lpstr>Purpose of the survey</vt:lpstr>
      <vt:lpstr>Automatic Acquisition of Knowledge</vt:lpstr>
      <vt:lpstr>Types of Automatically Acquired Knowledge</vt:lpstr>
      <vt:lpstr>Types of Automatically Acquired Knowledge …</vt:lpstr>
      <vt:lpstr>General</vt:lpstr>
      <vt:lpstr>Coverage</vt:lpstr>
      <vt:lpstr>Positions</vt:lpstr>
      <vt:lpstr>Automatic Knowledge Acquisition</vt:lpstr>
      <vt:lpstr>PowerPoint-presentatie</vt:lpstr>
      <vt:lpstr>Other types of AKA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Q: Is the automatically acquired knowledge directly integrated in the published dictionary without human intervention?</vt:lpstr>
      <vt:lpstr>PowerPoint-presentatie</vt:lpstr>
      <vt:lpstr>Q: How do the lexicographers judge the quality of the automatically acquired knowledge? </vt:lpstr>
      <vt:lpstr>Wishes/ Comments</vt:lpstr>
      <vt:lpstr>Wishes/ Comments</vt:lpstr>
      <vt:lpstr>Wishes/ Comments</vt:lpstr>
      <vt:lpstr>AKA per institution</vt:lpstr>
      <vt:lpstr>Basque country - Elhuyar Foundation </vt:lpstr>
      <vt:lpstr>Belgium - KU Leuven </vt:lpstr>
      <vt:lpstr>Bulgaria Institute for Bulgarian Language </vt:lpstr>
      <vt:lpstr>Czech republic Masaryk University, Faculty of Arts </vt:lpstr>
      <vt:lpstr>Czech republic NLP Centre, Faculty of Informatics, Masaryk University </vt:lpstr>
      <vt:lpstr>Czech republic- Lexical Computing </vt:lpstr>
      <vt:lpstr>Denmark Society for Danish Language and Literature </vt:lpstr>
      <vt:lpstr>Estonia Institute of the Estonian Language </vt:lpstr>
      <vt:lpstr>France Université de Franche-Comté, Besançon </vt:lpstr>
      <vt:lpstr>France Université de Franche-Comté, Besançon </vt:lpstr>
      <vt:lpstr>Germany Institut für Deutsche Sprache, Abteilung Lexik </vt:lpstr>
      <vt:lpstr>Greece Institute for Language and Speech Processing, Athena RIC </vt:lpstr>
      <vt:lpstr>Hungary Research Institute for Linguistics of the Hungarian Academy of Sciences </vt:lpstr>
      <vt:lpstr>Italy European Academy of Bolzano/Bozen (EURAC) </vt:lpstr>
      <vt:lpstr>Italy University of Bologna, University of Pisa </vt:lpstr>
      <vt:lpstr>Netherlands Instituut voor Nederlandse Lexicologie </vt:lpstr>
      <vt:lpstr>Poland Institute of the Polish Language PAS </vt:lpstr>
      <vt:lpstr>Poland Institute of the Polish Language at the Polish Academy of Sciences (IJP PAN) </vt:lpstr>
      <vt:lpstr>Portugal Centro de Linguística da Universidade de Lisboa </vt:lpstr>
      <vt:lpstr>Portugal Centro de Linguística da Universidade Nova de Lisboa Faculdade de Ciências Sociais e Húmanas </vt:lpstr>
      <vt:lpstr> Slovakia Ľ. Štúr Institute of Linguistics, Slovak Academy of Sciences  </vt:lpstr>
      <vt:lpstr> Slovenia University of Ljubljana, Faculty of Arts; Trojina, Institute for Applied Slovene Studies; Jožef Stefan Institute    </vt:lpstr>
      <vt:lpstr>Spain Universidade da Coruña and Real Academia Galega </vt:lpstr>
      <vt:lpstr>Spain University Institute for Applied Linguistics (Pompeu Fabra University)</vt:lpstr>
      <vt:lpstr>Sweden University of Gothenburg, Dpt. of Swedish, Språkbanken </vt:lpstr>
      <vt:lpstr>Switzerland École Polytechnique Fédérale de Lausanne</vt:lpstr>
      <vt:lpstr>Denmark / France Aarhus University, Business and Social Sciences, Department of Business Communication; Université de Bourgogne, Maison des Sciences de l'Homme </vt:lpstr>
    </vt:vector>
  </TitlesOfParts>
  <Company>IJS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Krek</dc:creator>
  <cp:lastModifiedBy>Carole Tiberius</cp:lastModifiedBy>
  <cp:revision>198</cp:revision>
  <cp:lastPrinted>2015-07-28T15:19:19Z</cp:lastPrinted>
  <dcterms:created xsi:type="dcterms:W3CDTF">2015-02-08T13:04:19Z</dcterms:created>
  <dcterms:modified xsi:type="dcterms:W3CDTF">2015-09-07T08:56:02Z</dcterms:modified>
</cp:coreProperties>
</file>