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  <p:sldId id="265" r:id="rId9"/>
    <p:sldId id="258" r:id="rId10"/>
    <p:sldId id="264" r:id="rId11"/>
    <p:sldId id="266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2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834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510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698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52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07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46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186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01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169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99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13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6321-DFC1-418C-B53D-70ED3301114F}" type="datetimeFigureOut">
              <a:rPr lang="sl-SI" smtClean="0"/>
              <a:t>14.8.2015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E514-8C57-42F3-94DD-91FA1783673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711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eDVIxClSJO_6NOe3Jmi8cto_g__eaG2G3KPJJXfZszk/viewfo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ypo.uni-konstanz.de/parseme/index.php/2-general/135-enel-parseme-workshop-on-mwe-lexic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/>
              <a:t>ENeL</a:t>
            </a:r>
            <a:r>
              <a:rPr lang="sl-SI" dirty="0" smtClean="0"/>
              <a:t> WG3 meeting:</a:t>
            </a:r>
            <a:br>
              <a:rPr lang="sl-SI" dirty="0" smtClean="0"/>
            </a:br>
            <a:r>
              <a:rPr lang="en-US" dirty="0" smtClean="0"/>
              <a:t>Automatic </a:t>
            </a:r>
            <a:r>
              <a:rPr lang="en-US" dirty="0"/>
              <a:t>Knowledge Acquisition for </a:t>
            </a:r>
            <a:r>
              <a:rPr lang="en-US" dirty="0" smtClean="0"/>
              <a:t>Lexicography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Herstmonceux</a:t>
            </a:r>
            <a:r>
              <a:rPr lang="sl-SI" dirty="0" smtClean="0"/>
              <a:t>, </a:t>
            </a:r>
            <a:r>
              <a:rPr lang="sl-SI" dirty="0" err="1" smtClean="0"/>
              <a:t>August</a:t>
            </a:r>
            <a:r>
              <a:rPr lang="sl-SI" dirty="0" smtClean="0"/>
              <a:t> 2015</a:t>
            </a:r>
          </a:p>
          <a:p>
            <a:endParaRPr lang="sl-SI" dirty="0"/>
          </a:p>
          <a:p>
            <a:r>
              <a:rPr lang="sl-SI" sz="3600" b="1" dirty="0" smtClean="0">
                <a:solidFill>
                  <a:srgbClr val="FF0000"/>
                </a:solidFill>
              </a:rPr>
              <a:t>STARTS AT 2:30 PM</a:t>
            </a:r>
            <a:endParaRPr lang="sl-SI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7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Training</a:t>
            </a:r>
            <a:r>
              <a:rPr lang="sl-SI" dirty="0" smtClean="0"/>
              <a:t> </a:t>
            </a:r>
            <a:r>
              <a:rPr lang="sl-SI" smtClean="0"/>
              <a:t>school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2015: WG2 </a:t>
            </a:r>
          </a:p>
          <a:p>
            <a:pPr lvl="1"/>
            <a:r>
              <a:rPr lang="en-US" dirty="0" smtClean="0"/>
              <a:t>Standard </a:t>
            </a:r>
            <a:r>
              <a:rPr lang="en-US" dirty="0"/>
              <a:t>tools and methods for retro-</a:t>
            </a:r>
            <a:r>
              <a:rPr lang="en-US" dirty="0" err="1"/>
              <a:t>digitising</a:t>
            </a:r>
            <a:r>
              <a:rPr lang="en-US" dirty="0"/>
              <a:t> </a:t>
            </a:r>
            <a:r>
              <a:rPr lang="en-US" dirty="0" smtClean="0"/>
              <a:t>dictionaries</a:t>
            </a:r>
            <a:endParaRPr lang="sl-SI" dirty="0" smtClean="0"/>
          </a:p>
          <a:p>
            <a:pPr lvl="1"/>
            <a:r>
              <a:rPr lang="pt-PT" dirty="0"/>
              <a:t>6 ‒ 10 July 2015, Lisbon, </a:t>
            </a:r>
            <a:r>
              <a:rPr lang="pt-PT" dirty="0" smtClean="0"/>
              <a:t>Portugal</a:t>
            </a:r>
            <a:endParaRPr lang="sl-SI" dirty="0"/>
          </a:p>
          <a:p>
            <a:pPr lvl="1"/>
            <a:r>
              <a:rPr lang="sl-SI" dirty="0" smtClean="0"/>
              <a:t>5 </a:t>
            </a:r>
            <a:r>
              <a:rPr lang="sl-SI" dirty="0" err="1" smtClean="0"/>
              <a:t>trainers</a:t>
            </a:r>
            <a:endParaRPr lang="sl-SI" dirty="0" smtClean="0"/>
          </a:p>
          <a:p>
            <a:pPr lvl="1"/>
            <a:r>
              <a:rPr lang="sl-SI" dirty="0" smtClean="0"/>
              <a:t>29 </a:t>
            </a:r>
            <a:r>
              <a:rPr lang="sl-SI" dirty="0" err="1" smtClean="0"/>
              <a:t>trainees</a:t>
            </a:r>
            <a:endParaRPr lang="sl-SI" dirty="0" smtClean="0"/>
          </a:p>
          <a:p>
            <a:r>
              <a:rPr lang="sl-SI" dirty="0" smtClean="0"/>
              <a:t>2016: WG3</a:t>
            </a:r>
          </a:p>
          <a:p>
            <a:pPr lvl="1"/>
            <a:r>
              <a:rPr lang="sl-SI" dirty="0" smtClean="0"/>
              <a:t>Title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detailed</a:t>
            </a:r>
            <a:r>
              <a:rPr lang="sl-SI" dirty="0" smtClean="0"/>
              <a:t> </a:t>
            </a:r>
            <a:r>
              <a:rPr lang="sl-SI" dirty="0" err="1" smtClean="0"/>
              <a:t>programme</a:t>
            </a:r>
            <a:r>
              <a:rPr lang="sl-SI" dirty="0" smtClean="0"/>
              <a:t> to be </a:t>
            </a:r>
            <a:r>
              <a:rPr lang="sl-SI" dirty="0" err="1" smtClean="0"/>
              <a:t>defined</a:t>
            </a:r>
            <a:endParaRPr lang="sl-SI" dirty="0" smtClean="0"/>
          </a:p>
          <a:p>
            <a:pPr lvl="1"/>
            <a:r>
              <a:rPr lang="sl-SI" dirty="0" err="1" smtClean="0"/>
              <a:t>Trainers</a:t>
            </a:r>
            <a:r>
              <a:rPr lang="sl-SI" dirty="0" smtClean="0"/>
              <a:t> – </a:t>
            </a:r>
            <a:r>
              <a:rPr lang="sl-SI" dirty="0" err="1" smtClean="0"/>
              <a:t>together</a:t>
            </a:r>
            <a:r>
              <a:rPr lang="sl-SI" dirty="0" smtClean="0"/>
              <a:t> </a:t>
            </a:r>
            <a:r>
              <a:rPr lang="sl-SI" dirty="0" err="1" smtClean="0"/>
              <a:t>with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programme</a:t>
            </a:r>
            <a:r>
              <a:rPr lang="sl-SI" dirty="0" smtClean="0"/>
              <a:t> (</a:t>
            </a:r>
            <a:r>
              <a:rPr lang="sl-SI" dirty="0" err="1" smtClean="0"/>
              <a:t>before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end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2015)</a:t>
            </a:r>
          </a:p>
          <a:p>
            <a:pPr lvl="1"/>
            <a:r>
              <a:rPr lang="sl-SI" dirty="0" err="1" smtClean="0"/>
              <a:t>Dates</a:t>
            </a:r>
            <a:r>
              <a:rPr lang="sl-SI" dirty="0" smtClean="0"/>
              <a:t>: 17th</a:t>
            </a:r>
            <a:r>
              <a:rPr lang="pt-PT" dirty="0"/>
              <a:t> ‒ </a:t>
            </a:r>
            <a:r>
              <a:rPr lang="sl-SI" dirty="0" smtClean="0"/>
              <a:t>20th </a:t>
            </a:r>
            <a:r>
              <a:rPr lang="sl-SI" dirty="0" err="1" smtClean="0"/>
              <a:t>May</a:t>
            </a:r>
            <a:r>
              <a:rPr lang="sl-SI" dirty="0" smtClean="0"/>
              <a:t> 2016 (</a:t>
            </a:r>
            <a:r>
              <a:rPr lang="sl-SI" dirty="0" err="1" smtClean="0"/>
              <a:t>pre</a:t>
            </a:r>
            <a:r>
              <a:rPr lang="sl-SI" dirty="0" smtClean="0"/>
              <a:t>-LREC 2016 in Portorož, Slovenia)</a:t>
            </a:r>
          </a:p>
          <a:p>
            <a:pPr lvl="1"/>
            <a:r>
              <a:rPr lang="sl-SI" dirty="0" err="1" smtClean="0"/>
              <a:t>Location</a:t>
            </a:r>
            <a:r>
              <a:rPr lang="sl-SI" dirty="0" smtClean="0"/>
              <a:t>: Ljubljana, Slovenia (</a:t>
            </a:r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Ljubljana)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852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AOB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Tomorrow</a:t>
            </a:r>
            <a:r>
              <a:rPr lang="sl-SI" dirty="0" smtClean="0"/>
              <a:t> (</a:t>
            </a:r>
            <a:r>
              <a:rPr lang="en-US" dirty="0" smtClean="0"/>
              <a:t>14:00-15:30</a:t>
            </a:r>
            <a:r>
              <a:rPr lang="sl-SI" dirty="0" smtClean="0"/>
              <a:t>) U</a:t>
            </a:r>
            <a:r>
              <a:rPr lang="en-US" dirty="0" smtClean="0"/>
              <a:t>se </a:t>
            </a:r>
            <a:r>
              <a:rPr lang="en-US" dirty="0"/>
              <a:t>cases of all </a:t>
            </a:r>
            <a:r>
              <a:rPr lang="en-US"/>
              <a:t>WGs </a:t>
            </a:r>
            <a:r>
              <a:rPr lang="en-US" smtClean="0"/>
              <a:t>combined</a:t>
            </a:r>
            <a:endParaRPr lang="sl-SI" dirty="0" smtClean="0"/>
          </a:p>
          <a:p>
            <a:r>
              <a:rPr lang="sl-SI" dirty="0" smtClean="0"/>
              <a:t>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9527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Agenda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err="1" smtClean="0"/>
              <a:t>Welcome</a:t>
            </a:r>
            <a:endParaRPr lang="sl-SI" dirty="0" smtClean="0"/>
          </a:p>
          <a:p>
            <a:pPr lvl="1"/>
            <a:r>
              <a:rPr lang="sl-SI" dirty="0" err="1" smtClean="0"/>
              <a:t>Appointment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minutes</a:t>
            </a:r>
            <a:r>
              <a:rPr lang="sl-SI" dirty="0" smtClean="0"/>
              <a:t> </a:t>
            </a:r>
            <a:r>
              <a:rPr lang="sl-SI" dirty="0" err="1" smtClean="0"/>
              <a:t>secretary</a:t>
            </a:r>
            <a:endParaRPr lang="sl-SI" dirty="0" smtClean="0"/>
          </a:p>
          <a:p>
            <a:r>
              <a:rPr lang="sl-SI" dirty="0" err="1" smtClean="0"/>
              <a:t>Presentations</a:t>
            </a:r>
            <a:endParaRPr lang="sl-SI" dirty="0" smtClean="0"/>
          </a:p>
          <a:p>
            <a:r>
              <a:rPr lang="sl-SI" dirty="0" err="1" smtClean="0"/>
              <a:t>Practicalities</a:t>
            </a:r>
            <a:endParaRPr lang="sl-SI" dirty="0" smtClean="0"/>
          </a:p>
          <a:p>
            <a:pPr lvl="1"/>
            <a:r>
              <a:rPr lang="en-US" dirty="0" smtClean="0"/>
              <a:t>Minutes of the Bolzano (July 2014) meeting</a:t>
            </a:r>
            <a:endParaRPr lang="sl-SI" dirty="0" smtClean="0"/>
          </a:p>
          <a:p>
            <a:pPr lvl="1"/>
            <a:r>
              <a:rPr lang="sl-SI" dirty="0" smtClean="0"/>
              <a:t>MWE </a:t>
            </a:r>
            <a:r>
              <a:rPr lang="sl-SI" dirty="0" err="1" smtClean="0"/>
              <a:t>Survey</a:t>
            </a:r>
            <a:r>
              <a:rPr lang="sl-SI" dirty="0" smtClean="0"/>
              <a:t> &amp; </a:t>
            </a:r>
            <a:r>
              <a:rPr lang="sl-SI" dirty="0" err="1" smtClean="0"/>
              <a:t>joint</a:t>
            </a:r>
            <a:r>
              <a:rPr lang="sl-SI" dirty="0" smtClean="0"/>
              <a:t> </a:t>
            </a:r>
            <a:r>
              <a:rPr lang="sl-SI" dirty="0" err="1" smtClean="0"/>
              <a:t>ENeL</a:t>
            </a:r>
            <a:r>
              <a:rPr lang="sl-SI" dirty="0" smtClean="0"/>
              <a:t>/</a:t>
            </a:r>
            <a:r>
              <a:rPr lang="sl-SI" dirty="0" err="1" smtClean="0"/>
              <a:t>Parseme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endParaRPr lang="sl-SI" dirty="0" smtClean="0"/>
          </a:p>
          <a:p>
            <a:pPr lvl="1"/>
            <a:r>
              <a:rPr lang="sl-SI" dirty="0" err="1" smtClean="0"/>
              <a:t>Following</a:t>
            </a:r>
            <a:r>
              <a:rPr lang="sl-SI" dirty="0" smtClean="0"/>
              <a:t> meeting &amp; future </a:t>
            </a:r>
            <a:r>
              <a:rPr lang="sl-SI" dirty="0" err="1" smtClean="0"/>
              <a:t>meetings</a:t>
            </a:r>
            <a:endParaRPr lang="sl-SI" dirty="0" smtClean="0"/>
          </a:p>
          <a:p>
            <a:pPr lvl="1"/>
            <a:r>
              <a:rPr lang="sl-SI" dirty="0" err="1" smtClean="0"/>
              <a:t>Training</a:t>
            </a:r>
            <a:r>
              <a:rPr lang="sl-SI" dirty="0" smtClean="0"/>
              <a:t> </a:t>
            </a:r>
            <a:r>
              <a:rPr lang="sl-SI" dirty="0" err="1" smtClean="0"/>
              <a:t>school</a:t>
            </a:r>
            <a:r>
              <a:rPr lang="sl-SI" dirty="0" smtClean="0"/>
              <a:t> 2016</a:t>
            </a:r>
          </a:p>
          <a:p>
            <a:r>
              <a:rPr lang="sl-SI" dirty="0" smtClean="0"/>
              <a:t>AOB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262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MWE </a:t>
            </a:r>
            <a:r>
              <a:rPr lang="sl-SI" dirty="0" err="1" smtClean="0"/>
              <a:t>Survey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https://docs.google.com/forms/d/1eDVIxClSJO_6NOe3Jmi8cto_g__eaG2G3KPJJXfZszk/viewform</a:t>
            </a:r>
            <a:r>
              <a:rPr lang="sl-SI" dirty="0" smtClean="0"/>
              <a:t> </a:t>
            </a:r>
            <a:endParaRPr lang="en-US" dirty="0" smtClean="0"/>
          </a:p>
          <a:p>
            <a:r>
              <a:rPr lang="en-US" dirty="0" smtClean="0"/>
              <a:t>This is a joint survey of the </a:t>
            </a:r>
            <a:r>
              <a:rPr lang="en-US" dirty="0" err="1" smtClean="0"/>
              <a:t>ENeL</a:t>
            </a:r>
            <a:r>
              <a:rPr lang="en-US" dirty="0" smtClean="0"/>
              <a:t> and PARSEME Cost Actions. The aim is to identify dictionaries and lexical resources which contain Multiword Expressions (MWEs) and how these MWEs are represented in those dictionaries and lexical resources. </a:t>
            </a:r>
          </a:p>
          <a:p>
            <a:r>
              <a:rPr lang="en-US" dirty="0" smtClean="0"/>
              <a:t>PARSEME members can benefit from additional data sources for their research, and </a:t>
            </a:r>
            <a:r>
              <a:rPr lang="en-US" dirty="0" err="1" smtClean="0"/>
              <a:t>ENeL</a:t>
            </a:r>
            <a:r>
              <a:rPr lang="en-US" dirty="0" smtClean="0"/>
              <a:t> members can benefit from the expertise to process their resources and carry out new research.</a:t>
            </a:r>
          </a:p>
          <a:p>
            <a:r>
              <a:rPr lang="en-US" dirty="0" smtClean="0"/>
              <a:t>The results of this survey will help us to prepare a joint workshop of </a:t>
            </a:r>
            <a:r>
              <a:rPr lang="en-US" dirty="0" err="1" smtClean="0"/>
              <a:t>ENeL</a:t>
            </a:r>
            <a:r>
              <a:rPr lang="en-US" dirty="0" smtClean="0"/>
              <a:t> and PARSEME, which is planned for April 2016</a:t>
            </a:r>
            <a:r>
              <a:rPr lang="sl-SI" dirty="0" smtClean="0"/>
              <a:t>.</a:t>
            </a:r>
            <a:endParaRPr lang="en-US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3178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Results</a:t>
            </a:r>
            <a:r>
              <a:rPr lang="sl-SI" dirty="0" smtClean="0"/>
              <a:t> – </a:t>
            </a:r>
            <a:r>
              <a:rPr lang="sl-SI" dirty="0" err="1" smtClean="0"/>
              <a:t>resources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Name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resource</a:t>
            </a:r>
            <a:r>
              <a:rPr lang="sl-SI" dirty="0" smtClean="0"/>
              <a:t> </a:t>
            </a:r>
            <a:r>
              <a:rPr lang="sl-SI" dirty="0" err="1" smtClean="0"/>
              <a:t>containing</a:t>
            </a:r>
            <a:r>
              <a:rPr lang="sl-SI" dirty="0" smtClean="0"/>
              <a:t> </a:t>
            </a:r>
            <a:r>
              <a:rPr lang="sl-SI" dirty="0" err="1" smtClean="0"/>
              <a:t>MWEs</a:t>
            </a:r>
            <a:r>
              <a:rPr lang="sl-SI" dirty="0" smtClean="0"/>
              <a:t>:</a:t>
            </a:r>
          </a:p>
          <a:p>
            <a:pPr lvl="1"/>
            <a:r>
              <a:rPr lang="sl-SI" dirty="0" smtClean="0"/>
              <a:t>{</a:t>
            </a:r>
            <a:r>
              <a:rPr lang="sl-SI" dirty="0" err="1" smtClean="0"/>
              <a:t>hr,sl,sr</a:t>
            </a:r>
            <a:r>
              <a:rPr lang="sl-SI" dirty="0" smtClean="0"/>
              <a:t>}</a:t>
            </a:r>
            <a:r>
              <a:rPr lang="sl-SI" dirty="0" err="1" smtClean="0"/>
              <a:t>MWELex</a:t>
            </a:r>
            <a:endParaRPr lang="sl-SI" dirty="0" smtClean="0"/>
          </a:p>
          <a:p>
            <a:pPr lvl="1"/>
            <a:r>
              <a:rPr lang="sl-SI" dirty="0" err="1" smtClean="0"/>
              <a:t>Kamusi</a:t>
            </a:r>
            <a:r>
              <a:rPr lang="sl-SI" dirty="0" smtClean="0"/>
              <a:t> GOLD</a:t>
            </a:r>
          </a:p>
          <a:p>
            <a:pPr lvl="1"/>
            <a:r>
              <a:rPr lang="sl-SI" dirty="0" smtClean="0"/>
              <a:t>TERMIS: a </a:t>
            </a:r>
            <a:r>
              <a:rPr lang="sl-SI" dirty="0" err="1" smtClean="0"/>
              <a:t>database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Slovene</a:t>
            </a:r>
            <a:r>
              <a:rPr lang="sl-SI" dirty="0" smtClean="0"/>
              <a:t> PR </a:t>
            </a:r>
            <a:r>
              <a:rPr lang="sl-SI" dirty="0" err="1" smtClean="0"/>
              <a:t>terms</a:t>
            </a:r>
            <a:endParaRPr lang="sl-SI" dirty="0" smtClean="0"/>
          </a:p>
          <a:p>
            <a:pPr lvl="1"/>
            <a:r>
              <a:rPr lang="sl-SI" dirty="0" err="1" smtClean="0"/>
              <a:t>Estonian</a:t>
            </a:r>
            <a:r>
              <a:rPr lang="sl-SI" dirty="0" smtClean="0"/>
              <a:t> </a:t>
            </a:r>
            <a:r>
              <a:rPr lang="sl-SI" dirty="0" err="1" smtClean="0"/>
              <a:t>Collocation</a:t>
            </a:r>
            <a:r>
              <a:rPr lang="sl-SI" dirty="0" smtClean="0"/>
              <a:t> </a:t>
            </a:r>
            <a:r>
              <a:rPr lang="sl-SI" dirty="0" err="1" smtClean="0"/>
              <a:t>Dictionary</a:t>
            </a:r>
            <a:endParaRPr lang="sl-SI" dirty="0" smtClean="0"/>
          </a:p>
          <a:p>
            <a:pPr lvl="1"/>
            <a:r>
              <a:rPr lang="sl-SI" dirty="0" err="1" smtClean="0"/>
              <a:t>Dicionario</a:t>
            </a:r>
            <a:r>
              <a:rPr lang="sl-SI" dirty="0" smtClean="0"/>
              <a:t> </a:t>
            </a:r>
            <a:r>
              <a:rPr lang="sl-SI" dirty="0" err="1" smtClean="0"/>
              <a:t>bilingüe</a:t>
            </a:r>
            <a:r>
              <a:rPr lang="sl-SI" dirty="0" smtClean="0"/>
              <a:t> </a:t>
            </a:r>
            <a:r>
              <a:rPr lang="sl-SI" dirty="0" err="1" smtClean="0"/>
              <a:t>castellano-gallego</a:t>
            </a:r>
            <a:r>
              <a:rPr lang="sl-SI" dirty="0" smtClean="0"/>
              <a:t> de la Real </a:t>
            </a:r>
            <a:r>
              <a:rPr lang="sl-SI" dirty="0" err="1" smtClean="0"/>
              <a:t>Academia</a:t>
            </a:r>
            <a:r>
              <a:rPr lang="sl-SI" dirty="0" smtClean="0"/>
              <a:t> </a:t>
            </a:r>
            <a:r>
              <a:rPr lang="sl-SI" dirty="0" err="1" smtClean="0"/>
              <a:t>Gallega</a:t>
            </a:r>
            <a:endParaRPr lang="sl-SI" dirty="0" smtClean="0"/>
          </a:p>
          <a:p>
            <a:pPr lvl="1"/>
            <a:r>
              <a:rPr lang="sl-SI" dirty="0" smtClean="0"/>
              <a:t>OENOLEX - Professional </a:t>
            </a:r>
            <a:r>
              <a:rPr lang="sl-SI" dirty="0" err="1" smtClean="0"/>
              <a:t>dictionary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wine</a:t>
            </a:r>
            <a:r>
              <a:rPr lang="sl-SI" dirty="0" smtClean="0"/>
              <a:t> </a:t>
            </a:r>
            <a:r>
              <a:rPr lang="sl-SI" dirty="0" err="1" smtClean="0"/>
              <a:t>tasting</a:t>
            </a:r>
            <a:endParaRPr lang="sl-SI" dirty="0" smtClean="0"/>
          </a:p>
          <a:p>
            <a:pPr lvl="1"/>
            <a:r>
              <a:rPr lang="sl-SI" dirty="0" err="1" smtClean="0"/>
              <a:t>Multiword</a:t>
            </a:r>
            <a:r>
              <a:rPr lang="sl-SI" dirty="0" smtClean="0"/>
              <a:t> </a:t>
            </a:r>
            <a:r>
              <a:rPr lang="sl-SI" dirty="0" err="1" smtClean="0"/>
              <a:t>Expressions</a:t>
            </a:r>
            <a:r>
              <a:rPr lang="sl-SI" dirty="0" smtClean="0"/>
              <a:t> in </a:t>
            </a:r>
            <a:r>
              <a:rPr lang="sl-SI" dirty="0" err="1" smtClean="0"/>
              <a:t>Czech</a:t>
            </a:r>
            <a:endParaRPr lang="sl-SI" dirty="0" smtClean="0"/>
          </a:p>
          <a:p>
            <a:pPr lvl="1"/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Danish</a:t>
            </a:r>
            <a:r>
              <a:rPr lang="sl-SI" dirty="0" smtClean="0"/>
              <a:t> </a:t>
            </a:r>
            <a:r>
              <a:rPr lang="sl-SI" dirty="0" err="1" smtClean="0"/>
              <a:t>Dictionary</a:t>
            </a:r>
            <a:r>
              <a:rPr lang="sl-SI" dirty="0" smtClean="0"/>
              <a:t> (Den Danske </a:t>
            </a:r>
            <a:r>
              <a:rPr lang="sl-SI" dirty="0" err="1" smtClean="0"/>
              <a:t>Ordbog</a:t>
            </a:r>
            <a:r>
              <a:rPr lang="sl-SI" dirty="0" smtClean="0"/>
              <a:t>)</a:t>
            </a:r>
          </a:p>
          <a:p>
            <a:pPr lvl="1"/>
            <a:r>
              <a:rPr lang="sl-SI" dirty="0" err="1" smtClean="0"/>
              <a:t>Algemeen</a:t>
            </a:r>
            <a:r>
              <a:rPr lang="sl-SI" dirty="0" smtClean="0"/>
              <a:t> </a:t>
            </a:r>
            <a:r>
              <a:rPr lang="sl-SI" dirty="0" err="1" smtClean="0"/>
              <a:t>Nederlands</a:t>
            </a:r>
            <a:r>
              <a:rPr lang="sl-SI" dirty="0" smtClean="0"/>
              <a:t> </a:t>
            </a:r>
            <a:r>
              <a:rPr lang="sl-SI" dirty="0" err="1" smtClean="0"/>
              <a:t>Woordenboek</a:t>
            </a:r>
            <a:r>
              <a:rPr lang="sl-SI" dirty="0" smtClean="0"/>
              <a:t> (ANW)</a:t>
            </a:r>
          </a:p>
          <a:p>
            <a:pPr lvl="1"/>
            <a:r>
              <a:rPr lang="sl-SI" dirty="0" err="1" smtClean="0"/>
              <a:t>Slovene</a:t>
            </a:r>
            <a:r>
              <a:rPr lang="sl-SI" dirty="0" smtClean="0"/>
              <a:t> </a:t>
            </a:r>
            <a:r>
              <a:rPr lang="sl-SI" dirty="0" err="1" smtClean="0"/>
              <a:t>Lexical</a:t>
            </a:r>
            <a:r>
              <a:rPr lang="sl-SI" dirty="0" smtClean="0"/>
              <a:t> </a:t>
            </a:r>
            <a:r>
              <a:rPr lang="sl-SI" dirty="0" err="1" smtClean="0"/>
              <a:t>Database</a:t>
            </a: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8680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Results</a:t>
            </a:r>
            <a:r>
              <a:rPr lang="sl-SI" dirty="0" smtClean="0"/>
              <a:t> – </a:t>
            </a:r>
            <a:r>
              <a:rPr lang="sl-SI" dirty="0" err="1" smtClean="0"/>
              <a:t>other</a:t>
            </a:r>
            <a:r>
              <a:rPr lang="sl-SI" dirty="0" smtClean="0"/>
              <a:t> </a:t>
            </a:r>
            <a:r>
              <a:rPr lang="sl-SI" dirty="0" err="1" smtClean="0"/>
              <a:t>questions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err="1" smtClean="0"/>
              <a:t>Languages</a:t>
            </a:r>
            <a:endParaRPr lang="sl-SI" dirty="0" smtClean="0"/>
          </a:p>
          <a:p>
            <a:pPr lvl="1"/>
            <a:r>
              <a:rPr lang="sl-SI" dirty="0" err="1" smtClean="0"/>
              <a:t>Croatian</a:t>
            </a:r>
            <a:r>
              <a:rPr lang="sl-SI" dirty="0" smtClean="0"/>
              <a:t>/</a:t>
            </a:r>
            <a:r>
              <a:rPr lang="sl-SI" dirty="0" err="1" smtClean="0"/>
              <a:t>Serbian</a:t>
            </a:r>
            <a:r>
              <a:rPr lang="sl-SI" dirty="0" smtClean="0"/>
              <a:t>/</a:t>
            </a:r>
            <a:r>
              <a:rPr lang="sl-SI" dirty="0" err="1" smtClean="0"/>
              <a:t>Slovene</a:t>
            </a:r>
            <a:r>
              <a:rPr lang="sl-SI" dirty="0" smtClean="0"/>
              <a:t>, </a:t>
            </a:r>
            <a:r>
              <a:rPr lang="sl-SI" i="1" dirty="0" err="1" smtClean="0"/>
              <a:t>multilingual</a:t>
            </a:r>
            <a:r>
              <a:rPr lang="sl-SI" dirty="0" smtClean="0"/>
              <a:t>, </a:t>
            </a:r>
            <a:r>
              <a:rPr lang="sl-SI" dirty="0" err="1" smtClean="0"/>
              <a:t>Slovene</a:t>
            </a:r>
            <a:r>
              <a:rPr lang="sl-SI" dirty="0" smtClean="0"/>
              <a:t>, </a:t>
            </a:r>
            <a:r>
              <a:rPr lang="sl-SI" dirty="0" err="1" smtClean="0"/>
              <a:t>Estonian</a:t>
            </a:r>
            <a:r>
              <a:rPr lang="sl-SI" dirty="0" smtClean="0"/>
              <a:t>, </a:t>
            </a:r>
            <a:r>
              <a:rPr lang="sl-SI" dirty="0" err="1" smtClean="0"/>
              <a:t>Spanish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Galician</a:t>
            </a:r>
            <a:r>
              <a:rPr lang="sl-SI" dirty="0" smtClean="0"/>
              <a:t>, </a:t>
            </a:r>
            <a:r>
              <a:rPr lang="sl-SI" dirty="0" err="1" smtClean="0"/>
              <a:t>French</a:t>
            </a:r>
            <a:r>
              <a:rPr lang="sl-SI" dirty="0" smtClean="0"/>
              <a:t>, </a:t>
            </a:r>
            <a:r>
              <a:rPr lang="sl-SI" dirty="0" err="1" smtClean="0"/>
              <a:t>Czech</a:t>
            </a:r>
            <a:r>
              <a:rPr lang="sl-SI" dirty="0" smtClean="0"/>
              <a:t>, </a:t>
            </a:r>
            <a:r>
              <a:rPr lang="sl-SI" dirty="0" err="1" smtClean="0"/>
              <a:t>Danish</a:t>
            </a:r>
            <a:r>
              <a:rPr lang="sl-SI" dirty="0" smtClean="0"/>
              <a:t>, </a:t>
            </a:r>
            <a:r>
              <a:rPr lang="sl-SI" dirty="0" err="1" smtClean="0"/>
              <a:t>Dutch</a:t>
            </a:r>
            <a:r>
              <a:rPr lang="sl-SI" dirty="0" smtClean="0"/>
              <a:t> (</a:t>
            </a:r>
            <a:r>
              <a:rPr lang="sl-SI" dirty="0" err="1" smtClean="0"/>
              <a:t>including</a:t>
            </a:r>
            <a:r>
              <a:rPr lang="sl-SI" dirty="0" smtClean="0"/>
              <a:t> </a:t>
            </a:r>
            <a:r>
              <a:rPr lang="sl-SI" dirty="0" err="1" smtClean="0"/>
              <a:t>regional</a:t>
            </a:r>
            <a:r>
              <a:rPr lang="sl-SI" dirty="0" smtClean="0"/>
              <a:t> </a:t>
            </a:r>
            <a:r>
              <a:rPr lang="sl-SI" dirty="0" err="1" smtClean="0"/>
              <a:t>variation</a:t>
            </a:r>
            <a:r>
              <a:rPr lang="sl-SI" dirty="0" smtClean="0"/>
              <a:t>: </a:t>
            </a:r>
            <a:r>
              <a:rPr lang="sl-SI" dirty="0" err="1" smtClean="0"/>
              <a:t>Netherlands</a:t>
            </a:r>
            <a:r>
              <a:rPr lang="sl-SI" dirty="0" smtClean="0"/>
              <a:t>, </a:t>
            </a:r>
            <a:r>
              <a:rPr lang="sl-SI" dirty="0" err="1" smtClean="0"/>
              <a:t>Belgium</a:t>
            </a:r>
            <a:r>
              <a:rPr lang="sl-SI" dirty="0" smtClean="0"/>
              <a:t>, Suriname)</a:t>
            </a:r>
          </a:p>
          <a:p>
            <a:r>
              <a:rPr lang="sl-SI" dirty="0" err="1" smtClean="0"/>
              <a:t>Availability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resource</a:t>
            </a:r>
            <a:endParaRPr lang="sl-SI" dirty="0" smtClean="0"/>
          </a:p>
          <a:p>
            <a:pPr lvl="1"/>
            <a:r>
              <a:rPr lang="sl-SI" dirty="0" err="1" smtClean="0"/>
              <a:t>restricted</a:t>
            </a:r>
            <a:r>
              <a:rPr lang="sl-SI" dirty="0" smtClean="0"/>
              <a:t> (6), </a:t>
            </a:r>
            <a:r>
              <a:rPr lang="sl-SI" dirty="0" err="1" smtClean="0"/>
              <a:t>unrestricted</a:t>
            </a:r>
            <a:r>
              <a:rPr lang="sl-SI" dirty="0" smtClean="0"/>
              <a:t> (4)</a:t>
            </a:r>
          </a:p>
          <a:p>
            <a:r>
              <a:rPr lang="en-US" dirty="0" smtClean="0"/>
              <a:t>Availability </a:t>
            </a:r>
            <a:r>
              <a:rPr lang="en-US" dirty="0"/>
              <a:t>of the resource for the </a:t>
            </a:r>
            <a:r>
              <a:rPr lang="en-US" dirty="0" smtClean="0"/>
              <a:t>workshop</a:t>
            </a:r>
            <a:endParaRPr lang="sl-SI" dirty="0" smtClean="0"/>
          </a:p>
          <a:p>
            <a:pPr lvl="1"/>
            <a:r>
              <a:rPr lang="sl-SI" dirty="0" err="1" smtClean="0"/>
              <a:t>yes</a:t>
            </a:r>
            <a:r>
              <a:rPr lang="sl-SI" dirty="0" smtClean="0"/>
              <a:t> (8), no (2)</a:t>
            </a:r>
          </a:p>
          <a:p>
            <a:r>
              <a:rPr lang="sl-SI" dirty="0" err="1"/>
              <a:t>Participation</a:t>
            </a:r>
            <a:r>
              <a:rPr lang="sl-SI" dirty="0"/>
              <a:t> at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 smtClean="0"/>
              <a:t>workshop</a:t>
            </a:r>
            <a:endParaRPr lang="sl-SI" dirty="0" smtClean="0"/>
          </a:p>
          <a:p>
            <a:pPr lvl="1"/>
            <a:r>
              <a:rPr lang="sl-SI" dirty="0" err="1" smtClean="0"/>
              <a:t>yes</a:t>
            </a:r>
            <a:r>
              <a:rPr lang="sl-SI" dirty="0" smtClean="0"/>
              <a:t> (8), no (2)</a:t>
            </a:r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9663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r>
              <a:rPr lang="sl-SI" dirty="0" smtClean="0"/>
              <a:t>: </a:t>
            </a:r>
            <a:r>
              <a:rPr lang="sl-SI" dirty="0" err="1" smtClean="0"/>
              <a:t>info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"</a:t>
            </a:r>
            <a:r>
              <a:rPr lang="en-US" dirty="0" smtClean="0"/>
              <a:t>PARSEME/</a:t>
            </a:r>
            <a:r>
              <a:rPr lang="en-US" dirty="0" err="1" smtClean="0"/>
              <a:t>ENeL</a:t>
            </a:r>
            <a:r>
              <a:rPr lang="en-US" dirty="0" smtClean="0"/>
              <a:t> workshop on MWE e-lexicons</a:t>
            </a:r>
            <a:r>
              <a:rPr lang="sl-SI" dirty="0" smtClean="0"/>
              <a:t>"</a:t>
            </a:r>
          </a:p>
          <a:p>
            <a:pPr lvl="1"/>
            <a:r>
              <a:rPr lang="sl-SI" dirty="0" smtClean="0">
                <a:hlinkClick r:id="rId2"/>
              </a:rPr>
              <a:t>http://typo.uni-konstanz.de/parseme/index.php/2-general/135-enel-parseme-workshop-on-mwe-lexicons</a:t>
            </a:r>
            <a:endParaRPr lang="sl-SI" dirty="0" smtClean="0"/>
          </a:p>
          <a:p>
            <a:r>
              <a:rPr lang="sl-SI" dirty="0" smtClean="0"/>
              <a:t>5-6 April 2016 (</a:t>
            </a:r>
            <a:r>
              <a:rPr lang="sl-SI" dirty="0" err="1" smtClean="0"/>
              <a:t>co-located</a:t>
            </a:r>
            <a:r>
              <a:rPr lang="sl-SI" dirty="0" smtClean="0"/>
              <a:t> </a:t>
            </a:r>
            <a:r>
              <a:rPr lang="sl-SI" dirty="0" err="1" smtClean="0"/>
              <a:t>with</a:t>
            </a:r>
            <a:r>
              <a:rPr lang="sl-SI" dirty="0" smtClean="0"/>
              <a:t> </a:t>
            </a:r>
            <a:r>
              <a:rPr lang="sl-SI" dirty="0" err="1" smtClean="0"/>
              <a:t>PARSEME's</a:t>
            </a:r>
            <a:r>
              <a:rPr lang="sl-SI" dirty="0" smtClean="0"/>
              <a:t> 6th general meeting)</a:t>
            </a:r>
          </a:p>
          <a:p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Skopje, </a:t>
            </a:r>
            <a:r>
              <a:rPr lang="sl-SI" dirty="0" err="1" smtClean="0"/>
              <a:t>Faculty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Computer</a:t>
            </a:r>
            <a:r>
              <a:rPr lang="sl-SI" dirty="0" smtClean="0"/>
              <a:t> Science </a:t>
            </a:r>
            <a:r>
              <a:rPr lang="sl-SI" dirty="0" err="1" smtClean="0"/>
              <a:t>and</a:t>
            </a:r>
            <a:r>
              <a:rPr lang="sl-SI" dirty="0" smtClean="0"/>
              <a:t> Engineering (FCSE), Skopje, FYR </a:t>
            </a:r>
            <a:r>
              <a:rPr lang="sl-SI" dirty="0" err="1" smtClean="0"/>
              <a:t>Macedonia</a:t>
            </a:r>
            <a:endParaRPr lang="sl-SI" dirty="0" smtClean="0"/>
          </a:p>
          <a:p>
            <a:r>
              <a:rPr lang="sl-SI" dirty="0" err="1" smtClean="0"/>
              <a:t>Organizers</a:t>
            </a:r>
            <a:r>
              <a:rPr lang="sl-SI" dirty="0" smtClean="0"/>
              <a:t>: Simon Krek &amp; Carole Tiberius (</a:t>
            </a:r>
            <a:r>
              <a:rPr lang="sl-SI" dirty="0" err="1" smtClean="0"/>
              <a:t>ENeL</a:t>
            </a:r>
            <a:r>
              <a:rPr lang="sl-SI" dirty="0" smtClean="0"/>
              <a:t>), Carla Parra Escartín &amp; Manfred Sailer (PARSEME)</a:t>
            </a:r>
          </a:p>
          <a:p>
            <a:r>
              <a:rPr lang="sl-SI" dirty="0" err="1" smtClean="0"/>
              <a:t>Local</a:t>
            </a:r>
            <a:r>
              <a:rPr lang="sl-SI" dirty="0" smtClean="0"/>
              <a:t> </a:t>
            </a:r>
            <a:r>
              <a:rPr lang="sl-SI" dirty="0" err="1" smtClean="0"/>
              <a:t>Organizer</a:t>
            </a:r>
            <a:r>
              <a:rPr lang="sl-SI" dirty="0" smtClean="0"/>
              <a:t>: Katerina Zdravkova</a:t>
            </a:r>
          </a:p>
          <a:p>
            <a:r>
              <a:rPr lang="sl-SI" dirty="0" err="1" smtClean="0"/>
              <a:t>Participants</a:t>
            </a:r>
            <a:r>
              <a:rPr lang="sl-SI" dirty="0" smtClean="0"/>
              <a:t>: 20 </a:t>
            </a:r>
            <a:r>
              <a:rPr lang="sl-SI" dirty="0" err="1" smtClean="0"/>
              <a:t>experts</a:t>
            </a:r>
            <a:r>
              <a:rPr lang="sl-SI" dirty="0" smtClean="0"/>
              <a:t> - 10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ENeL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10 </a:t>
            </a:r>
            <a:r>
              <a:rPr lang="sl-SI" dirty="0" err="1" smtClean="0"/>
              <a:t>from</a:t>
            </a:r>
            <a:r>
              <a:rPr lang="sl-SI" dirty="0" smtClean="0"/>
              <a:t> PARSEME</a:t>
            </a:r>
          </a:p>
        </p:txBody>
      </p:sp>
    </p:spTree>
    <p:extLst>
      <p:ext uri="{BB962C8B-B14F-4D97-AF65-F5344CB8AC3E}">
        <p14:creationId xmlns:p14="http://schemas.microsoft.com/office/powerpoint/2010/main" val="59032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r>
              <a:rPr lang="sl-SI" dirty="0" smtClean="0"/>
              <a:t>: </a:t>
            </a:r>
            <a:r>
              <a:rPr lang="sl-SI" dirty="0" err="1" smtClean="0"/>
              <a:t>Parseme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PARSEME (</a:t>
            </a:r>
            <a:r>
              <a:rPr lang="en-US" dirty="0" err="1"/>
              <a:t>PARSing</a:t>
            </a:r>
            <a:r>
              <a:rPr lang="en-US" dirty="0"/>
              <a:t> and Multi-word Expressions</a:t>
            </a:r>
            <a:r>
              <a:rPr lang="en-US" dirty="0" smtClean="0"/>
              <a:t>)</a:t>
            </a:r>
            <a:endParaRPr lang="sl-SI" dirty="0" smtClean="0"/>
          </a:p>
          <a:p>
            <a:r>
              <a:rPr lang="en-US" dirty="0" smtClean="0"/>
              <a:t>Towards </a:t>
            </a:r>
            <a:r>
              <a:rPr lang="en-US" dirty="0"/>
              <a:t>linguistic precision and computational efficiency in natural language </a:t>
            </a:r>
            <a:r>
              <a:rPr lang="en-US" dirty="0" smtClean="0"/>
              <a:t>processing</a:t>
            </a:r>
            <a:endParaRPr lang="sl-SI" dirty="0" smtClean="0"/>
          </a:p>
          <a:p>
            <a:r>
              <a:rPr lang="sl-SI" b="1" dirty="0"/>
              <a:t>WG 1: </a:t>
            </a:r>
            <a:r>
              <a:rPr lang="sl-SI" b="1" dirty="0" err="1"/>
              <a:t>Lexicon-Grammar</a:t>
            </a:r>
            <a:r>
              <a:rPr lang="sl-SI" b="1" dirty="0"/>
              <a:t> </a:t>
            </a:r>
            <a:r>
              <a:rPr lang="sl-SI" b="1" dirty="0" err="1" smtClean="0"/>
              <a:t>Interface</a:t>
            </a:r>
            <a:endParaRPr lang="sl-SI" b="1" dirty="0" smtClean="0"/>
          </a:p>
          <a:p>
            <a:r>
              <a:rPr lang="en-US" dirty="0"/>
              <a:t>WG 2: Parsing Techniques for </a:t>
            </a:r>
            <a:r>
              <a:rPr lang="en-US" dirty="0" smtClean="0"/>
              <a:t>MWEs</a:t>
            </a:r>
            <a:endParaRPr lang="sl-SI" dirty="0" smtClean="0"/>
          </a:p>
          <a:p>
            <a:r>
              <a:rPr lang="en-US" dirty="0"/>
              <a:t>WG 3: Statistical, Hybrid and Multilingual Processing of </a:t>
            </a:r>
            <a:r>
              <a:rPr lang="en-US" dirty="0" smtClean="0"/>
              <a:t>MWEs</a:t>
            </a:r>
            <a:endParaRPr lang="sl-SI" dirty="0" smtClean="0"/>
          </a:p>
          <a:p>
            <a:r>
              <a:rPr lang="en-US" dirty="0"/>
              <a:t>WG 4: Annotating MWEs in </a:t>
            </a:r>
            <a:r>
              <a:rPr lang="en-US" dirty="0" err="1" smtClean="0"/>
              <a:t>Treebanks</a:t>
            </a:r>
            <a:endParaRPr lang="sl-SI" dirty="0" smtClean="0"/>
          </a:p>
          <a:p>
            <a:endParaRPr lang="en-US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9010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r>
              <a:rPr lang="sl-SI" dirty="0" smtClean="0"/>
              <a:t>: </a:t>
            </a:r>
            <a:r>
              <a:rPr lang="sl-SI" dirty="0" err="1" smtClean="0"/>
              <a:t>aims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MWEs are defined as sequences of words with some unpredictable properties such as "to count somebody in" or "to take a haircut". In lexicographic context, they are typically described as idioms, phraseology, phrasal verbs and similar elements, as parts of dictionary entries.</a:t>
            </a:r>
          </a:p>
          <a:p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aim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r>
              <a:rPr lang="sl-SI" dirty="0" smtClean="0"/>
              <a:t> is to </a:t>
            </a:r>
            <a:r>
              <a:rPr lang="sl-SI" dirty="0" err="1" smtClean="0"/>
              <a:t>combine</a:t>
            </a:r>
            <a:r>
              <a:rPr lang="sl-SI" dirty="0" smtClean="0"/>
              <a:t> </a:t>
            </a:r>
            <a:r>
              <a:rPr lang="sl-SI" dirty="0" err="1" smtClean="0"/>
              <a:t>knowledge</a:t>
            </a:r>
            <a:r>
              <a:rPr lang="sl-SI" dirty="0" smtClean="0"/>
              <a:t> </a:t>
            </a:r>
            <a:r>
              <a:rPr lang="sl-SI" dirty="0" err="1" smtClean="0"/>
              <a:t>about</a:t>
            </a:r>
            <a:r>
              <a:rPr lang="sl-SI" dirty="0" smtClean="0"/>
              <a:t> (</a:t>
            </a:r>
            <a:r>
              <a:rPr lang="sl-SI" dirty="0" err="1" smtClean="0"/>
              <a:t>individual</a:t>
            </a:r>
            <a:r>
              <a:rPr lang="sl-SI" dirty="0" smtClean="0"/>
              <a:t>) </a:t>
            </a:r>
            <a:r>
              <a:rPr lang="sl-SI" dirty="0" err="1" smtClean="0"/>
              <a:t>lexical</a:t>
            </a:r>
            <a:r>
              <a:rPr lang="sl-SI" dirty="0" smtClean="0"/>
              <a:t> </a:t>
            </a:r>
            <a:r>
              <a:rPr lang="sl-SI" dirty="0" err="1" smtClean="0"/>
              <a:t>resources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ENeL</a:t>
            </a:r>
            <a:r>
              <a:rPr lang="sl-SI" dirty="0" smtClean="0"/>
              <a:t> members </a:t>
            </a:r>
            <a:r>
              <a:rPr lang="sl-SI" dirty="0" err="1" smtClean="0"/>
              <a:t>with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expertise</a:t>
            </a:r>
            <a:r>
              <a:rPr lang="sl-SI" dirty="0" smtClean="0"/>
              <a:t> in NLP </a:t>
            </a:r>
            <a:r>
              <a:rPr lang="sl-SI" dirty="0" err="1" smtClean="0"/>
              <a:t>present</a:t>
            </a:r>
            <a:r>
              <a:rPr lang="sl-SI" dirty="0" smtClean="0"/>
              <a:t> in </a:t>
            </a:r>
            <a:r>
              <a:rPr lang="sl-SI" dirty="0" err="1" smtClean="0"/>
              <a:t>Parseme</a:t>
            </a:r>
            <a:r>
              <a:rPr lang="sl-SI" dirty="0" smtClean="0"/>
              <a:t> to </a:t>
            </a:r>
            <a:r>
              <a:rPr lang="sl-SI" dirty="0" err="1" smtClean="0"/>
              <a:t>better</a:t>
            </a:r>
            <a:r>
              <a:rPr lang="sl-SI" dirty="0" smtClean="0"/>
              <a:t> </a:t>
            </a:r>
            <a:r>
              <a:rPr lang="sl-SI" dirty="0" err="1" smtClean="0"/>
              <a:t>understand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nature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MWEs</a:t>
            </a:r>
            <a:r>
              <a:rPr lang="sl-SI" dirty="0" smtClean="0"/>
              <a:t> as </a:t>
            </a:r>
            <a:r>
              <a:rPr lang="sl-SI" dirty="0" err="1" smtClean="0"/>
              <a:t>defined</a:t>
            </a:r>
            <a:r>
              <a:rPr lang="sl-SI" dirty="0" smtClean="0"/>
              <a:t> </a:t>
            </a:r>
            <a:r>
              <a:rPr lang="sl-SI" dirty="0" err="1" smtClean="0"/>
              <a:t>by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lexicographic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NLP </a:t>
            </a:r>
            <a:r>
              <a:rPr lang="sl-SI" dirty="0" err="1" smtClean="0"/>
              <a:t>communities</a:t>
            </a:r>
            <a:r>
              <a:rPr lang="sl-SI" dirty="0"/>
              <a:t> </a:t>
            </a:r>
            <a:r>
              <a:rPr lang="sl-SI" dirty="0" smtClean="0"/>
              <a:t>to:</a:t>
            </a:r>
          </a:p>
          <a:p>
            <a:pPr lvl="1"/>
            <a:r>
              <a:rPr lang="sl-SI" dirty="0" err="1" smtClean="0"/>
              <a:t>enhance</a:t>
            </a:r>
            <a:r>
              <a:rPr lang="sl-SI" dirty="0"/>
              <a:t> </a:t>
            </a:r>
            <a:r>
              <a:rPr lang="sl-SI" dirty="0" err="1"/>
              <a:t>MWEs</a:t>
            </a:r>
            <a:r>
              <a:rPr lang="sl-SI" dirty="0"/>
              <a:t> </a:t>
            </a:r>
            <a:r>
              <a:rPr lang="sl-SI" dirty="0" err="1"/>
              <a:t>extraction</a:t>
            </a:r>
            <a:r>
              <a:rPr lang="sl-SI" dirty="0"/>
              <a:t> </a:t>
            </a:r>
            <a:r>
              <a:rPr lang="sl-SI" dirty="0" err="1" smtClean="0"/>
              <a:t>techniques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lexicographic</a:t>
            </a:r>
            <a:r>
              <a:rPr lang="sl-SI" dirty="0" smtClean="0"/>
              <a:t> </a:t>
            </a:r>
            <a:r>
              <a:rPr lang="sl-SI" dirty="0" err="1" smtClean="0"/>
              <a:t>purposes</a:t>
            </a:r>
            <a:endParaRPr lang="sl-SI" dirty="0" smtClean="0"/>
          </a:p>
          <a:p>
            <a:pPr lvl="1"/>
            <a:r>
              <a:rPr lang="sl-SI" dirty="0" err="1" smtClean="0"/>
              <a:t>encourage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use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lexical</a:t>
            </a:r>
            <a:r>
              <a:rPr lang="sl-SI" dirty="0" smtClean="0"/>
              <a:t> </a:t>
            </a:r>
            <a:r>
              <a:rPr lang="sl-SI" dirty="0" err="1" smtClean="0"/>
              <a:t>resources</a:t>
            </a:r>
            <a:r>
              <a:rPr lang="sl-SI" dirty="0" smtClean="0"/>
              <a:t> </a:t>
            </a:r>
            <a:r>
              <a:rPr lang="sl-SI" dirty="0" err="1" smtClean="0"/>
              <a:t>with</a:t>
            </a:r>
            <a:r>
              <a:rPr lang="sl-SI" dirty="0" smtClean="0"/>
              <a:t> </a:t>
            </a:r>
            <a:r>
              <a:rPr lang="sl-SI" dirty="0" err="1" smtClean="0"/>
              <a:t>MWEs</a:t>
            </a:r>
            <a:r>
              <a:rPr lang="sl-SI" dirty="0" smtClean="0"/>
              <a:t> in NLP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0420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Following</a:t>
            </a:r>
            <a:r>
              <a:rPr lang="sl-SI" dirty="0" smtClean="0"/>
              <a:t> meeting &amp; future </a:t>
            </a:r>
            <a:r>
              <a:rPr lang="sl-SI" dirty="0" err="1" smtClean="0"/>
              <a:t>meetings</a:t>
            </a:r>
            <a:endParaRPr lang="sl-S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/>
              <a:t>Following</a:t>
            </a:r>
            <a:r>
              <a:rPr lang="sl-SI" dirty="0" smtClean="0"/>
              <a:t> meeting</a:t>
            </a:r>
          </a:p>
          <a:p>
            <a:pPr lvl="1"/>
            <a:r>
              <a:rPr lang="en-GB" dirty="0"/>
              <a:t>Online Dictionaries and their </a:t>
            </a:r>
            <a:r>
              <a:rPr lang="en-GB" dirty="0" smtClean="0"/>
              <a:t>Users</a:t>
            </a:r>
            <a:r>
              <a:rPr lang="sl-SI" dirty="0" smtClean="0"/>
              <a:t> (WG1 &amp; WG3)</a:t>
            </a:r>
            <a:endParaRPr lang="sl-SI" dirty="0"/>
          </a:p>
          <a:p>
            <a:pPr lvl="1"/>
            <a:r>
              <a:rPr lang="sl-SI" dirty="0" err="1" smtClean="0"/>
              <a:t>March</a:t>
            </a:r>
            <a:r>
              <a:rPr lang="sl-SI" dirty="0" smtClean="0"/>
              <a:t> 2016 (</a:t>
            </a:r>
            <a:r>
              <a:rPr lang="sl-SI" dirty="0" err="1" smtClean="0"/>
              <a:t>dates</a:t>
            </a:r>
            <a:r>
              <a:rPr lang="sl-SI" dirty="0" smtClean="0"/>
              <a:t> </a:t>
            </a:r>
            <a:r>
              <a:rPr lang="sl-SI" dirty="0" err="1" smtClean="0"/>
              <a:t>decided</a:t>
            </a:r>
            <a:r>
              <a:rPr lang="sl-SI" dirty="0" smtClean="0"/>
              <a:t> </a:t>
            </a:r>
            <a:r>
              <a:rPr lang="sl-SI" dirty="0" err="1" smtClean="0"/>
              <a:t>by</a:t>
            </a:r>
            <a:r>
              <a:rPr lang="sl-SI" dirty="0" smtClean="0"/>
              <a:t> SG)</a:t>
            </a:r>
          </a:p>
          <a:p>
            <a:pPr lvl="1"/>
            <a:r>
              <a:rPr lang="sl-SI" dirty="0" err="1" smtClean="0"/>
              <a:t>Spain</a:t>
            </a:r>
            <a:r>
              <a:rPr lang="sl-SI" dirty="0"/>
              <a:t>: </a:t>
            </a:r>
            <a:r>
              <a:rPr lang="sl-SI" dirty="0" err="1"/>
              <a:t>University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 smtClean="0"/>
              <a:t>Vigo</a:t>
            </a:r>
            <a:r>
              <a:rPr lang="sl-SI" dirty="0" smtClean="0"/>
              <a:t> </a:t>
            </a:r>
          </a:p>
          <a:p>
            <a:pPr lvl="1"/>
            <a:r>
              <a:rPr lang="sl-SI" dirty="0" err="1" smtClean="0"/>
              <a:t>Organisers</a:t>
            </a:r>
            <a:r>
              <a:rPr lang="sl-SI" dirty="0" smtClean="0"/>
              <a:t>: </a:t>
            </a:r>
            <a:r>
              <a:rPr lang="en-US" dirty="0" smtClean="0"/>
              <a:t>Robert </a:t>
            </a:r>
            <a:r>
              <a:rPr lang="sl-SI" dirty="0" smtClean="0"/>
              <a:t>Lew (WG1), </a:t>
            </a:r>
            <a:r>
              <a:rPr lang="en-US" dirty="0" smtClean="0"/>
              <a:t>Carole </a:t>
            </a:r>
            <a:r>
              <a:rPr lang="sl-SI" dirty="0" smtClean="0"/>
              <a:t>Tiberius</a:t>
            </a:r>
          </a:p>
          <a:p>
            <a:pPr lvl="1"/>
            <a:r>
              <a:rPr lang="sl-SI" dirty="0" err="1" smtClean="0"/>
              <a:t>Local</a:t>
            </a:r>
            <a:r>
              <a:rPr lang="sl-SI" dirty="0" smtClean="0"/>
              <a:t> </a:t>
            </a:r>
            <a:r>
              <a:rPr lang="sl-SI" dirty="0" err="1" smtClean="0"/>
              <a:t>organisers</a:t>
            </a:r>
            <a:r>
              <a:rPr lang="sl-SI" dirty="0" smtClean="0"/>
              <a:t>: </a:t>
            </a:r>
            <a:r>
              <a:rPr lang="en-GB" dirty="0" smtClean="0"/>
              <a:t>Carlos </a:t>
            </a:r>
            <a:r>
              <a:rPr lang="en-GB" dirty="0"/>
              <a:t>Valcárcel </a:t>
            </a:r>
            <a:r>
              <a:rPr lang="en-GB" dirty="0" err="1"/>
              <a:t>Riveiro</a:t>
            </a:r>
            <a:r>
              <a:rPr lang="en-GB" dirty="0"/>
              <a:t> </a:t>
            </a:r>
            <a:r>
              <a:rPr lang="sl-SI" dirty="0" smtClean="0"/>
              <a:t>&amp; </a:t>
            </a:r>
            <a:r>
              <a:rPr lang="en-GB" dirty="0" err="1" smtClean="0"/>
              <a:t>María</a:t>
            </a:r>
            <a:r>
              <a:rPr lang="en-GB" dirty="0" smtClean="0"/>
              <a:t> </a:t>
            </a:r>
            <a:r>
              <a:rPr lang="en-GB" dirty="0"/>
              <a:t>José </a:t>
            </a:r>
            <a:r>
              <a:rPr lang="en-GB" dirty="0" err="1" smtClean="0"/>
              <a:t>Domínguez</a:t>
            </a:r>
            <a:r>
              <a:rPr lang="en-GB" dirty="0" smtClean="0"/>
              <a:t> </a:t>
            </a:r>
            <a:r>
              <a:rPr lang="en-GB" dirty="0" err="1" smtClean="0"/>
              <a:t>Vázquez</a:t>
            </a:r>
            <a:endParaRPr lang="sl-SI" dirty="0" smtClean="0"/>
          </a:p>
          <a:p>
            <a:r>
              <a:rPr lang="sl-SI" dirty="0" smtClean="0"/>
              <a:t>Future </a:t>
            </a:r>
            <a:r>
              <a:rPr lang="sl-SI" dirty="0" err="1" smtClean="0"/>
              <a:t>meetings</a:t>
            </a:r>
            <a:r>
              <a:rPr lang="sl-SI" dirty="0" smtClean="0"/>
              <a:t> </a:t>
            </a:r>
            <a:r>
              <a:rPr lang="sl-SI" dirty="0" smtClean="0"/>
              <a:t>(</a:t>
            </a:r>
            <a:r>
              <a:rPr lang="en-US" dirty="0"/>
              <a:t>Brno, Czech Republic, September 12-16, 2016</a:t>
            </a:r>
            <a:r>
              <a:rPr lang="sl-SI" dirty="0" smtClean="0"/>
              <a:t>)</a:t>
            </a:r>
            <a:endParaRPr lang="sl-SI" dirty="0" smtClean="0"/>
          </a:p>
          <a:p>
            <a:pPr lvl="1"/>
            <a:r>
              <a:rPr lang="en-GB" dirty="0"/>
              <a:t>The use of lexicographical data in computational linguistics –  investigation of possible use of dictionary content for computational linguistic applications </a:t>
            </a:r>
            <a:endParaRPr lang="sl-SI"/>
          </a:p>
          <a:p>
            <a:pPr lvl="1"/>
            <a:r>
              <a:rPr lang="en-GB" smtClean="0"/>
              <a:t>Between </a:t>
            </a:r>
            <a:r>
              <a:rPr lang="en-GB" dirty="0"/>
              <a:t>Corpora and Dictionaries – analysis of the interface between dictionaries and computational lexica and (syntactically and semantically annotated) corpora </a:t>
            </a:r>
            <a:endParaRPr lang="sl-SI" dirty="0" smtClean="0"/>
          </a:p>
          <a:p>
            <a:pPr lvl="1"/>
            <a:endParaRPr lang="sl-SI" dirty="0" smtClean="0"/>
          </a:p>
          <a:p>
            <a:endParaRPr lang="sl-SI" cap="all" dirty="0" smtClean="0"/>
          </a:p>
        </p:txBody>
      </p:sp>
    </p:spTree>
    <p:extLst>
      <p:ext uri="{BB962C8B-B14F-4D97-AF65-F5344CB8AC3E}">
        <p14:creationId xmlns:p14="http://schemas.microsoft.com/office/powerpoint/2010/main" val="247310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718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ENeL WG3 meeting: Automatic Knowledge Acquisition for Lexicography</vt:lpstr>
      <vt:lpstr>Agenda</vt:lpstr>
      <vt:lpstr>MWE Survey</vt:lpstr>
      <vt:lpstr>Results – resources </vt:lpstr>
      <vt:lpstr>Results – other questions</vt:lpstr>
      <vt:lpstr>The workshop: info </vt:lpstr>
      <vt:lpstr>The workshop: Parseme</vt:lpstr>
      <vt:lpstr>The workshop: aims</vt:lpstr>
      <vt:lpstr>Following meeting &amp; future meetings</vt:lpstr>
      <vt:lpstr>Training school</vt:lpstr>
      <vt:lpstr>AOB</vt:lpstr>
    </vt:vector>
  </TitlesOfParts>
  <Company>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Knowledge Acquisition for Lexicography</dc:title>
  <dc:creator>Simon Krek</dc:creator>
  <cp:lastModifiedBy>Simon Krek</cp:lastModifiedBy>
  <cp:revision>49</cp:revision>
  <dcterms:created xsi:type="dcterms:W3CDTF">2015-08-12T21:11:26Z</dcterms:created>
  <dcterms:modified xsi:type="dcterms:W3CDTF">2015-08-14T13:55:10Z</dcterms:modified>
</cp:coreProperties>
</file>