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72" r:id="rId2"/>
    <p:sldId id="290" r:id="rId3"/>
    <p:sldId id="286" r:id="rId4"/>
    <p:sldId id="289" r:id="rId5"/>
    <p:sldId id="288" r:id="rId6"/>
    <p:sldId id="287" r:id="rId7"/>
    <p:sldId id="273" r:id="rId8"/>
    <p:sldId id="274" r:id="rId9"/>
    <p:sldId id="277" r:id="rId10"/>
    <p:sldId id="281" r:id="rId11"/>
    <p:sldId id="282" r:id="rId12"/>
    <p:sldId id="275" r:id="rId13"/>
    <p:sldId id="276" r:id="rId14"/>
    <p:sldId id="285" r:id="rId15"/>
    <p:sldId id="279" r:id="rId16"/>
    <p:sldId id="278" r:id="rId17"/>
    <p:sldId id="280" r:id="rId18"/>
    <p:sldId id="284" r:id="rId19"/>
  </p:sldIdLst>
  <p:sldSz cx="13004800" cy="9753600"/>
  <p:notesSz cx="6797675" cy="9928225"/>
  <p:defaultTextStyle>
    <a:defPPr>
      <a:defRPr lang="de-DE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0" userDrawn="1">
          <p15:clr>
            <a:srgbClr val="A4A3A4"/>
          </p15:clr>
        </p15:guide>
        <p15:guide id="2" pos="3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9C4E5"/>
    <a:srgbClr val="88DBDF"/>
    <a:srgbClr val="4F7093"/>
    <a:srgbClr val="84BD00"/>
    <a:srgbClr val="FF8200"/>
    <a:srgbClr val="69B3E7"/>
    <a:srgbClr val="282828"/>
    <a:srgbClr val="179CE5"/>
    <a:srgbClr val="7581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5889" autoAdjust="0"/>
  </p:normalViewPr>
  <p:slideViewPr>
    <p:cSldViewPr snapToGrid="0">
      <p:cViewPr varScale="1">
        <p:scale>
          <a:sx n="59" d="100"/>
          <a:sy n="59" d="100"/>
        </p:scale>
        <p:origin x="-84" y="-546"/>
      </p:cViewPr>
      <p:guideLst>
        <p:guide orient="horz" pos="350"/>
        <p:guide pos="3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291225288" cy="2912252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8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noProof="0" smtClean="0">
                <a:sym typeface="Avenir Roman" charset="0"/>
              </a:rPr>
              <a:t>Second level</a:t>
            </a:r>
          </a:p>
          <a:p>
            <a:pPr lvl="2"/>
            <a:r>
              <a:rPr lang="de-DE" noProof="0" smtClean="0">
                <a:sym typeface="Avenir Roman" charset="0"/>
              </a:rPr>
              <a:t>Third level</a:t>
            </a:r>
          </a:p>
          <a:p>
            <a:pPr lvl="3"/>
            <a:r>
              <a:rPr lang="de-DE" noProof="0" smtClean="0">
                <a:sym typeface="Avenir Roman" charset="0"/>
              </a:rPr>
              <a:t>Fourth level</a:t>
            </a:r>
          </a:p>
          <a:p>
            <a:pPr lvl="4"/>
            <a:r>
              <a:rPr lang="de-DE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11016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3504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0644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8693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030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8871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84" y="555625"/>
            <a:ext cx="988324" cy="115168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33" y="984386"/>
            <a:ext cx="7080518" cy="3992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4" y="555625"/>
            <a:ext cx="2808549" cy="1217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3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55878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39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9692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32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776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41172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 smtClean="0">
                <a:sym typeface="Palatino" charset="0"/>
              </a:rPr>
              <a:t>Bild auf Platzhalter ziehen oder durch Klicken auf Symbol hinzufügen</a:t>
            </a:r>
            <a:endParaRPr lang="de-DE" noProof="0" smtClean="0">
              <a:sym typeface="Palatino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80448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Brandon Grotesque Black" charset="0"/>
              </a:rPr>
              <a:t>Mastertitelformat bearbeiten</a:t>
            </a:r>
            <a:endParaRPr lang="de-DE">
              <a:sym typeface="Brandon Grotesque Black" charset="0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Palatino" charset="0"/>
              </a:rPr>
              <a:t>Mastertextformat bearbeiten</a:t>
            </a:r>
          </a:p>
          <a:p>
            <a:pPr lvl="1"/>
            <a:r>
              <a:rPr lang="de-AT" smtClean="0">
                <a:sym typeface="Palatino" charset="0"/>
              </a:rPr>
              <a:t>Zweite Ebene</a:t>
            </a:r>
          </a:p>
          <a:p>
            <a:pPr lvl="2"/>
            <a:r>
              <a:rPr lang="de-AT" smtClean="0">
                <a:sym typeface="Palatino" charset="0"/>
              </a:rPr>
              <a:t>Dritte Ebene</a:t>
            </a:r>
          </a:p>
          <a:p>
            <a:pPr lvl="3"/>
            <a:r>
              <a:rPr lang="de-AT" smtClean="0">
                <a:sym typeface="Palatino" charset="0"/>
              </a:rPr>
              <a:t>Vierte Ebene</a:t>
            </a:r>
          </a:p>
          <a:p>
            <a:pPr lvl="4"/>
            <a:r>
              <a:rPr lang="de-AT" smtClean="0">
                <a:sym typeface="Palatino" charset="0"/>
              </a:rPr>
              <a:t>Fünfte Ebene</a:t>
            </a:r>
            <a:endParaRPr lang="de-DE">
              <a:sym typeface="Palatin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  <a:sym typeface="Brandon Grotesque Black" charset="0"/>
        </a:defRPr>
      </a:lvl1pPr>
      <a:lvl2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2pPr>
      <a:lvl3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3pPr>
      <a:lvl4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4pPr>
      <a:lvl5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5pPr>
      <a:lvl6pPr marL="4572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6pPr>
      <a:lvl7pPr marL="9144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7pPr>
      <a:lvl8pPr marL="13716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8pPr>
      <a:lvl9pPr marL="18288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9pPr>
    </p:titleStyle>
    <p:bodyStyle>
      <a:lvl1pPr marL="2952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397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2pPr>
      <a:lvl3pPr marL="11842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3pPr>
      <a:lvl4pPr marL="16287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4pPr>
      <a:lvl5pPr marL="20732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5pPr>
      <a:lvl6pPr marL="25304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6pPr>
      <a:lvl7pPr marL="29876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7pPr>
      <a:lvl8pPr marL="34448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8pPr>
      <a:lvl9pPr marL="39020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lexicography.eu/working-groups/working-group-4/wg4-meetings/wg4-budapest-2017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-gaia.eu/knowledge-bas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ariah-gateway.lpds.sztaki.hu/web/guest/dbo-portl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lexicography.eu/working-groups/working-group-4/wg4-meetings/wg4-budapest-201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iah.eu/" TargetMode="External"/><Relationship Id="rId2" Type="http://schemas.openxmlformats.org/officeDocument/2006/relationships/hyperlink" Target="https://www.egi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egi.eu/wiki/Competence_centre_DARIA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ariah-gateway.lpds.sztaki.hu/web/guest/ps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ACDH-RG 4\Project_COST ENeL\logo\ENEL-test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684" y="8061411"/>
            <a:ext cx="3238500" cy="14859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/>
          </p:cNvSpPr>
          <p:nvPr/>
        </p:nvSpPr>
        <p:spPr bwMode="auto">
          <a:xfrm>
            <a:off x="667278" y="2249650"/>
            <a:ext cx="1148996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Towards</a:t>
            </a:r>
            <a:r>
              <a:rPr lang="de-DE" sz="6600" b="1" dirty="0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 a Collaborative Cultural </a:t>
            </a: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Lexicography</a:t>
            </a:r>
            <a:r>
              <a:rPr lang="de-DE" sz="6600" b="1" dirty="0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 Portal: </a:t>
            </a: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the</a:t>
            </a:r>
            <a:r>
              <a:rPr lang="de-DE" sz="6600" b="1" dirty="0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 DARIAH Competence </a:t>
            </a: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Centre</a:t>
            </a:r>
            <a:endParaRPr lang="de-DE" sz="6600" b="1" dirty="0" smtClean="0">
              <a:solidFill>
                <a:srgbClr val="282828"/>
              </a:solidFill>
              <a:latin typeface="Palatino Linotype" pitchFamily="18" charset="0"/>
              <a:cs typeface="Brandon Grotesque Black" charset="0"/>
              <a:sym typeface="Brandon Grotesque Black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7279" y="6505773"/>
            <a:ext cx="114899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i="1" dirty="0" smtClean="0">
                <a:latin typeface="Palatino Linotype" panose="02040502050505030304" pitchFamily="18" charset="0"/>
              </a:rPr>
              <a:t>B. Piringer</a:t>
            </a:r>
            <a:r>
              <a:rPr lang="de-DE" sz="2800" dirty="0">
                <a:latin typeface="Palatino Linotype" panose="02040502050505030304" pitchFamily="18" charset="0"/>
              </a:rPr>
              <a:t/>
            </a:r>
            <a:br>
              <a:rPr lang="de-DE" sz="2800" dirty="0">
                <a:latin typeface="Palatino Linotype" panose="02040502050505030304" pitchFamily="18" charset="0"/>
              </a:rPr>
            </a:br>
            <a:r>
              <a:rPr lang="de-DE" sz="2400" dirty="0" smtClean="0">
                <a:latin typeface="Palatino Linotype" panose="02040502050505030304" pitchFamily="18" charset="0"/>
              </a:rPr>
              <a:t>R. Barbera, A. Calanducci, C. Carrubba, D. Davidovic, G. Inserra, G. La </a:t>
            </a:r>
            <a:r>
              <a:rPr lang="de-DE" sz="2400" smtClean="0">
                <a:latin typeface="Palatino Linotype" panose="02040502050505030304" pitchFamily="18" charset="0"/>
              </a:rPr>
              <a:t>Rocca</a:t>
            </a:r>
            <a:r>
              <a:rPr lang="de-DE" sz="2400" smtClean="0">
                <a:latin typeface="Palatino Linotype" panose="02040502050505030304" pitchFamily="18" charset="0"/>
              </a:rPr>
              <a:t>,</a:t>
            </a:r>
            <a:br>
              <a:rPr lang="de-DE" sz="2400" smtClean="0">
                <a:latin typeface="Palatino Linotype" panose="02040502050505030304" pitchFamily="18" charset="0"/>
              </a:rPr>
            </a:br>
            <a:r>
              <a:rPr lang="de-DE" sz="2400" smtClean="0">
                <a:latin typeface="Palatino Linotype" panose="02040502050505030304" pitchFamily="18" charset="0"/>
              </a:rPr>
              <a:t>R</a:t>
            </a:r>
            <a:r>
              <a:rPr lang="de-DE" sz="2400" dirty="0" smtClean="0">
                <a:latin typeface="Palatino Linotype" panose="02040502050505030304" pitchFamily="18" charset="0"/>
              </a:rPr>
              <a:t>. Ricceri and E. Wandl-Vogt</a:t>
            </a:r>
            <a:endParaRPr lang="de-DE" sz="2400" dirty="0">
              <a:latin typeface="Palatino Linotype" panose="02040502050505030304" pitchFamily="18" charset="0"/>
            </a:endParaRPr>
          </a:p>
          <a:p>
            <a:pPr algn="l"/>
            <a:r>
              <a:rPr lang="de-DE" sz="2400" dirty="0">
                <a:latin typeface="Palatino Linotype" panose="02040502050505030304" pitchFamily="18" charset="0"/>
              </a:rPr>
              <a:t>Online Dictionaries, Dictionary Portals and Enhanced </a:t>
            </a:r>
            <a:r>
              <a:rPr lang="de-DE" sz="2400" dirty="0" smtClean="0">
                <a:latin typeface="Palatino Linotype" panose="02040502050505030304" pitchFamily="18" charset="0"/>
              </a:rPr>
              <a:t>Search. </a:t>
            </a:r>
            <a:br>
              <a:rPr lang="de-DE" sz="2400" dirty="0" smtClean="0">
                <a:latin typeface="Palatino Linotype" panose="02040502050505030304" pitchFamily="18" charset="0"/>
              </a:rPr>
            </a:br>
            <a:r>
              <a:rPr lang="de-DE" sz="2400" dirty="0" smtClean="0">
                <a:latin typeface="Palatino Linotype" panose="02040502050505030304" pitchFamily="18" charset="0"/>
                <a:hlinkClick r:id="rId4"/>
              </a:rPr>
              <a:t>COST ENeL joint WG1/WG4 meeting.</a:t>
            </a:r>
            <a:r>
              <a:rPr lang="de-DE" sz="2400" dirty="0" smtClean="0">
                <a:latin typeface="Palatino Linotype" panose="02040502050505030304" pitchFamily="18" charset="0"/>
              </a:rPr>
              <a:t> Budapest, Hungary.</a:t>
            </a:r>
          </a:p>
          <a:p>
            <a:pPr algn="l"/>
            <a:r>
              <a:rPr lang="de-DE" sz="2400" dirty="0" smtClean="0">
                <a:latin typeface="Palatino Linotype" panose="02040502050505030304" pitchFamily="18" charset="0"/>
              </a:rPr>
              <a:t>24. 2. 2017</a:t>
            </a:r>
            <a:endParaRPr lang="de-DE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2" descr="S:\ACDH-RG 4\Project_EGI ENGAGE\logos\DARIA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9949" y="8493489"/>
            <a:ext cx="2255181" cy="942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684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SE_Quer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941"/>
          <a:stretch/>
        </p:blipFill>
        <p:spPr bwMode="auto">
          <a:xfrm>
            <a:off x="784495" y="2911473"/>
            <a:ext cx="7122376" cy="628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49125" y="2060294"/>
            <a:ext cx="1108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rebuchet MS" pitchFamily="34" charset="0"/>
              </a:rPr>
              <a:t>Semantic</a:t>
            </a:r>
            <a:r>
              <a:rPr lang="it-IT" dirty="0" smtClean="0">
                <a:latin typeface="Trebuchet MS" pitchFamily="34" charset="0"/>
              </a:rPr>
              <a:t> </a:t>
            </a:r>
            <a:r>
              <a:rPr lang="it-IT" dirty="0" err="1" smtClean="0">
                <a:latin typeface="Trebuchet MS" pitchFamily="34" charset="0"/>
              </a:rPr>
              <a:t>Search</a:t>
            </a:r>
            <a:r>
              <a:rPr lang="it-IT" dirty="0" smtClean="0">
                <a:latin typeface="Trebuchet MS" pitchFamily="34" charset="0"/>
              </a:rPr>
              <a:t> Engine (2)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148918" y="3167064"/>
            <a:ext cx="40731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err="1" smtClean="0">
                <a:latin typeface="Palatino Linotype" pitchFamily="18" charset="0"/>
              </a:rPr>
              <a:t>Explore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repositories</a:t>
            </a:r>
            <a:r>
              <a:rPr lang="de-DE" sz="3200" dirty="0" smtClean="0">
                <a:latin typeface="Palatino Linotype" pitchFamily="18" charset="0"/>
              </a:rPr>
              <a:t>:</a:t>
            </a:r>
          </a:p>
          <a:p>
            <a:pPr algn="just"/>
            <a:endParaRPr lang="de-DE" sz="3200" dirty="0" smtClean="0">
              <a:latin typeface="Palatino Linotype" pitchFamily="18" charset="0"/>
            </a:endParaRPr>
          </a:p>
          <a:p>
            <a:pPr marL="92075" indent="1588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keyword</a:t>
            </a:r>
            <a:r>
              <a:rPr lang="de-DE" sz="3200" dirty="0" smtClean="0">
                <a:latin typeface="Palatino Linotype" pitchFamily="18" charset="0"/>
              </a:rPr>
              <a:t>(s) </a:t>
            </a:r>
            <a:r>
              <a:rPr lang="de-DE" sz="3200" dirty="0" err="1" smtClean="0">
                <a:latin typeface="Palatino Linotype" pitchFamily="18" charset="0"/>
              </a:rPr>
              <a:t>for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searching</a:t>
            </a:r>
            <a:endParaRPr lang="de-DE" sz="3200" dirty="0" smtClean="0">
              <a:latin typeface="Palatino Linotype" pitchFamily="18" charset="0"/>
            </a:endParaRPr>
          </a:p>
          <a:p>
            <a:pPr algn="l"/>
            <a:endParaRPr lang="de-DE" sz="3200" dirty="0" smtClean="0">
              <a:latin typeface="Palatino Linotype" pitchFamily="18" charset="0"/>
            </a:endParaRPr>
          </a:p>
          <a:p>
            <a:pPr marL="92075" indent="-92075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result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list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of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err="1" smtClean="0">
                <a:latin typeface="Palatino Linotype" pitchFamily="18" charset="0"/>
              </a:rPr>
              <a:t>data</a:t>
            </a:r>
            <a:r>
              <a:rPr lang="de-DE" sz="3200" smtClean="0">
                <a:latin typeface="Palatino Linotype" pitchFamily="18" charset="0"/>
              </a:rPr>
              <a:t> entries</a:t>
            </a:r>
            <a:endParaRPr lang="de-DE" sz="3200" dirty="0" smtClean="0">
              <a:latin typeface="Palatino Linotype" pitchFamily="18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218763" y="3469342"/>
            <a:ext cx="1169895" cy="753035"/>
          </a:xfrm>
          <a:prstGeom prst="ellipse">
            <a:avLst/>
          </a:prstGeom>
          <a:noFill/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7348351" y="6572025"/>
            <a:ext cx="1801158" cy="40520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32" y="7485529"/>
            <a:ext cx="211557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SE_Metada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2" y="2987626"/>
            <a:ext cx="8121315" cy="628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49125" y="2060294"/>
            <a:ext cx="1108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rebuchet MS" pitchFamily="34" charset="0"/>
              </a:rPr>
              <a:t>Semantic</a:t>
            </a:r>
            <a:r>
              <a:rPr lang="it-IT" dirty="0" smtClean="0">
                <a:latin typeface="Trebuchet MS" pitchFamily="34" charset="0"/>
              </a:rPr>
              <a:t> </a:t>
            </a:r>
            <a:r>
              <a:rPr lang="it-IT" dirty="0" err="1" smtClean="0">
                <a:latin typeface="Trebuchet MS" pitchFamily="34" charset="0"/>
              </a:rPr>
              <a:t>Search</a:t>
            </a:r>
            <a:r>
              <a:rPr lang="it-IT" dirty="0" smtClean="0">
                <a:latin typeface="Trebuchet MS" pitchFamily="34" charset="0"/>
              </a:rPr>
              <a:t> Engine (3)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882829" y="3530134"/>
            <a:ext cx="435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 err="1" smtClean="0">
                <a:latin typeface="Palatino Linotype" pitchFamily="18" charset="0"/>
              </a:rPr>
              <a:t>Detailed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information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of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selected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record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from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result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list</a:t>
            </a:r>
            <a:endParaRPr lang="de-DE" sz="3200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2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20" y="3807245"/>
            <a:ext cx="1153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</a:rPr>
              <a:t>Largest</a:t>
            </a:r>
            <a:r>
              <a:rPr lang="de-DE" sz="3200" dirty="0" smtClean="0">
                <a:latin typeface="Palatino Linotype" pitchFamily="18" charset="0"/>
              </a:rPr>
              <a:t> digital </a:t>
            </a:r>
            <a:r>
              <a:rPr lang="de-DE" sz="3200" dirty="0" err="1">
                <a:latin typeface="Palatino Linotype" pitchFamily="18" charset="0"/>
              </a:rPr>
              <a:t>information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system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related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to</a:t>
            </a:r>
            <a:r>
              <a:rPr lang="de-DE" sz="3200" dirty="0">
                <a:latin typeface="Palatino Linotype" pitchFamily="18" charset="0"/>
              </a:rPr>
              <a:t> e-Infrastructure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(</a:t>
            </a:r>
            <a:r>
              <a:rPr lang="de-DE" sz="3200" dirty="0" err="1" smtClean="0">
                <a:latin typeface="Palatino Linotype" pitchFamily="18" charset="0"/>
              </a:rPr>
              <a:t>Now</a:t>
            </a:r>
            <a:r>
              <a:rPr lang="de-DE" sz="3200" dirty="0" smtClean="0">
                <a:latin typeface="Palatino Linotype" pitchFamily="18" charset="0"/>
              </a:rPr>
              <a:t>) </a:t>
            </a:r>
            <a:r>
              <a:rPr lang="de-DE" sz="3200" dirty="0" err="1" smtClean="0">
                <a:latin typeface="Palatino Linotype" pitchFamily="18" charset="0"/>
              </a:rPr>
              <a:t>maintained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by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Sci-GaIA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project</a:t>
            </a:r>
            <a:r>
              <a:rPr lang="de-DE" sz="3200" dirty="0" smtClean="0">
                <a:latin typeface="Palatino Linotype" pitchFamily="18" charset="0"/>
              </a:rPr>
              <a:t/>
            </a:r>
            <a:br>
              <a:rPr lang="de-DE" sz="3200" dirty="0" smtClean="0">
                <a:latin typeface="Palatino Linotype" pitchFamily="18" charset="0"/>
              </a:rPr>
            </a:br>
            <a:r>
              <a:rPr lang="de-DE" sz="3200" dirty="0" smtClean="0">
                <a:latin typeface="Palatino Linotype" pitchFamily="18" charset="0"/>
                <a:hlinkClick r:id="rId2"/>
              </a:rPr>
              <a:t>http</a:t>
            </a:r>
            <a:r>
              <a:rPr lang="de-DE" sz="3200" dirty="0">
                <a:latin typeface="Palatino Linotype" pitchFamily="18" charset="0"/>
                <a:hlinkClick r:id="rId2"/>
              </a:rPr>
              <a:t>://</a:t>
            </a:r>
            <a:r>
              <a:rPr lang="de-DE" sz="3200" dirty="0" smtClean="0">
                <a:latin typeface="Palatino Linotype" pitchFamily="18" charset="0"/>
                <a:hlinkClick r:id="rId2"/>
              </a:rPr>
              <a:t>www.sci-gaia.eu/knowledge-base/</a:t>
            </a:r>
            <a:endParaRPr lang="de-DE" sz="3200" dirty="0" smtClean="0">
              <a:latin typeface="Palatino Linotype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e-Infrastructure, </a:t>
            </a:r>
            <a:r>
              <a:rPr lang="de-DE" sz="3200" dirty="0" err="1" smtClean="0">
                <a:latin typeface="Palatino Linotype" pitchFamily="18" charset="0"/>
              </a:rPr>
              <a:t>sites</a:t>
            </a:r>
            <a:r>
              <a:rPr lang="de-DE" sz="3200" dirty="0" smtClean="0">
                <a:latin typeface="Palatino Linotype" pitchFamily="18" charset="0"/>
              </a:rPr>
              <a:t>, </a:t>
            </a:r>
            <a:r>
              <a:rPr lang="de-DE" sz="3200" dirty="0" err="1" smtClean="0">
                <a:latin typeface="Palatino Linotype" pitchFamily="18" charset="0"/>
              </a:rPr>
              <a:t>services</a:t>
            </a:r>
            <a:r>
              <a:rPr lang="de-DE" sz="3200" dirty="0" smtClean="0">
                <a:latin typeface="Palatino Linotype" pitchFamily="18" charset="0"/>
              </a:rPr>
              <a:t>, </a:t>
            </a:r>
            <a:r>
              <a:rPr lang="de-DE" sz="3200" dirty="0" err="1" smtClean="0">
                <a:latin typeface="Palatino Linotype" pitchFamily="18" charset="0"/>
              </a:rPr>
              <a:t>applications</a:t>
            </a:r>
            <a:endParaRPr lang="de-DE" sz="3200" dirty="0" smtClean="0">
              <a:latin typeface="Palatino Linotype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Information </a:t>
            </a:r>
            <a:r>
              <a:rPr lang="de-DE" sz="3200" dirty="0" err="1" smtClean="0">
                <a:latin typeface="Palatino Linotype" pitchFamily="18" charset="0"/>
              </a:rPr>
              <a:t>accessible</a:t>
            </a:r>
            <a:r>
              <a:rPr lang="de-DE" sz="3200" dirty="0" smtClean="0">
                <a:latin typeface="Palatino Linotype" pitchFamily="18" charset="0"/>
              </a:rPr>
              <a:t> via </a:t>
            </a:r>
            <a:r>
              <a:rPr lang="de-DE" sz="3200" dirty="0" err="1" smtClean="0">
                <a:latin typeface="Palatino Linotype" pitchFamily="18" charset="0"/>
              </a:rPr>
              <a:t>map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or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tables</a:t>
            </a:r>
            <a:endParaRPr lang="de-DE" sz="3200" dirty="0" smtClean="0">
              <a:latin typeface="Palatino Linotype" pitchFamily="18" charset="0"/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Open Access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Document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Repositories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(KB-OADR)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Data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Repositories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(KB-DR)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Open Educational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Repositories</a:t>
            </a:r>
            <a:r>
              <a:rPr lang="de-DE" sz="3200" dirty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(KB-OER)</a:t>
            </a:r>
            <a:endParaRPr lang="de-DE" sz="3200" dirty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Searchable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by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Semantic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Search Engine (SSE)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e-Infrastructure </a:t>
            </a:r>
            <a:r>
              <a:rPr lang="de-DE" dirty="0" err="1" smtClean="0">
                <a:latin typeface="Trebuchet MS" pitchFamily="34" charset="0"/>
              </a:rPr>
              <a:t>Knowledge</a:t>
            </a:r>
            <a:r>
              <a:rPr lang="de-DE" dirty="0" smtClean="0">
                <a:latin typeface="Trebuchet MS" pitchFamily="34" charset="0"/>
              </a:rPr>
              <a:t> Base (KB)</a:t>
            </a:r>
            <a:endParaRPr lang="de-DE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4" y="2414859"/>
            <a:ext cx="7335077" cy="6490602"/>
          </a:xfrm>
        </p:spPr>
      </p:pic>
      <p:sp>
        <p:nvSpPr>
          <p:cNvPr id="5" name="Textfeld 4"/>
          <p:cNvSpPr txBox="1"/>
          <p:nvPr/>
        </p:nvSpPr>
        <p:spPr>
          <a:xfrm>
            <a:off x="633311" y="2166731"/>
            <a:ext cx="615553" cy="67387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de-DE" sz="2800" dirty="0" smtClean="0">
                <a:latin typeface="Palatino Linotype" pitchFamily="18" charset="0"/>
              </a:rPr>
              <a:t>http</a:t>
            </a:r>
            <a:r>
              <a:rPr lang="de-DE" sz="2800" dirty="0">
                <a:latin typeface="Palatino Linotype" pitchFamily="18" charset="0"/>
              </a:rPr>
              <a:t>://www.sci-gaia.eu/knowledge-base</a:t>
            </a:r>
            <a:r>
              <a:rPr lang="de-DE" sz="2800" dirty="0" smtClean="0">
                <a:latin typeface="Palatino Linotype" pitchFamily="18" charset="0"/>
              </a:rPr>
              <a:t>/</a:t>
            </a:r>
            <a:endParaRPr lang="de-DE" sz="2800" dirty="0">
              <a:latin typeface="Palatino Linotype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47650" y="2996579"/>
            <a:ext cx="4094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3200" dirty="0" err="1" smtClean="0">
                <a:latin typeface="Palatino Linotype" pitchFamily="18" charset="0"/>
              </a:rPr>
              <a:t>Map</a:t>
            </a:r>
            <a:r>
              <a:rPr lang="de-AT" sz="3200" dirty="0" smtClean="0">
                <a:latin typeface="Palatino Linotype" pitchFamily="18" charset="0"/>
              </a:rPr>
              <a:t> </a:t>
            </a:r>
            <a:r>
              <a:rPr lang="de-AT" sz="3200" dirty="0" err="1" smtClean="0">
                <a:latin typeface="Palatino Linotype" pitchFamily="18" charset="0"/>
              </a:rPr>
              <a:t>of</a:t>
            </a:r>
            <a:r>
              <a:rPr lang="de-AT" sz="3200" dirty="0">
                <a:latin typeface="Palatino Linotype" pitchFamily="18" charset="0"/>
              </a:rPr>
              <a:t> </a:t>
            </a:r>
            <a:r>
              <a:rPr lang="de-AT" sz="3200" dirty="0" smtClean="0">
                <a:latin typeface="Palatino Linotype" pitchFamily="18" charset="0"/>
              </a:rPr>
              <a:t>Open Access </a:t>
            </a:r>
            <a:r>
              <a:rPr lang="de-AT" sz="3200" dirty="0" err="1" smtClean="0">
                <a:latin typeface="Palatino Linotype" pitchFamily="18" charset="0"/>
              </a:rPr>
              <a:t>Document</a:t>
            </a:r>
            <a:r>
              <a:rPr lang="de-AT" sz="3200" dirty="0" smtClean="0">
                <a:latin typeface="Palatino Linotype" pitchFamily="18" charset="0"/>
              </a:rPr>
              <a:t> </a:t>
            </a:r>
            <a:r>
              <a:rPr lang="de-AT" sz="3200" dirty="0" err="1" smtClean="0">
                <a:latin typeface="Palatino Linotype" pitchFamily="18" charset="0"/>
              </a:rPr>
              <a:t>Repositories</a:t>
            </a:r>
            <a:endParaRPr lang="de-AT" sz="3200" dirty="0">
              <a:latin typeface="Palatino Linotype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47650" y="7705132"/>
            <a:ext cx="4094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3200" dirty="0" smtClean="0">
                <a:latin typeface="Palatino Linotype" pitchFamily="18" charset="0"/>
              </a:rPr>
              <a:t>Information </a:t>
            </a:r>
            <a:r>
              <a:rPr lang="de-AT" sz="3200" dirty="0" err="1" smtClean="0">
                <a:latin typeface="Palatino Linotype" pitchFamily="18" charset="0"/>
              </a:rPr>
              <a:t>of</a:t>
            </a:r>
            <a:r>
              <a:rPr lang="de-AT" sz="3200" dirty="0" smtClean="0">
                <a:latin typeface="Palatino Linotype" pitchFamily="18" charset="0"/>
              </a:rPr>
              <a:t> </a:t>
            </a:r>
            <a:r>
              <a:rPr lang="de-AT" sz="3200" dirty="0" err="1" smtClean="0">
                <a:latin typeface="Palatino Linotype" pitchFamily="18" charset="0"/>
              </a:rPr>
              <a:t>the</a:t>
            </a:r>
            <a:r>
              <a:rPr lang="de-AT" sz="3200" dirty="0" smtClean="0">
                <a:latin typeface="Palatino Linotype" pitchFamily="18" charset="0"/>
              </a:rPr>
              <a:t> </a:t>
            </a:r>
            <a:r>
              <a:rPr lang="de-AT" sz="3200" dirty="0" err="1" smtClean="0">
                <a:latin typeface="Palatino Linotype" pitchFamily="18" charset="0"/>
              </a:rPr>
              <a:t>selected</a:t>
            </a:r>
            <a:r>
              <a:rPr lang="de-AT" sz="3200" dirty="0" smtClean="0">
                <a:latin typeface="Palatino Linotype" pitchFamily="18" charset="0"/>
              </a:rPr>
              <a:t> </a:t>
            </a:r>
            <a:r>
              <a:rPr lang="de-AT" sz="3200" dirty="0" err="1" smtClean="0">
                <a:latin typeface="Palatino Linotype" pitchFamily="18" charset="0"/>
              </a:rPr>
              <a:t>repository</a:t>
            </a:r>
            <a:endParaRPr lang="de-AT" sz="3200" dirty="0">
              <a:latin typeface="Palatino Linotype" pitchFamily="18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8621001" y="4866395"/>
            <a:ext cx="170001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7923396" y="7504418"/>
            <a:ext cx="1700010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4821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9125" y="2060294"/>
            <a:ext cx="1108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Trebuchet MS" pitchFamily="34" charset="0"/>
              </a:rPr>
              <a:t>DBO@Cloud</a:t>
            </a:r>
            <a:r>
              <a:rPr lang="it-IT" sz="3200" dirty="0" smtClean="0">
                <a:latin typeface="Trebuchet MS" pitchFamily="34" charset="0"/>
              </a:rPr>
              <a:t> (1)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6355" y="3662849"/>
            <a:ext cx="11877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Data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originally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collected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for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a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project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at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Austrian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Academy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Sciences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,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started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more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than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100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years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ago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(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Dictionary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Bavarian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Dialects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in Austria)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&gt; 20 000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records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with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metadata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can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be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browsed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algn="l"/>
            <a:r>
              <a:rPr lang="de-DE" sz="3200" dirty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  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  <a:hlinkClick r:id="rId2"/>
              </a:rPr>
              <a:t>https</a:t>
            </a:r>
            <a:r>
              <a:rPr lang="de-DE" sz="3200" dirty="0">
                <a:latin typeface="Palatino Linotype" pitchFamily="18" charset="0"/>
                <a:sym typeface="Wingdings" pitchFamily="2" charset="2"/>
                <a:hlinkClick r:id="rId2"/>
              </a:rPr>
              <a:t>://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  <a:hlinkClick r:id="rId2"/>
              </a:rPr>
              <a:t>dariah-gateway.lpds.sztaki.hu/web/guest/dbo-portlet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Filter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options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and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customizing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display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possible</a:t>
            </a:r>
            <a:endParaRPr lang="de-DE" sz="3200" dirty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Images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from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original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questionnaires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are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available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9125" y="2060294"/>
            <a:ext cx="1108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Trebuchet MS" pitchFamily="34" charset="0"/>
              </a:rPr>
              <a:t>DBO@Cloud</a:t>
            </a:r>
            <a:r>
              <a:rPr lang="it-IT" sz="3200" dirty="0" smtClean="0">
                <a:latin typeface="Trebuchet MS" pitchFamily="34" charset="0"/>
              </a:rPr>
              <a:t> (2)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34316" y="7811281"/>
            <a:ext cx="10362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err="1" smtClean="0">
                <a:latin typeface="Palatino Linotype" pitchFamily="18" charset="0"/>
              </a:rPr>
              <a:t>Bibliographical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data</a:t>
            </a:r>
            <a:r>
              <a:rPr lang="de-DE" sz="3200" dirty="0" smtClean="0">
                <a:latin typeface="Palatino Linotype" pitchFamily="18" charset="0"/>
              </a:rPr>
              <a:t>: </a:t>
            </a:r>
            <a:r>
              <a:rPr lang="de-DE" sz="3200" dirty="0" err="1" smtClean="0">
                <a:latin typeface="Palatino Linotype" pitchFamily="18" charset="0"/>
              </a:rPr>
              <a:t>full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list</a:t>
            </a:r>
            <a:r>
              <a:rPr lang="de-DE" sz="3200" dirty="0" smtClean="0">
                <a:latin typeface="Palatino Linotype" pitchFamily="18" charset="0"/>
              </a:rPr>
              <a:t> (</a:t>
            </a:r>
            <a:r>
              <a:rPr lang="de-DE" sz="3200" dirty="0" err="1" smtClean="0">
                <a:latin typeface="Palatino Linotype" pitchFamily="18" charset="0"/>
              </a:rPr>
              <a:t>upper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left</a:t>
            </a:r>
            <a:r>
              <a:rPr lang="de-DE" sz="3200" dirty="0" smtClean="0">
                <a:latin typeface="Palatino Linotype" pitchFamily="18" charset="0"/>
              </a:rPr>
              <a:t>) </a:t>
            </a:r>
            <a:r>
              <a:rPr lang="de-DE" sz="3200" dirty="0" err="1" smtClean="0">
                <a:latin typeface="Palatino Linotype" pitchFamily="18" charset="0"/>
              </a:rPr>
              <a:t>and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detailed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view</a:t>
            </a:r>
            <a:r>
              <a:rPr lang="de-DE" sz="3200" dirty="0" smtClean="0">
                <a:latin typeface="Palatino Linotype" pitchFamily="18" charset="0"/>
              </a:rPr>
              <a:t> (</a:t>
            </a:r>
            <a:r>
              <a:rPr lang="de-DE" sz="3200" dirty="0" err="1" smtClean="0">
                <a:latin typeface="Palatino Linotype" pitchFamily="18" charset="0"/>
              </a:rPr>
              <a:t>metadata</a:t>
            </a:r>
            <a:r>
              <a:rPr lang="de-DE" sz="3200" dirty="0" smtClean="0">
                <a:latin typeface="Palatino Linotype" pitchFamily="18" charset="0"/>
              </a:rPr>
              <a:t>) </a:t>
            </a:r>
            <a:r>
              <a:rPr lang="de-DE" sz="3200" dirty="0" err="1" smtClean="0">
                <a:latin typeface="Palatino Linotype" pitchFamily="18" charset="0"/>
              </a:rPr>
              <a:t>of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selected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record</a:t>
            </a:r>
            <a:r>
              <a:rPr lang="de-DE" sz="3200" dirty="0" smtClean="0">
                <a:latin typeface="Palatino Linotype" pitchFamily="18" charset="0"/>
              </a:rPr>
              <a:t> (</a:t>
            </a:r>
            <a:r>
              <a:rPr lang="de-DE" sz="3200" dirty="0" err="1" smtClean="0">
                <a:latin typeface="Palatino Linotype" pitchFamily="18" charset="0"/>
              </a:rPr>
              <a:t>right</a:t>
            </a:r>
            <a:r>
              <a:rPr lang="de-DE" sz="3200" dirty="0" smtClean="0">
                <a:latin typeface="Palatino Linotype" pitchFamily="18" charset="0"/>
              </a:rPr>
              <a:t>) – </a:t>
            </a:r>
            <a:r>
              <a:rPr lang="de-DE" sz="3200" dirty="0" err="1" smtClean="0">
                <a:latin typeface="Palatino Linotype" pitchFamily="18" charset="0"/>
              </a:rPr>
              <a:t>multimedia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resources</a:t>
            </a:r>
            <a:r>
              <a:rPr lang="de-DE" sz="3200" dirty="0" smtClean="0">
                <a:latin typeface="Palatino Linotype" pitchFamily="18" charset="0"/>
              </a:rPr>
              <a:t> (</a:t>
            </a:r>
            <a:r>
              <a:rPr lang="de-DE" sz="3200" dirty="0" err="1" smtClean="0">
                <a:latin typeface="Palatino Linotype" pitchFamily="18" charset="0"/>
              </a:rPr>
              <a:t>lower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left</a:t>
            </a:r>
            <a:r>
              <a:rPr lang="de-DE" sz="3200" dirty="0" smtClean="0">
                <a:latin typeface="Palatino Linotype" pitchFamily="18" charset="0"/>
              </a:rPr>
              <a:t>)</a:t>
            </a:r>
            <a:endParaRPr lang="de-AT" sz="32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4318" y="2645069"/>
            <a:ext cx="10339387" cy="50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32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9125" y="2049911"/>
            <a:ext cx="1108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Trebuchet MS" pitchFamily="34" charset="0"/>
              </a:rPr>
              <a:t>DBO@Cloud</a:t>
            </a:r>
            <a:r>
              <a:rPr lang="it-IT" sz="3200" dirty="0">
                <a:latin typeface="Trebuchet MS" pitchFamily="34" charset="0"/>
              </a:rPr>
              <a:t> </a:t>
            </a:r>
            <a:r>
              <a:rPr lang="it-IT" sz="3200" dirty="0" smtClean="0">
                <a:latin typeface="Trebuchet MS" pitchFamily="34" charset="0"/>
              </a:rPr>
              <a:t>(3)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31501" y="3167064"/>
            <a:ext cx="4890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err="1" smtClean="0">
                <a:latin typeface="Palatino Linotype" pitchFamily="18" charset="0"/>
              </a:rPr>
              <a:t>Explore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data</a:t>
            </a:r>
            <a:r>
              <a:rPr lang="de-DE" sz="3200" dirty="0" smtClean="0">
                <a:latin typeface="Palatino Linotype" pitchFamily="18" charset="0"/>
              </a:rPr>
              <a:t>:</a:t>
            </a:r>
          </a:p>
          <a:p>
            <a:pPr algn="just"/>
            <a:endParaRPr lang="de-DE" sz="3200" dirty="0" smtClean="0">
              <a:latin typeface="Palatino Linotype" pitchFamily="18" charset="0"/>
            </a:endParaRPr>
          </a:p>
          <a:p>
            <a:pPr marL="92075" indent="1588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Selecting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records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by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using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filter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function</a:t>
            </a:r>
            <a:endParaRPr lang="de-DE" sz="3200" dirty="0" smtClean="0">
              <a:latin typeface="Palatino Linotype" pitchFamily="18" charset="0"/>
            </a:endParaRPr>
          </a:p>
          <a:p>
            <a:pPr algn="l"/>
            <a:endParaRPr lang="de-DE" sz="3200" dirty="0" smtClean="0">
              <a:latin typeface="Palatino Linotype" pitchFamily="18" charset="0"/>
            </a:endParaRPr>
          </a:p>
          <a:p>
            <a:pPr marL="92075" indent="-92075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 Customizing </a:t>
            </a:r>
            <a:r>
              <a:rPr lang="de-DE" sz="3200" dirty="0" err="1" smtClean="0">
                <a:latin typeface="Palatino Linotype" pitchFamily="18" charset="0"/>
              </a:rPr>
              <a:t>display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by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adding</a:t>
            </a:r>
            <a:r>
              <a:rPr lang="de-DE" sz="3200" dirty="0" smtClean="0">
                <a:latin typeface="Palatino Linotype" pitchFamily="18" charset="0"/>
              </a:rPr>
              <a:t>/</a:t>
            </a:r>
            <a:r>
              <a:rPr lang="de-DE" sz="3200" dirty="0" err="1" smtClean="0">
                <a:latin typeface="Palatino Linotype" pitchFamily="18" charset="0"/>
              </a:rPr>
              <a:t>removing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columns</a:t>
            </a:r>
            <a:r>
              <a:rPr lang="de-DE" sz="3200" dirty="0" smtClean="0">
                <a:latin typeface="Palatino Linotype" pitchFamily="18" charset="0"/>
              </a:rPr>
              <a:t> in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list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of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references</a:t>
            </a:r>
            <a:endParaRPr lang="de-DE" sz="3200" dirty="0" smtClean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15" y="2793202"/>
            <a:ext cx="6371241" cy="57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 bwMode="auto">
          <a:xfrm flipH="1">
            <a:off x="4437529" y="4961965"/>
            <a:ext cx="2893972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5768788" y="7427259"/>
            <a:ext cx="1562715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28885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9125" y="2060294"/>
            <a:ext cx="1108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Trebuchet MS" pitchFamily="34" charset="0"/>
              </a:rPr>
              <a:t>DBO@Cloud</a:t>
            </a:r>
            <a:r>
              <a:rPr lang="it-IT" sz="3200" dirty="0" smtClean="0">
                <a:latin typeface="Trebuchet MS" pitchFamily="34" charset="0"/>
              </a:rPr>
              <a:t> (4)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1089" y="8055980"/>
            <a:ext cx="10313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 smtClean="0">
                <a:latin typeface="Palatino Linotype" pitchFamily="18" charset="0"/>
              </a:rPr>
              <a:t>Multimedia-Research: Image – </a:t>
            </a:r>
            <a:r>
              <a:rPr lang="de-DE" sz="3200" dirty="0" err="1" smtClean="0">
                <a:latin typeface="Palatino Linotype" pitchFamily="18" charset="0"/>
              </a:rPr>
              <a:t>select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associated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record</a:t>
            </a:r>
            <a:r>
              <a:rPr lang="de-DE" sz="3200" dirty="0" smtClean="0">
                <a:latin typeface="Palatino Linotype" pitchFamily="18" charset="0"/>
              </a:rPr>
              <a:t> in </a:t>
            </a:r>
            <a:r>
              <a:rPr lang="de-DE" sz="3200" dirty="0" err="1" smtClean="0">
                <a:latin typeface="Palatino Linotype" pitchFamily="18" charset="0"/>
              </a:rPr>
              <a:t>full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list</a:t>
            </a:r>
            <a:r>
              <a:rPr lang="de-DE" sz="3200" dirty="0" smtClean="0">
                <a:latin typeface="Palatino Linotype" pitchFamily="18" charset="0"/>
              </a:rPr>
              <a:t> – </a:t>
            </a:r>
            <a:r>
              <a:rPr lang="de-DE" sz="3200" dirty="0" err="1" smtClean="0">
                <a:latin typeface="Palatino Linotype" pitchFamily="18" charset="0"/>
              </a:rPr>
              <a:t>receive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metadata</a:t>
            </a:r>
            <a:endParaRPr lang="de-AT" sz="3200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8565" y="2787650"/>
            <a:ext cx="1000445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 bwMode="auto">
          <a:xfrm>
            <a:off x="1331089" y="5298140"/>
            <a:ext cx="4357017" cy="324000"/>
          </a:xfrm>
          <a:prstGeom prst="rect">
            <a:avLst/>
          </a:prstGeom>
          <a:noFill/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331089" y="7117336"/>
            <a:ext cx="4357017" cy="324000"/>
          </a:xfrm>
          <a:prstGeom prst="rect">
            <a:avLst/>
          </a:prstGeom>
          <a:noFill/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658906" y="5460140"/>
            <a:ext cx="56477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3" name="Gerade Verbindung 32"/>
          <p:cNvCxnSpPr/>
          <p:nvPr/>
        </p:nvCxnSpPr>
        <p:spPr bwMode="auto">
          <a:xfrm>
            <a:off x="658906" y="7279336"/>
            <a:ext cx="564776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5" name="Gerade Verbindung 34"/>
          <p:cNvCxnSpPr/>
          <p:nvPr/>
        </p:nvCxnSpPr>
        <p:spPr bwMode="auto">
          <a:xfrm>
            <a:off x="658906" y="5460140"/>
            <a:ext cx="0" cy="181919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33186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82305" y="3967566"/>
            <a:ext cx="9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>
              <a:defRPr/>
            </a:pPr>
            <a:r>
              <a:rPr lang="de-AT" kern="0" dirty="0" err="1" smtClean="0">
                <a:latin typeface="Palatino Linotype" pitchFamily="18" charset="0"/>
              </a:rPr>
              <a:t>Thank</a:t>
            </a:r>
            <a:r>
              <a:rPr lang="de-AT" kern="0" dirty="0" smtClean="0">
                <a:latin typeface="Palatino Linotype" pitchFamily="18" charset="0"/>
              </a:rPr>
              <a:t> </a:t>
            </a:r>
            <a:r>
              <a:rPr lang="de-AT" kern="0" dirty="0" err="1" smtClean="0">
                <a:latin typeface="Palatino Linotype" pitchFamily="18" charset="0"/>
              </a:rPr>
              <a:t>you</a:t>
            </a:r>
            <a:r>
              <a:rPr lang="de-AT" kern="0" dirty="0" smtClean="0">
                <a:latin typeface="Palatino Linotype" pitchFamily="18" charset="0"/>
              </a:rPr>
              <a:t> </a:t>
            </a:r>
            <a:r>
              <a:rPr lang="de-AT" kern="0" dirty="0" err="1" smtClean="0">
                <a:latin typeface="Palatino Linotype" pitchFamily="18" charset="0"/>
              </a:rPr>
              <a:t>for</a:t>
            </a:r>
            <a:r>
              <a:rPr lang="de-AT" kern="0" dirty="0" smtClean="0">
                <a:latin typeface="Palatino Linotype" pitchFamily="18" charset="0"/>
              </a:rPr>
              <a:t> </a:t>
            </a:r>
            <a:r>
              <a:rPr lang="de-AT" kern="0" dirty="0" err="1" smtClean="0">
                <a:latin typeface="Palatino Linotype" pitchFamily="18" charset="0"/>
              </a:rPr>
              <a:t>your</a:t>
            </a:r>
            <a:r>
              <a:rPr lang="de-AT" kern="0" dirty="0" smtClean="0">
                <a:latin typeface="Palatino Linotype" pitchFamily="18" charset="0"/>
              </a:rPr>
              <a:t> </a:t>
            </a:r>
            <a:r>
              <a:rPr lang="de-AT" kern="0" dirty="0" err="1" smtClean="0">
                <a:latin typeface="Palatino Linotype" pitchFamily="18" charset="0"/>
              </a:rPr>
              <a:t>attention</a:t>
            </a:r>
            <a:r>
              <a:rPr lang="de-AT" kern="0" dirty="0" smtClean="0">
                <a:latin typeface="Palatino Linotype" pitchFamily="18" charset="0"/>
              </a:rPr>
              <a:t>!</a:t>
            </a:r>
            <a:endParaRPr lang="de-AT" kern="0" dirty="0">
              <a:latin typeface="Palatino Linotype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60895" y="7270042"/>
            <a:ext cx="6493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Barbara.Piringer@oeaw.ac.at</a:t>
            </a:r>
          </a:p>
          <a:p>
            <a:pPr algn="l"/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www.oeaw.ac.at/acdh</a:t>
            </a:r>
            <a:endParaRPr lang="de-AT" sz="3200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ACDH-RG 4\Project_COST ENeL\logo\ENEL-test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8684" y="8061411"/>
            <a:ext cx="3238500" cy="14859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/>
          </p:cNvSpPr>
          <p:nvPr/>
        </p:nvSpPr>
        <p:spPr bwMode="auto">
          <a:xfrm>
            <a:off x="667278" y="2249650"/>
            <a:ext cx="1148996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Towards</a:t>
            </a:r>
            <a:r>
              <a:rPr lang="de-DE" sz="6600" b="1" dirty="0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 a Collaborative Cultural </a:t>
            </a: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Lexicography</a:t>
            </a:r>
            <a:r>
              <a:rPr lang="de-DE" sz="6600" b="1" dirty="0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 Portal: </a:t>
            </a: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the</a:t>
            </a:r>
            <a:r>
              <a:rPr lang="de-DE" sz="6600" b="1" dirty="0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 DARIAH Competence </a:t>
            </a:r>
            <a:r>
              <a:rPr lang="de-DE" sz="6600" b="1" dirty="0" err="1" smtClean="0">
                <a:solidFill>
                  <a:srgbClr val="282828"/>
                </a:solidFill>
                <a:latin typeface="Palatino Linotype" pitchFamily="18" charset="0"/>
                <a:cs typeface="Brandon Grotesque Black" charset="0"/>
                <a:sym typeface="Brandon Grotesque Black" charset="0"/>
              </a:rPr>
              <a:t>Centre</a:t>
            </a:r>
            <a:endParaRPr lang="de-DE" sz="6600" b="1" dirty="0" smtClean="0">
              <a:solidFill>
                <a:srgbClr val="282828"/>
              </a:solidFill>
              <a:latin typeface="Palatino Linotype" pitchFamily="18" charset="0"/>
              <a:cs typeface="Brandon Grotesque Black" charset="0"/>
              <a:sym typeface="Brandon Grotesque Black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7279" y="6505773"/>
            <a:ext cx="114899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i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B. Piringer</a:t>
            </a:r>
            <a:r>
              <a:rPr lang="de-DE" sz="2800" dirty="0">
                <a:latin typeface="Palatino Linotype" panose="02040502050505030304" pitchFamily="18" charset="0"/>
              </a:rPr>
              <a:t/>
            </a:r>
            <a:br>
              <a:rPr lang="de-DE" sz="2800" dirty="0">
                <a:latin typeface="Palatino Linotype" panose="02040502050505030304" pitchFamily="18" charset="0"/>
              </a:rPr>
            </a:br>
            <a:r>
              <a:rPr lang="de-DE" sz="2400" dirty="0" smtClean="0">
                <a:latin typeface="Palatino Linotype" panose="02040502050505030304" pitchFamily="18" charset="0"/>
              </a:rPr>
              <a:t>R. Barbera, A. Calanducci, C. Carrubba, D. Davidovic, G. Inserra, G. La Rocca, R. Ricceri and E. Wandl-Vogt</a:t>
            </a:r>
            <a:endParaRPr lang="de-DE" sz="2400" dirty="0">
              <a:latin typeface="Palatino Linotype" panose="02040502050505030304" pitchFamily="18" charset="0"/>
            </a:endParaRPr>
          </a:p>
          <a:p>
            <a:pPr algn="l"/>
            <a:r>
              <a:rPr lang="de-DE" sz="2400" dirty="0">
                <a:latin typeface="Palatino Linotype" panose="02040502050505030304" pitchFamily="18" charset="0"/>
              </a:rPr>
              <a:t>Online Dictionaries, Dictionary Portals and Enhanced </a:t>
            </a:r>
            <a:r>
              <a:rPr lang="de-DE" sz="2400" dirty="0" smtClean="0">
                <a:latin typeface="Palatino Linotype" panose="02040502050505030304" pitchFamily="18" charset="0"/>
              </a:rPr>
              <a:t>Search. </a:t>
            </a:r>
            <a:br>
              <a:rPr lang="de-DE" sz="2400" dirty="0" smtClean="0">
                <a:latin typeface="Palatino Linotype" panose="02040502050505030304" pitchFamily="18" charset="0"/>
              </a:rPr>
            </a:br>
            <a:r>
              <a:rPr lang="de-DE" sz="2400" dirty="0" smtClean="0">
                <a:latin typeface="Palatino Linotype" panose="02040502050505030304" pitchFamily="18" charset="0"/>
                <a:hlinkClick r:id="rId4"/>
              </a:rPr>
              <a:t>COST ENeL joint WG1/WG4 meeting.</a:t>
            </a:r>
            <a:r>
              <a:rPr lang="de-DE" sz="2400" dirty="0" smtClean="0">
                <a:latin typeface="Palatino Linotype" panose="02040502050505030304" pitchFamily="18" charset="0"/>
              </a:rPr>
              <a:t> Budapest, Hungary.</a:t>
            </a:r>
          </a:p>
          <a:p>
            <a:pPr algn="l"/>
            <a:r>
              <a:rPr lang="de-DE" sz="2400" dirty="0" smtClean="0">
                <a:latin typeface="Palatino Linotype" panose="02040502050505030304" pitchFamily="18" charset="0"/>
              </a:rPr>
              <a:t>24. 2. 2017</a:t>
            </a:r>
            <a:endParaRPr lang="de-DE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2" descr="S:\ACDH-RG 4\Project_EGI ENGAGE\logos\DARIA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9949" y="8493489"/>
            <a:ext cx="2255181" cy="942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9696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3205" y="3240313"/>
            <a:ext cx="115372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EGI – European </a:t>
            </a:r>
            <a:r>
              <a:rPr lang="de-DE" sz="3200" err="1" smtClean="0">
                <a:latin typeface="Palatino Linotype" pitchFamily="18" charset="0"/>
              </a:rPr>
              <a:t>Grid</a:t>
            </a:r>
            <a:r>
              <a:rPr lang="de-DE" sz="3200" smtClean="0">
                <a:latin typeface="Palatino Linotype" pitchFamily="18" charset="0"/>
              </a:rPr>
              <a:t> Infrastructure</a:t>
            </a:r>
            <a:br>
              <a:rPr lang="de-DE" sz="3200" smtClean="0">
                <a:latin typeface="Palatino Linotype" pitchFamily="18" charset="0"/>
              </a:rPr>
            </a:br>
            <a:r>
              <a:rPr lang="de-DE" sz="3200" smtClean="0">
                <a:latin typeface="Palatino Linotype" pitchFamily="18" charset="0"/>
                <a:hlinkClick r:id="rId2"/>
              </a:rPr>
              <a:t>https://www.egi.eu/</a:t>
            </a:r>
            <a:endParaRPr lang="de-DE" sz="3200" dirty="0" smtClean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DARIAH – Digital Research Infrastructure </a:t>
            </a:r>
            <a:r>
              <a:rPr lang="de-DE" sz="3200" dirty="0" err="1" smtClean="0">
                <a:latin typeface="Palatino Linotype" pitchFamily="18" charset="0"/>
              </a:rPr>
              <a:t>for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Arts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err="1" smtClean="0">
                <a:latin typeface="Palatino Linotype" pitchFamily="18" charset="0"/>
              </a:rPr>
              <a:t>and</a:t>
            </a:r>
            <a:r>
              <a:rPr lang="de-DE" sz="3200" smtClean="0">
                <a:latin typeface="Palatino Linotype" pitchFamily="18" charset="0"/>
              </a:rPr>
              <a:t> Humanities</a:t>
            </a:r>
          </a:p>
          <a:p>
            <a:pPr marL="266700" indent="-266700" algn="l"/>
            <a:r>
              <a:rPr lang="de-DE" sz="3200" smtClean="0">
                <a:latin typeface="Palatino Linotype" pitchFamily="18" charset="0"/>
              </a:rPr>
              <a:t>	</a:t>
            </a:r>
            <a:r>
              <a:rPr lang="de-DE" sz="3200" smtClean="0">
                <a:latin typeface="Palatino Linotype" pitchFamily="18" charset="0"/>
                <a:hlinkClick r:id="rId3"/>
              </a:rPr>
              <a:t>http://www.dariah.eu/</a:t>
            </a:r>
            <a:endParaRPr lang="de-DE" sz="3200" dirty="0">
              <a:latin typeface="Palatino Linotype" pitchFamily="18" charset="0"/>
            </a:endParaRPr>
          </a:p>
          <a:p>
            <a:pPr marL="723900" lvl="1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DARIAH – </a:t>
            </a:r>
            <a:r>
              <a:rPr lang="de-DE" sz="3200" smtClean="0">
                <a:latin typeface="Palatino Linotype" pitchFamily="18" charset="0"/>
              </a:rPr>
              <a:t>Competence Centre</a:t>
            </a:r>
          </a:p>
          <a:p>
            <a:pPr marL="723900" lvl="1" indent="-266700" algn="l"/>
            <a:r>
              <a:rPr lang="de-DE" sz="3200" smtClean="0">
                <a:latin typeface="Palatino Linotype" pitchFamily="18" charset="0"/>
              </a:rPr>
              <a:t>	</a:t>
            </a:r>
            <a:r>
              <a:rPr lang="de-DE" sz="3200" smtClean="0">
                <a:latin typeface="Palatino Linotype" pitchFamily="18" charset="0"/>
                <a:hlinkClick r:id="rId4"/>
              </a:rPr>
              <a:t>https://wiki.egi.eu/wiki/Competence_centre_DARIAH</a:t>
            </a:r>
            <a:endParaRPr lang="de-DE" sz="3200" dirty="0" smtClean="0">
              <a:latin typeface="Palatino Linotype" pitchFamily="18" charset="0"/>
            </a:endParaRPr>
          </a:p>
          <a:p>
            <a:pPr marL="1181100" lvl="2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DARIAH – Science </a:t>
            </a:r>
            <a:r>
              <a:rPr lang="de-DE" sz="3200" dirty="0">
                <a:latin typeface="Palatino Linotype" pitchFamily="18" charset="0"/>
              </a:rPr>
              <a:t>G</a:t>
            </a:r>
            <a:r>
              <a:rPr lang="de-DE" sz="3200" dirty="0" smtClean="0">
                <a:latin typeface="Palatino Linotype" pitchFamily="18" charset="0"/>
              </a:rPr>
              <a:t>ateway</a:t>
            </a:r>
            <a:endParaRPr lang="de-DE" sz="3200" dirty="0">
              <a:latin typeface="Palatino Linotype" pitchFamily="18" charset="0"/>
            </a:endParaRPr>
          </a:p>
          <a:p>
            <a:pPr marL="1638300" lvl="3" indent="-2667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</a:rPr>
              <a:t>Semantic</a:t>
            </a:r>
            <a:r>
              <a:rPr lang="de-DE" sz="3200" dirty="0" smtClean="0">
                <a:latin typeface="Palatino Linotype" pitchFamily="18" charset="0"/>
              </a:rPr>
              <a:t> Search Engine</a:t>
            </a:r>
          </a:p>
          <a:p>
            <a:pPr marL="1638300" lvl="3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(e-Infrastructure </a:t>
            </a:r>
            <a:r>
              <a:rPr lang="de-DE" sz="3200" dirty="0" err="1" smtClean="0">
                <a:latin typeface="Palatino Linotype" pitchFamily="18" charset="0"/>
              </a:rPr>
              <a:t>Knowledge</a:t>
            </a:r>
            <a:r>
              <a:rPr lang="de-DE" sz="3200" dirty="0" smtClean="0">
                <a:latin typeface="Palatino Linotype" pitchFamily="18" charset="0"/>
              </a:rPr>
              <a:t> Base)</a:t>
            </a:r>
          </a:p>
          <a:p>
            <a:pPr marL="1638300" lvl="3" indent="-2667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</a:rPr>
              <a:t>DBO@Cloud</a:t>
            </a:r>
            <a:endParaRPr lang="de-DE" sz="3200" dirty="0" smtClean="0">
              <a:latin typeface="Palatino Linotype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Outline</a:t>
            </a:r>
            <a:endParaRPr lang="de-DE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8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6354" y="3853771"/>
            <a:ext cx="11537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</a:rPr>
              <a:t>Federated</a:t>
            </a:r>
            <a:r>
              <a:rPr lang="de-DE" sz="3200" dirty="0" smtClean="0">
                <a:latin typeface="Palatino Linotype" pitchFamily="18" charset="0"/>
              </a:rPr>
              <a:t> e-Infrastructure </a:t>
            </a:r>
            <a:r>
              <a:rPr lang="de-DE" sz="3200" dirty="0" err="1" smtClean="0">
                <a:latin typeface="Palatino Linotype" pitchFamily="18" charset="0"/>
              </a:rPr>
              <a:t>set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up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to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provide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advanced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computing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services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for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research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and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innovation</a:t>
            </a:r>
            <a:endParaRPr lang="de-DE" sz="3200" dirty="0" smtClean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Over 300 </a:t>
            </a:r>
            <a:r>
              <a:rPr lang="de-DE" sz="3200" dirty="0" err="1" smtClean="0">
                <a:latin typeface="Palatino Linotype" pitchFamily="18" charset="0"/>
              </a:rPr>
              <a:t>data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centres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and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cloud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providers</a:t>
            </a:r>
            <a:r>
              <a:rPr lang="de-DE" sz="3200" dirty="0" smtClean="0">
                <a:latin typeface="Palatino Linotype" pitchFamily="18" charset="0"/>
              </a:rPr>
              <a:t> in 32 European countries (National </a:t>
            </a:r>
            <a:r>
              <a:rPr lang="de-DE" sz="3200" dirty="0" err="1" smtClean="0">
                <a:latin typeface="Palatino Linotype" pitchFamily="18" charset="0"/>
              </a:rPr>
              <a:t>grid</a:t>
            </a:r>
            <a:r>
              <a:rPr lang="de-DE" sz="3200" dirty="0" smtClean="0">
                <a:latin typeface="Palatino Linotype" pitchFamily="18" charset="0"/>
              </a:rPr>
              <a:t> initiative) </a:t>
            </a:r>
            <a:r>
              <a:rPr lang="de-DE" sz="3200" dirty="0" err="1" smtClean="0">
                <a:latin typeface="Palatino Linotype" pitchFamily="18" charset="0"/>
              </a:rPr>
              <a:t>and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more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worldwide</a:t>
            </a:r>
            <a:endParaRPr lang="de-DE" sz="3200" dirty="0" smtClean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Providing </a:t>
            </a:r>
            <a:r>
              <a:rPr lang="de-DE" sz="3200" dirty="0" err="1" smtClean="0">
                <a:latin typeface="Palatino Linotype" pitchFamily="18" charset="0"/>
              </a:rPr>
              <a:t>compute</a:t>
            </a:r>
            <a:r>
              <a:rPr lang="de-DE" sz="3200" dirty="0" smtClean="0">
                <a:latin typeface="Palatino Linotype" pitchFamily="18" charset="0"/>
              </a:rPr>
              <a:t> power, </a:t>
            </a:r>
            <a:r>
              <a:rPr lang="de-DE" sz="3200" dirty="0" err="1" smtClean="0">
                <a:latin typeface="Palatino Linotype" pitchFamily="18" charset="0"/>
              </a:rPr>
              <a:t>storage</a:t>
            </a:r>
            <a:r>
              <a:rPr lang="de-DE" sz="3200" dirty="0" smtClean="0">
                <a:latin typeface="Palatino Linotype" pitchFamily="18" charset="0"/>
              </a:rPr>
              <a:t>, </a:t>
            </a:r>
            <a:r>
              <a:rPr lang="de-DE" sz="3200" dirty="0" err="1" smtClean="0">
                <a:latin typeface="Palatino Linotype" pitchFamily="18" charset="0"/>
              </a:rPr>
              <a:t>applications</a:t>
            </a:r>
            <a:r>
              <a:rPr lang="de-DE" sz="3200" dirty="0" smtClean="0">
                <a:latin typeface="Palatino Linotype" pitchFamily="18" charset="0"/>
              </a:rPr>
              <a:t>, </a:t>
            </a:r>
            <a:r>
              <a:rPr lang="de-DE" sz="3200" dirty="0" err="1" smtClean="0">
                <a:latin typeface="Palatino Linotype" pitchFamily="18" charset="0"/>
              </a:rPr>
              <a:t>clouds</a:t>
            </a:r>
            <a:r>
              <a:rPr lang="de-DE" sz="3200" dirty="0" smtClean="0">
                <a:latin typeface="Palatino Linotype" pitchFamily="18" charset="0"/>
              </a:rPr>
              <a:t> etc.</a:t>
            </a:r>
          </a:p>
          <a:p>
            <a:pPr marL="266700" indent="-266700" algn="l">
              <a:buFont typeface="Arial" pitchFamily="34" charset="0"/>
              <a:buChar char="•"/>
            </a:pPr>
            <a:endParaRPr lang="de-DE" sz="3200" dirty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EGI-</a:t>
            </a:r>
            <a:r>
              <a:rPr lang="de-DE" sz="3200" dirty="0" err="1" smtClean="0">
                <a:latin typeface="Palatino Linotype" pitchFamily="18" charset="0"/>
              </a:rPr>
              <a:t>Engage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project</a:t>
            </a:r>
            <a:r>
              <a:rPr lang="de-DE" sz="3200" dirty="0" smtClean="0">
                <a:latin typeface="Palatino Linotype" pitchFamily="18" charset="0"/>
              </a:rPr>
              <a:t>: </a:t>
            </a:r>
            <a:r>
              <a:rPr lang="en-US" sz="3200" dirty="0">
                <a:latin typeface="Palatino Linotype" pitchFamily="18" charset="0"/>
              </a:rPr>
              <a:t>Accelerate the implementation of the Open Science Commons by expanding the capabilities of a European backbone of federated </a:t>
            </a:r>
            <a:r>
              <a:rPr lang="en-US" sz="3200" dirty="0" smtClean="0">
                <a:latin typeface="Palatino Linotype" pitchFamily="18" charset="0"/>
              </a:rPr>
              <a:t>services</a:t>
            </a:r>
            <a:endParaRPr lang="de-DE" sz="3200" dirty="0">
              <a:latin typeface="Palatino Linotype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EGI – European </a:t>
            </a:r>
            <a:r>
              <a:rPr lang="de-DE" dirty="0" err="1" smtClean="0">
                <a:latin typeface="Trebuchet MS" pitchFamily="34" charset="0"/>
              </a:rPr>
              <a:t>Grid</a:t>
            </a:r>
            <a:r>
              <a:rPr lang="de-DE" dirty="0" smtClean="0">
                <a:latin typeface="Trebuchet MS" pitchFamily="34" charset="0"/>
              </a:rPr>
              <a:t> Infrastructure</a:t>
            </a:r>
            <a:endParaRPr lang="de-DE" dirty="0">
              <a:latin typeface="Trebuchet MS" pitchFamily="34" charset="0"/>
            </a:endParaRPr>
          </a:p>
        </p:txBody>
      </p:sp>
      <p:pic>
        <p:nvPicPr>
          <p:cNvPr id="4" name="Picture 2" descr="F:\logo-e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01" y="2332269"/>
            <a:ext cx="2353011" cy="132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81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6351" y="4524249"/>
            <a:ext cx="115372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buFont typeface="Arial" pitchFamily="34" charset="0"/>
              <a:buChar char="•"/>
            </a:pPr>
            <a:r>
              <a:rPr lang="de-DE" sz="3200" smtClean="0">
                <a:latin typeface="Palatino Linotype" pitchFamily="18" charset="0"/>
              </a:rPr>
              <a:t>Pan-European </a:t>
            </a:r>
            <a:r>
              <a:rPr lang="de-DE" sz="3200" dirty="0" err="1" smtClean="0">
                <a:latin typeface="Palatino Linotype" pitchFamily="18" charset="0"/>
              </a:rPr>
              <a:t>infrastructure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for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Arts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Humanities</a:t>
            </a:r>
            <a:endParaRPr lang="de-DE" sz="3200" dirty="0" smtClean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>
                <a:latin typeface="Palatino Linotype" pitchFamily="18" charset="0"/>
              </a:rPr>
              <a:t>Connecting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hundreds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of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scholars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dozens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of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research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facilities</a:t>
            </a:r>
            <a:r>
              <a:rPr lang="de-DE" sz="3200" dirty="0">
                <a:latin typeface="Palatino Linotype" pitchFamily="18" charset="0"/>
              </a:rPr>
              <a:t> in </a:t>
            </a:r>
            <a:r>
              <a:rPr lang="de-DE" sz="3200" dirty="0" err="1">
                <a:latin typeface="Palatino Linotype" pitchFamily="18" charset="0"/>
              </a:rPr>
              <a:t>currently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smtClean="0">
                <a:latin typeface="Palatino Linotype" pitchFamily="18" charset="0"/>
              </a:rPr>
              <a:t>17 </a:t>
            </a:r>
            <a:r>
              <a:rPr lang="de-DE" sz="3200" dirty="0">
                <a:latin typeface="Palatino Linotype" pitchFamily="18" charset="0"/>
              </a:rPr>
              <a:t>countries</a:t>
            </a: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</a:rPr>
              <a:t>Supporting</a:t>
            </a:r>
            <a:r>
              <a:rPr lang="de-DE" sz="3200" dirty="0" smtClean="0">
                <a:latin typeface="Palatino Linotype" pitchFamily="18" charset="0"/>
              </a:rPr>
              <a:t> digital </a:t>
            </a:r>
            <a:r>
              <a:rPr lang="de-DE" sz="3200" dirty="0" err="1" smtClean="0">
                <a:latin typeface="Palatino Linotype" pitchFamily="18" charset="0"/>
              </a:rPr>
              <a:t>research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by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providing</a:t>
            </a:r>
            <a:r>
              <a:rPr lang="de-DE" sz="3200" dirty="0" smtClean="0">
                <a:latin typeface="Palatino Linotype" pitchFamily="18" charset="0"/>
              </a:rPr>
              <a:t> digital </a:t>
            </a:r>
            <a:r>
              <a:rPr lang="de-DE" sz="3200" dirty="0" err="1" smtClean="0">
                <a:latin typeface="Palatino Linotype" pitchFamily="18" charset="0"/>
              </a:rPr>
              <a:t>tools</a:t>
            </a:r>
            <a:r>
              <a:rPr lang="de-DE" sz="3200" dirty="0" smtClean="0">
                <a:latin typeface="Palatino Linotype" pitchFamily="18" charset="0"/>
              </a:rPr>
              <a:t>, </a:t>
            </a:r>
            <a:r>
              <a:rPr lang="de-DE" sz="3200" dirty="0" err="1" smtClean="0">
                <a:latin typeface="Palatino Linotype" pitchFamily="18" charset="0"/>
              </a:rPr>
              <a:t>share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data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and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knowhow</a:t>
            </a:r>
            <a:endParaRPr lang="de-DE" sz="3200" dirty="0" smtClean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Operating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DARIAH Science </a:t>
            </a:r>
            <a:r>
              <a:rPr lang="de-DE" sz="3200" dirty="0">
                <a:latin typeface="Palatino Linotype" pitchFamily="18" charset="0"/>
              </a:rPr>
              <a:t>G</a:t>
            </a:r>
            <a:r>
              <a:rPr lang="de-DE" sz="3200" dirty="0" smtClean="0">
                <a:latin typeface="Palatino Linotype" pitchFamily="18" charset="0"/>
              </a:rPr>
              <a:t>ateway, a EGI-service </a:t>
            </a:r>
            <a:r>
              <a:rPr lang="de-DE" sz="3200" dirty="0" err="1" smtClean="0">
                <a:latin typeface="Palatino Linotype" pitchFamily="18" charset="0"/>
              </a:rPr>
              <a:t>developed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within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EGI-</a:t>
            </a:r>
            <a:r>
              <a:rPr lang="de-DE" sz="3200" dirty="0" err="1" smtClean="0">
                <a:latin typeface="Palatino Linotype" pitchFamily="18" charset="0"/>
              </a:rPr>
              <a:t>Engage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project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for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the</a:t>
            </a:r>
            <a:r>
              <a:rPr lang="de-DE" sz="3200" dirty="0" smtClean="0">
                <a:latin typeface="Palatino Linotype" pitchFamily="18" charset="0"/>
              </a:rPr>
              <a:t> Digital </a:t>
            </a:r>
            <a:r>
              <a:rPr lang="de-DE" sz="3200" dirty="0" err="1" smtClean="0">
                <a:latin typeface="Palatino Linotype" pitchFamily="18" charset="0"/>
              </a:rPr>
              <a:t>Humanities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community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as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target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group</a:t>
            </a:r>
            <a:endParaRPr lang="de-DE" sz="3200" dirty="0">
              <a:latin typeface="Palatino Linotype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Trebuchet MS" pitchFamily="34" charset="0"/>
              </a:rPr>
              <a:t> </a:t>
            </a:r>
            <a:r>
              <a:rPr lang="de-DE" dirty="0" smtClean="0">
                <a:latin typeface="Trebuchet MS" pitchFamily="34" charset="0"/>
              </a:rPr>
              <a:t> DARIAH – Digital Research Infrastructure </a:t>
            </a:r>
            <a:r>
              <a:rPr lang="de-DE" dirty="0" err="1" smtClean="0">
                <a:latin typeface="Trebuchet MS" pitchFamily="34" charset="0"/>
              </a:rPr>
              <a:t>for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Arts</a:t>
            </a:r>
            <a:r>
              <a:rPr lang="de-DE" dirty="0" smtClean="0">
                <a:latin typeface="Trebuchet MS" pitchFamily="34" charset="0"/>
              </a:rPr>
              <a:t> 						  		</a:t>
            </a:r>
            <a:r>
              <a:rPr lang="de-DE" dirty="0" err="1" smtClean="0">
                <a:latin typeface="Trebuchet MS" pitchFamily="34" charset="0"/>
              </a:rPr>
              <a:t>and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err="1" smtClean="0">
                <a:latin typeface="Trebuchet MS" pitchFamily="34" charset="0"/>
              </a:rPr>
              <a:t>Humanities</a:t>
            </a:r>
            <a:endParaRPr lang="de-DE" dirty="0">
              <a:latin typeface="Trebuchet MS" pitchFamily="34" charset="0"/>
            </a:endParaRPr>
          </a:p>
        </p:txBody>
      </p:sp>
      <p:pic>
        <p:nvPicPr>
          <p:cNvPr id="2050" name="Picture 2" descr="F:\dariah-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16" y="3128682"/>
            <a:ext cx="428625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79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94781" y="3306802"/>
            <a:ext cx="1153724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spcAft>
                <a:spcPts val="600"/>
              </a:spcAft>
            </a:pPr>
            <a:r>
              <a:rPr lang="de-DE" sz="3200" smtClean="0">
                <a:latin typeface="Palatino Linotype" pitchFamily="18" charset="0"/>
              </a:rPr>
              <a:t>The main activities of the centre are:</a:t>
            </a: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smtClean="0">
                <a:latin typeface="Palatino Linotype" pitchFamily="18" charset="0"/>
              </a:rPr>
              <a:t>Making </a:t>
            </a:r>
            <a:r>
              <a:rPr lang="de-DE" sz="3200" dirty="0" err="1">
                <a:latin typeface="Palatino Linotype" pitchFamily="18" charset="0"/>
              </a:rPr>
              <a:t>contact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between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smtClean="0">
                <a:latin typeface="Palatino Linotype" pitchFamily="18" charset="0"/>
              </a:rPr>
              <a:t>EGI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DARIAH </a:t>
            </a:r>
            <a:r>
              <a:rPr lang="de-DE" sz="3200" dirty="0" err="1">
                <a:latin typeface="Palatino Linotype" pitchFamily="18" charset="0"/>
              </a:rPr>
              <a:t>communities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to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advise</a:t>
            </a:r>
            <a:r>
              <a:rPr lang="de-DE" sz="3200" dirty="0">
                <a:latin typeface="Palatino Linotype" pitchFamily="18" charset="0"/>
              </a:rPr>
              <a:t> DARIAH </a:t>
            </a:r>
            <a:r>
              <a:rPr lang="de-DE" sz="3200" dirty="0" err="1">
                <a:latin typeface="Palatino Linotype" pitchFamily="18" charset="0"/>
              </a:rPr>
              <a:t>members</a:t>
            </a:r>
            <a:r>
              <a:rPr lang="de-DE" sz="3200" dirty="0">
                <a:latin typeface="Palatino Linotype" pitchFamily="18" charset="0"/>
              </a:rPr>
              <a:t> in </a:t>
            </a:r>
            <a:r>
              <a:rPr lang="de-DE" sz="3200" dirty="0" err="1">
                <a:latin typeface="Palatino Linotype" pitchFamily="18" charset="0"/>
              </a:rPr>
              <a:t>their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infrastructural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needs</a:t>
            </a:r>
            <a:endParaRPr lang="de-DE" sz="3200" dirty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>
                <a:latin typeface="Palatino Linotype" pitchFamily="18" charset="0"/>
              </a:rPr>
              <a:t>Providing </a:t>
            </a:r>
            <a:r>
              <a:rPr lang="de-DE" sz="3200" dirty="0" err="1">
                <a:latin typeface="Palatino Linotype" pitchFamily="18" charset="0"/>
              </a:rPr>
              <a:t>customised</a:t>
            </a:r>
            <a:r>
              <a:rPr lang="de-DE" sz="3200" dirty="0">
                <a:latin typeface="Palatino Linotype" pitchFamily="18" charset="0"/>
              </a:rPr>
              <a:t> e-Infrastructure </a:t>
            </a:r>
            <a:r>
              <a:rPr lang="de-DE" sz="3200" dirty="0" err="1">
                <a:latin typeface="Palatino Linotype" pitchFamily="18" charset="0"/>
              </a:rPr>
              <a:t>services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for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Arts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Humanities</a:t>
            </a:r>
            <a:r>
              <a:rPr lang="de-DE" sz="3200" dirty="0" smtClean="0">
                <a:latin typeface="Palatino Linotype" pitchFamily="18" charset="0"/>
              </a:rPr>
              <a:t> – </a:t>
            </a:r>
            <a:r>
              <a:rPr lang="de-DE" sz="3200" dirty="0" err="1" smtClean="0">
                <a:latin typeface="Palatino Linotype" pitchFamily="18" charset="0"/>
              </a:rPr>
              <a:t>access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to</a:t>
            </a:r>
            <a:r>
              <a:rPr lang="de-DE" sz="3200" dirty="0" smtClean="0">
                <a:latin typeface="Palatino Linotype" pitchFamily="18" charset="0"/>
              </a:rPr>
              <a:t> EGI </a:t>
            </a:r>
            <a:r>
              <a:rPr lang="de-DE" sz="3200" dirty="0" err="1" smtClean="0">
                <a:latin typeface="Palatino Linotype" pitchFamily="18" charset="0"/>
              </a:rPr>
              <a:t>FedCloud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resources</a:t>
            </a:r>
            <a:endParaRPr lang="de-DE" sz="3200" dirty="0">
              <a:latin typeface="Palatino Linotype" pitchFamily="18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>
                <a:latin typeface="Palatino Linotype" pitchFamily="18" charset="0"/>
              </a:rPr>
              <a:t>Creating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demonstrator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applications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for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the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Arts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Humanities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domain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to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show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the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capabilities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possibilities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with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the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use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of</a:t>
            </a:r>
            <a:r>
              <a:rPr lang="de-DE" sz="3200" dirty="0">
                <a:latin typeface="Palatino Linotype" pitchFamily="18" charset="0"/>
              </a:rPr>
              <a:t> EGI</a:t>
            </a: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>
                <a:latin typeface="Palatino Linotype" pitchFamily="18" charset="0"/>
              </a:rPr>
              <a:t>Raising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awareness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within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the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Arts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and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Humanities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scientific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community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about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the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benefits</a:t>
            </a:r>
            <a:r>
              <a:rPr lang="de-DE" sz="3200" dirty="0" smtClean="0">
                <a:latin typeface="Palatino Linotype" pitchFamily="18" charset="0"/>
              </a:rPr>
              <a:t> </a:t>
            </a:r>
            <a:r>
              <a:rPr lang="de-DE" sz="3200" dirty="0" err="1">
                <a:latin typeface="Palatino Linotype" pitchFamily="18" charset="0"/>
              </a:rPr>
              <a:t>of</a:t>
            </a:r>
            <a:r>
              <a:rPr lang="de-DE" sz="3200" dirty="0">
                <a:latin typeface="Palatino Linotype" pitchFamily="18" charset="0"/>
              </a:rPr>
              <a:t> </a:t>
            </a:r>
            <a:r>
              <a:rPr lang="de-DE" sz="3200" dirty="0" err="1" smtClean="0">
                <a:latin typeface="Palatino Linotype" pitchFamily="18" charset="0"/>
              </a:rPr>
              <a:t>using</a:t>
            </a:r>
            <a:r>
              <a:rPr lang="de-DE" sz="3200" dirty="0" smtClean="0">
                <a:latin typeface="Palatino Linotype" pitchFamily="18" charset="0"/>
              </a:rPr>
              <a:t> e-Infrastructure </a:t>
            </a:r>
            <a:r>
              <a:rPr lang="de-DE" sz="3200" dirty="0" err="1">
                <a:latin typeface="Palatino Linotype" pitchFamily="18" charset="0"/>
              </a:rPr>
              <a:t>technologies</a:t>
            </a:r>
            <a:endParaRPr lang="de-AT" sz="3200" dirty="0">
              <a:latin typeface="Palatino Linotype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DARIAH </a:t>
            </a:r>
            <a:r>
              <a:rPr lang="de-DE" dirty="0">
                <a:latin typeface="Trebuchet MS" pitchFamily="34" charset="0"/>
              </a:rPr>
              <a:t>Competence </a:t>
            </a:r>
            <a:r>
              <a:rPr lang="de-DE" dirty="0" err="1" smtClean="0">
                <a:latin typeface="Trebuchet MS" pitchFamily="34" charset="0"/>
              </a:rPr>
              <a:t>Centre</a:t>
            </a:r>
            <a:r>
              <a:rPr lang="de-DE" dirty="0" smtClean="0">
                <a:latin typeface="Trebuchet MS" pitchFamily="34" charset="0"/>
              </a:rPr>
              <a:t> (1)</a:t>
            </a:r>
            <a:endParaRPr lang="de-DE" dirty="0">
              <a:latin typeface="Trebuchet MS" pitchFamily="34" charset="0"/>
            </a:endParaRPr>
          </a:p>
        </p:txBody>
      </p:sp>
      <p:pic>
        <p:nvPicPr>
          <p:cNvPr id="4" name="Picture 2" descr="S:\ACDH-RG 4\Project_EGI ENGAGE\logos\DARIA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0685" y="2184081"/>
            <a:ext cx="2255181" cy="942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81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8620" y="219779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DARIAH Competence </a:t>
            </a:r>
            <a:r>
              <a:rPr lang="de-DE" dirty="0" err="1" smtClean="0">
                <a:latin typeface="Trebuchet MS" pitchFamily="34" charset="0"/>
              </a:rPr>
              <a:t>Centre</a:t>
            </a:r>
            <a:r>
              <a:rPr lang="de-DE" dirty="0" smtClean="0">
                <a:latin typeface="Trebuchet MS" pitchFamily="34" charset="0"/>
              </a:rPr>
              <a:t> (2)</a:t>
            </a:r>
            <a:endParaRPr lang="de-DE" dirty="0"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98" t="31403" r="18959" b="17451"/>
          <a:stretch/>
        </p:blipFill>
        <p:spPr>
          <a:xfrm>
            <a:off x="1079911" y="2978600"/>
            <a:ext cx="10258042" cy="59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20" y="3350046"/>
            <a:ext cx="1153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 err="1" smtClean="0">
                <a:latin typeface="Palatino Linotype" pitchFamily="18" charset="0"/>
              </a:rPr>
              <a:t>Applications</a:t>
            </a:r>
            <a:r>
              <a:rPr lang="de-DE" sz="3200" dirty="0" smtClean="0">
                <a:latin typeface="Palatino Linotype" pitchFamily="18" charset="0"/>
              </a:rPr>
              <a:t> (open </a:t>
            </a:r>
            <a:r>
              <a:rPr lang="de-DE" sz="3200" dirty="0" err="1" smtClean="0">
                <a:latin typeface="Palatino Linotype" pitchFamily="18" charset="0"/>
              </a:rPr>
              <a:t>access</a:t>
            </a:r>
            <a:r>
              <a:rPr lang="de-DE" sz="3200" dirty="0" smtClean="0">
                <a:latin typeface="Palatino Linotype" pitchFamily="18" charset="0"/>
              </a:rPr>
              <a:t>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Semantic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>
                <a:latin typeface="Palatino Linotype" pitchFamily="18" charset="0"/>
                <a:sym typeface="Wingdings" pitchFamily="2" charset="2"/>
              </a:rPr>
              <a:t>Search 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Engine</a:t>
            </a:r>
            <a:endParaRPr lang="de-DE" sz="3200" dirty="0">
              <a:latin typeface="Palatino Linotype" pitchFamily="18" charset="0"/>
              <a:sym typeface="Wingdings" pitchFamily="2" charset="2"/>
            </a:endParaRPr>
          </a:p>
          <a:p>
            <a:pPr marL="1371600" lvl="2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Simple </a:t>
            </a:r>
            <a:r>
              <a:rPr lang="de-DE" sz="3200" dirty="0" err="1" smtClean="0">
                <a:latin typeface="Palatino Linotype" pitchFamily="18" charset="0"/>
              </a:rPr>
              <a:t>Semantic</a:t>
            </a:r>
            <a:r>
              <a:rPr lang="de-DE" sz="3200" dirty="0" smtClean="0">
                <a:latin typeface="Palatino Linotype" pitchFamily="18" charset="0"/>
              </a:rPr>
              <a:t> Search Engine (SSE)</a:t>
            </a:r>
          </a:p>
          <a:p>
            <a:pPr marL="1371600" lvl="2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</a:rPr>
              <a:t>Parallel </a:t>
            </a:r>
            <a:r>
              <a:rPr lang="de-DE" sz="3200" dirty="0" err="1" smtClean="0">
                <a:latin typeface="Palatino Linotype" pitchFamily="18" charset="0"/>
              </a:rPr>
              <a:t>Semantic</a:t>
            </a:r>
            <a:r>
              <a:rPr lang="de-DE" sz="3200" dirty="0" smtClean="0">
                <a:latin typeface="Palatino Linotype" pitchFamily="18" charset="0"/>
              </a:rPr>
              <a:t> Search Engine (PSSE)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</a:rPr>
              <a:t>DBO@Cloud</a:t>
            </a:r>
            <a:endParaRPr lang="de-DE" sz="3200" dirty="0" smtClean="0">
              <a:latin typeface="Palatino Linotype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>
              <a:latin typeface="Palatino Linotype" pitchFamily="18" charset="0"/>
              <a:sym typeface="Wingdings" pitchFamily="2" charset="2"/>
            </a:endParaRPr>
          </a:p>
          <a:p>
            <a:pPr algn="l"/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Services (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authentication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required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Cloud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Access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Workflow Development</a:t>
            </a:r>
            <a:endParaRPr lang="de-DE" sz="3200" dirty="0" smtClean="0">
              <a:latin typeface="Palatino Linotype" pitchFamily="18" charset="0"/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File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transfer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DARIAH Science </a:t>
            </a:r>
            <a:r>
              <a:rPr lang="de-DE" dirty="0">
                <a:latin typeface="Trebuchet MS" pitchFamily="34" charset="0"/>
              </a:rPr>
              <a:t>G</a:t>
            </a:r>
            <a:r>
              <a:rPr lang="de-DE" dirty="0" smtClean="0">
                <a:latin typeface="Trebuchet MS" pitchFamily="34" charset="0"/>
              </a:rPr>
              <a:t>ateway</a:t>
            </a:r>
            <a:endParaRPr lang="de-DE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8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6355" y="3662849"/>
            <a:ext cx="118778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Developed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by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Division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Catania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National Institute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Nuclear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Physics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(INFN)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Semantically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enriches</a:t>
            </a:r>
            <a:r>
              <a:rPr lang="de-DE" sz="3200" dirty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metadata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resources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included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in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Knowledge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Base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Queries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in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more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than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110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languages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possible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Results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connected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to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Google Scholar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and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Altmetric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>
                <a:latin typeface="Palatino Linotype" pitchFamily="18" charset="0"/>
                <a:sym typeface="Wingdings" pitchFamily="2" charset="2"/>
              </a:rPr>
              <a:t>if</a:t>
            </a:r>
            <a:r>
              <a:rPr lang="de-DE" sz="3200" dirty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available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Uses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LODLive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API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to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explore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Linked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Data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graph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algn="l"/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Extension: Parallel </a:t>
            </a:r>
            <a:r>
              <a:rPr lang="de-DE" sz="3200" dirty="0" err="1" smtClean="0">
                <a:latin typeface="Palatino Linotype" pitchFamily="18" charset="0"/>
                <a:sym typeface="Wingdings" pitchFamily="2" charset="2"/>
              </a:rPr>
              <a:t>Semantic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 Search Engine (PSSE)</a:t>
            </a:r>
          </a:p>
          <a:p>
            <a:pPr marL="444500" indent="-444500" algn="l"/>
            <a:r>
              <a:rPr lang="de-DE" sz="3200" dirty="0" smtClean="0">
                <a:latin typeface="Palatino Linotype" pitchFamily="18" charset="0"/>
                <a:sym typeface="Wingdings" pitchFamily="2" charset="2"/>
              </a:rPr>
              <a:t>	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  <a:hlinkClick r:id="rId2"/>
              </a:rPr>
              <a:t>https</a:t>
            </a:r>
            <a:r>
              <a:rPr lang="de-DE" sz="3200" dirty="0">
                <a:latin typeface="Palatino Linotype" pitchFamily="18" charset="0"/>
                <a:sym typeface="Wingdings" pitchFamily="2" charset="2"/>
                <a:hlinkClick r:id="rId2"/>
              </a:rPr>
              <a:t>://</a:t>
            </a:r>
            <a:r>
              <a:rPr lang="de-DE" sz="3200" dirty="0" smtClean="0">
                <a:latin typeface="Palatino Linotype" pitchFamily="18" charset="0"/>
                <a:sym typeface="Wingdings" pitchFamily="2" charset="2"/>
                <a:hlinkClick r:id="rId2"/>
              </a:rPr>
              <a:t>dariah-gateway.lpds.sztaki.hu/web/guest/psse</a:t>
            </a:r>
            <a:endParaRPr lang="de-DE" sz="3200" dirty="0" smtClean="0">
              <a:latin typeface="Palatino Linotype" pitchFamily="18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itchFamily="34" charset="0"/>
              </a:rPr>
              <a:t>(Simple) </a:t>
            </a:r>
            <a:r>
              <a:rPr lang="de-DE" dirty="0" err="1" smtClean="0">
                <a:latin typeface="Trebuchet MS" pitchFamily="34" charset="0"/>
              </a:rPr>
              <a:t>Semantic</a:t>
            </a:r>
            <a:r>
              <a:rPr lang="de-DE" dirty="0" smtClean="0">
                <a:latin typeface="Trebuchet MS" pitchFamily="34" charset="0"/>
              </a:rPr>
              <a:t> Search Engine (1)</a:t>
            </a:r>
            <a:endParaRPr lang="de-DE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9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owerPoint-Vorlage-Institu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Brandon Grotesque Black"/>
        <a:ea typeface="ＭＳ Ｐゴシック"/>
        <a:cs typeface="Brandon Grotesque Black"/>
      </a:majorFont>
      <a:minorFont>
        <a:latin typeface="Palatino"/>
        <a:ea typeface="ＭＳ Ｐゴシック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PowerPoint-Vorlage-Institut.potx</Template>
  <TotalTime>0</TotalTime>
  <Words>572</Words>
  <Application>Microsoft Office PowerPoint</Application>
  <PresentationFormat>Benutzerdefiniert</PresentationFormat>
  <Paragraphs>96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PowerPoint-Vorlage-Institut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Piringer</dc:creator>
  <cp:lastModifiedBy>bpiring</cp:lastModifiedBy>
  <cp:revision>182</cp:revision>
  <cp:lastPrinted>2016-01-19T16:13:35Z</cp:lastPrinted>
  <dcterms:modified xsi:type="dcterms:W3CDTF">2017-04-07T16:25:33Z</dcterms:modified>
</cp:coreProperties>
</file>