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30"/>
  </p:notesMasterIdLst>
  <p:sldIdLst>
    <p:sldId id="256" r:id="rId2"/>
    <p:sldId id="279" r:id="rId3"/>
    <p:sldId id="280" r:id="rId4"/>
    <p:sldId id="283" r:id="rId5"/>
    <p:sldId id="300" r:id="rId6"/>
    <p:sldId id="284" r:id="rId7"/>
    <p:sldId id="285" r:id="rId8"/>
    <p:sldId id="286" r:id="rId9"/>
    <p:sldId id="296" r:id="rId10"/>
    <p:sldId id="292" r:id="rId11"/>
    <p:sldId id="274" r:id="rId12"/>
    <p:sldId id="297" r:id="rId13"/>
    <p:sldId id="298" r:id="rId14"/>
    <p:sldId id="302" r:id="rId15"/>
    <p:sldId id="275" r:id="rId16"/>
    <p:sldId id="303" r:id="rId17"/>
    <p:sldId id="304" r:id="rId18"/>
    <p:sldId id="306" r:id="rId19"/>
    <p:sldId id="305" r:id="rId20"/>
    <p:sldId id="307" r:id="rId21"/>
    <p:sldId id="308" r:id="rId22"/>
    <p:sldId id="309" r:id="rId23"/>
    <p:sldId id="310" r:id="rId24"/>
    <p:sldId id="312" r:id="rId25"/>
    <p:sldId id="311" r:id="rId26"/>
    <p:sldId id="313" r:id="rId27"/>
    <p:sldId id="293" r:id="rId28"/>
    <p:sldId id="314" r:id="rId2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tandaardsectie" id="{9885C101-E866-4349-9CB8-BDC709E94A7E}">
          <p14:sldIdLst>
            <p14:sldId id="256"/>
            <p14:sldId id="279"/>
            <p14:sldId id="280"/>
            <p14:sldId id="283"/>
            <p14:sldId id="300"/>
            <p14:sldId id="284"/>
            <p14:sldId id="285"/>
            <p14:sldId id="286"/>
            <p14:sldId id="296"/>
            <p14:sldId id="292"/>
            <p14:sldId id="274"/>
            <p14:sldId id="297"/>
            <p14:sldId id="298"/>
            <p14:sldId id="302"/>
            <p14:sldId id="275"/>
            <p14:sldId id="303"/>
            <p14:sldId id="304"/>
            <p14:sldId id="306"/>
            <p14:sldId id="305"/>
            <p14:sldId id="307"/>
            <p14:sldId id="308"/>
            <p14:sldId id="309"/>
            <p14:sldId id="310"/>
            <p14:sldId id="312"/>
            <p14:sldId id="311"/>
            <p14:sldId id="313"/>
            <p14:sldId id="293"/>
            <p14:sldId id="31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850" autoAdjust="0"/>
    <p:restoredTop sz="94660"/>
  </p:normalViewPr>
  <p:slideViewPr>
    <p:cSldViewPr>
      <p:cViewPr>
        <p:scale>
          <a:sx n="107" d="100"/>
          <a:sy n="107" d="100"/>
        </p:scale>
        <p:origin x="-6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97658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dia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2376264"/>
            <a:ext cx="9144000" cy="4481735"/>
          </a:xfrm>
          <a:prstGeom prst="rect">
            <a:avLst/>
          </a:prstGeom>
          <a:solidFill>
            <a:srgbClr val="FFF06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467543" y="2420888"/>
            <a:ext cx="8128992" cy="2592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501754" y="5283796"/>
            <a:ext cx="3664495" cy="15021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560"/>
              </a:spcBef>
              <a:buClr>
                <a:schemeClr val="dk1"/>
              </a:buClr>
              <a:buFont typeface="Courier New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17" name="Shape 17"/>
          <p:cNvCxnSpPr/>
          <p:nvPr/>
        </p:nvCxnSpPr>
        <p:spPr>
          <a:xfrm rot="10800000">
            <a:off x="4572000" y="5301207"/>
            <a:ext cx="0" cy="155679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8" name="Shape 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1754" y="404663"/>
            <a:ext cx="3422172" cy="151216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932039" y="5301207"/>
            <a:ext cx="3638196" cy="145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buClr>
                <a:schemeClr val="dk1"/>
              </a:buClr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Kop en teks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Courier New"/>
              <a:buChar char="o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op en 2 kolomme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Kop en 2 kolommen met subkoppe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556791"/>
            <a:ext cx="4040187" cy="792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Courier New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57200" y="2492896"/>
            <a:ext cx="4040187" cy="36332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4645025" y="1556791"/>
            <a:ext cx="4041774" cy="792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Courier New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4645025" y="2492896"/>
            <a:ext cx="4041774" cy="36332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kop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links kop, rechts teks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Courier New"/>
              <a:buChar char="o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Courier New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Afbeelding met bijschrif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Courier New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Courier New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el en verticale teks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Courier New"/>
              <a:buChar char="o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e titel en teks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Courier New"/>
              <a:buChar char="o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Courier New"/>
              <a:buChar char="o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7884367" y="6453335"/>
            <a:ext cx="115212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‹nr.›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Shape 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6064" y="6528825"/>
            <a:ext cx="3647904" cy="21254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0"/>
          <p:cNvSpPr/>
          <p:nvPr/>
        </p:nvSpPr>
        <p:spPr>
          <a:xfrm>
            <a:off x="0" y="6381328"/>
            <a:ext cx="492047" cy="476671"/>
          </a:xfrm>
          <a:prstGeom prst="rect">
            <a:avLst/>
          </a:prstGeom>
          <a:solidFill>
            <a:srgbClr val="FFF06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" name="Shape 11"/>
          <p:cNvCxnSpPr/>
          <p:nvPr/>
        </p:nvCxnSpPr>
        <p:spPr>
          <a:xfrm>
            <a:off x="0" y="6381328"/>
            <a:ext cx="9144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7740352" y="6453335"/>
            <a:ext cx="0" cy="40466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transition/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467543" y="2420888"/>
            <a:ext cx="8129100" cy="2592300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Quest for Dictionaries as a </a:t>
            </a:r>
            <a:r>
              <a:rPr lang="en-US" sz="4000" dirty="0" smtClean="0"/>
              <a:t>Research Tool: a Remarkable Intersection</a:t>
            </a:r>
            <a:endParaRPr lang="en-US" sz="4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932039" y="5301207"/>
            <a:ext cx="3638196" cy="1457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ourier New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dirk.kinable@ivdnt.org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nl-NL" sz="2800" dirty="0" smtClean="0"/>
              <a:t>	</a:t>
            </a:r>
            <a:r>
              <a:rPr lang="nl-NL" sz="2800" dirty="0" err="1" smtClean="0"/>
              <a:t>Filling</a:t>
            </a:r>
            <a:r>
              <a:rPr lang="nl-NL" sz="2800" dirty="0" smtClean="0"/>
              <a:t> </a:t>
            </a:r>
            <a:r>
              <a:rPr lang="nl-NL" sz="2800" dirty="0" err="1" smtClean="0"/>
              <a:t>our</a:t>
            </a:r>
            <a:r>
              <a:rPr lang="nl-NL" sz="2800" dirty="0" smtClean="0"/>
              <a:t> wordnet </a:t>
            </a:r>
            <a:r>
              <a:rPr lang="nl-NL" sz="2800" dirty="0" err="1" smtClean="0"/>
              <a:t>with</a:t>
            </a:r>
            <a:r>
              <a:rPr lang="nl-NL" sz="2800" dirty="0" smtClean="0"/>
              <a:t> the </a:t>
            </a:r>
            <a:r>
              <a:rPr lang="nl-NL" sz="2800" dirty="0" err="1" smtClean="0"/>
              <a:t>Middle</a:t>
            </a:r>
            <a:r>
              <a:rPr lang="nl-NL" sz="2800" dirty="0" smtClean="0"/>
              <a:t> Dutch </a:t>
            </a:r>
            <a:r>
              <a:rPr lang="nl-NL" sz="2800" dirty="0" err="1" smtClean="0"/>
              <a:t>Dictionary</a:t>
            </a:r>
            <a:r>
              <a:rPr lang="nl-NL" sz="2800" dirty="0" smtClean="0"/>
              <a:t> and </a:t>
            </a:r>
            <a:r>
              <a:rPr lang="nl-NL" sz="2800" dirty="0" err="1" smtClean="0"/>
              <a:t>selecting</a:t>
            </a:r>
            <a:r>
              <a:rPr lang="nl-NL" sz="2800" dirty="0" smtClean="0"/>
              <a:t> </a:t>
            </a:r>
            <a:r>
              <a:rPr lang="nl-NL" sz="2800" dirty="0" err="1" smtClean="0"/>
              <a:t>key</a:t>
            </a:r>
            <a:r>
              <a:rPr lang="nl-NL" sz="2800" dirty="0" smtClean="0"/>
              <a:t> </a:t>
            </a:r>
            <a:r>
              <a:rPr lang="nl-NL" sz="2800" dirty="0" err="1" smtClean="0"/>
              <a:t>words</a:t>
            </a:r>
            <a:r>
              <a:rPr lang="nl-NL" sz="2800" dirty="0" smtClean="0"/>
              <a:t> </a:t>
            </a:r>
            <a:r>
              <a:rPr lang="nl-NL" sz="2800" dirty="0" err="1" smtClean="0"/>
              <a:t>from</a:t>
            </a:r>
            <a:r>
              <a:rPr lang="nl-NL" sz="2800" dirty="0" smtClean="0"/>
              <a:t> </a:t>
            </a:r>
            <a:r>
              <a:rPr lang="nl-NL" sz="2800" dirty="0" err="1" smtClean="0"/>
              <a:t>our</a:t>
            </a:r>
            <a:r>
              <a:rPr lang="nl-NL" sz="2800" dirty="0" smtClean="0"/>
              <a:t> </a:t>
            </a:r>
            <a:r>
              <a:rPr lang="nl-NL" sz="2800" dirty="0" err="1" smtClean="0"/>
              <a:t>play</a:t>
            </a:r>
            <a:r>
              <a:rPr lang="nl-NL" sz="2800" dirty="0" smtClean="0"/>
              <a:t> (2 criteria: </a:t>
            </a:r>
            <a:r>
              <a:rPr lang="nl-NL" sz="2800" dirty="0" err="1" smtClean="0"/>
              <a:t>words</a:t>
            </a:r>
            <a:r>
              <a:rPr lang="nl-NL" sz="2800" dirty="0" smtClean="0"/>
              <a:t> in </a:t>
            </a:r>
            <a:r>
              <a:rPr lang="nl-NL" sz="2800" dirty="0" err="1" smtClean="0"/>
              <a:t>texually</a:t>
            </a:r>
            <a:r>
              <a:rPr lang="nl-NL" sz="2800" dirty="0" smtClean="0"/>
              <a:t> important </a:t>
            </a:r>
            <a:r>
              <a:rPr lang="nl-NL" sz="2800" dirty="0" err="1" smtClean="0"/>
              <a:t>extracts</a:t>
            </a:r>
            <a:r>
              <a:rPr lang="nl-NL" sz="2800" dirty="0" smtClean="0"/>
              <a:t> and </a:t>
            </a:r>
            <a:r>
              <a:rPr lang="nl-NL" sz="2800" dirty="0" err="1" smtClean="0"/>
              <a:t>cultural</a:t>
            </a:r>
            <a:r>
              <a:rPr lang="nl-NL" sz="2800" dirty="0" smtClean="0"/>
              <a:t> </a:t>
            </a:r>
            <a:r>
              <a:rPr lang="nl-NL" sz="2800" dirty="0" err="1" smtClean="0"/>
              <a:t>salience</a:t>
            </a:r>
            <a:r>
              <a:rPr lang="nl-NL" sz="2800" dirty="0" smtClean="0"/>
              <a:t>):</a:t>
            </a:r>
          </a:p>
          <a:p>
            <a:pPr marL="20320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 parlement/ </a:t>
            </a:r>
            <a:r>
              <a:rPr lang="nl-NL" sz="2800" dirty="0" err="1" smtClean="0"/>
              <a:t>strijt</a:t>
            </a:r>
            <a:r>
              <a:rPr lang="nl-NL" sz="2800" dirty="0" smtClean="0"/>
              <a:t> </a:t>
            </a:r>
            <a:r>
              <a:rPr lang="nl-NL" sz="2800" dirty="0"/>
              <a:t>‘</a:t>
            </a:r>
            <a:r>
              <a:rPr lang="nl-NL" sz="2800" dirty="0" err="1"/>
              <a:t>fight</a:t>
            </a:r>
            <a:r>
              <a:rPr lang="nl-NL" sz="2800" dirty="0" smtClean="0"/>
              <a:t>’/ </a:t>
            </a:r>
            <a:r>
              <a:rPr lang="nl-NL" sz="2800" dirty="0"/>
              <a:t>camp ‘duel</a:t>
            </a:r>
            <a:r>
              <a:rPr lang="nl-NL" sz="2800" dirty="0" smtClean="0"/>
              <a:t>’/</a:t>
            </a:r>
          </a:p>
          <a:p>
            <a:pPr marL="203200" indent="0">
              <a:buNone/>
            </a:pPr>
            <a:r>
              <a:rPr lang="nl-NL" sz="2800" dirty="0" smtClean="0"/>
              <a:t>	 </a:t>
            </a:r>
            <a:r>
              <a:rPr lang="nl-NL" sz="2800" dirty="0"/>
              <a:t>ere ‘</a:t>
            </a:r>
            <a:r>
              <a:rPr lang="nl-NL" sz="2800" dirty="0" err="1"/>
              <a:t>honour</a:t>
            </a:r>
            <a:r>
              <a:rPr lang="nl-NL" sz="2800" dirty="0" smtClean="0"/>
              <a:t>’/ </a:t>
            </a:r>
            <a:r>
              <a:rPr lang="nl-NL" sz="2800" dirty="0"/>
              <a:t>wreken ‘to </a:t>
            </a:r>
            <a:r>
              <a:rPr lang="nl-NL" sz="2800" dirty="0" err="1"/>
              <a:t>revenge</a:t>
            </a:r>
            <a:r>
              <a:rPr lang="nl-NL" sz="2800" dirty="0" smtClean="0"/>
              <a:t>’ </a:t>
            </a:r>
          </a:p>
          <a:p>
            <a:pPr>
              <a:buNone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932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87363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GB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8575" cy="38100"/>
          </a:xfrm>
          <a:prstGeom prst="rect">
            <a:avLst/>
          </a:prstGeom>
          <a:noFill/>
        </p:spPr>
      </p:pic>
      <p:pic>
        <p:nvPicPr>
          <p:cNvPr id="1026" name="Afbeeldin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"/>
            <a:ext cx="28575" cy="38100"/>
          </a:xfrm>
          <a:prstGeom prst="rect">
            <a:avLst/>
          </a:prstGeom>
          <a:noFill/>
        </p:spPr>
      </p:pic>
      <p:pic>
        <p:nvPicPr>
          <p:cNvPr id="1025" name="Afbeelding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295400"/>
            <a:ext cx="4200525" cy="46482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59912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central node of the keywords: </a:t>
            </a:r>
            <a:r>
              <a:rPr lang="en-US" sz="2800" i="1" dirty="0" err="1" smtClean="0"/>
              <a:t>strijt</a:t>
            </a:r>
            <a:r>
              <a:rPr lang="en-US" sz="2800" i="1" dirty="0" smtClean="0"/>
              <a:t>/</a:t>
            </a:r>
            <a:r>
              <a:rPr lang="en-US" sz="2800" i="1" dirty="0" err="1" smtClean="0"/>
              <a:t>striden</a:t>
            </a:r>
            <a:r>
              <a:rPr lang="en-US" sz="2800" dirty="0" smtClean="0"/>
              <a:t> ‘a conflict/to fight’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surrounded by three hyponym </a:t>
            </a:r>
            <a:r>
              <a:rPr lang="en-US" sz="2800" dirty="0" err="1" smtClean="0"/>
              <a:t>synsets</a:t>
            </a:r>
            <a:r>
              <a:rPr lang="en-US" sz="2800" dirty="0" smtClean="0"/>
              <a:t> and two other </a:t>
            </a:r>
            <a:r>
              <a:rPr lang="en-US" sz="2800" dirty="0" err="1" smtClean="0"/>
              <a:t>semantical</a:t>
            </a:r>
            <a:r>
              <a:rPr lang="en-US" sz="2800" dirty="0" smtClean="0"/>
              <a:t> relationships, </a:t>
            </a:r>
            <a:r>
              <a:rPr lang="en-US" sz="2800" dirty="0" err="1" smtClean="0"/>
              <a:t>visualising</a:t>
            </a:r>
            <a:r>
              <a:rPr lang="en-US" sz="2800" dirty="0" smtClean="0"/>
              <a:t> the main options to handle a conflict: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0726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dirty="0" smtClean="0"/>
              <a:t>	</a:t>
            </a:r>
            <a:r>
              <a:rPr lang="en-US" sz="2800" dirty="0" smtClean="0"/>
              <a:t>1) direct violent confrontation </a:t>
            </a:r>
          </a:p>
          <a:p>
            <a:pPr marL="203200" indent="0">
              <a:buNone/>
            </a:pPr>
            <a:r>
              <a:rPr lang="en-US" sz="2800" dirty="0" smtClean="0"/>
              <a:t>	2) taking the conflict to court</a:t>
            </a:r>
          </a:p>
          <a:p>
            <a:pPr marL="2032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3) revenge by counteraction and retaliation 	</a:t>
            </a:r>
          </a:p>
          <a:p>
            <a:pPr marL="203200" indent="0">
              <a:buNone/>
            </a:pPr>
            <a:r>
              <a:rPr lang="en-US" sz="2800" dirty="0" smtClean="0"/>
              <a:t>	4) reconciliation after negotiation </a:t>
            </a:r>
            <a:r>
              <a:rPr lang="en-US" sz="2800" smtClean="0"/>
              <a:t>or agreement</a:t>
            </a:r>
            <a:r>
              <a:rPr lang="en-US" sz="2800" dirty="0" smtClean="0"/>
              <a:t>.</a:t>
            </a:r>
            <a:endParaRPr lang="nl-NL" sz="28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4416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  Further completion of </a:t>
            </a:r>
            <a:r>
              <a:rPr lang="en-US" sz="2800" dirty="0"/>
              <a:t>the nodes </a:t>
            </a:r>
            <a:r>
              <a:rPr lang="en-US" sz="2800" dirty="0" smtClean="0"/>
              <a:t>with basic relations like antonyms, viz. semantic roles </a:t>
            </a:r>
            <a:r>
              <a:rPr lang="en-US" sz="2800" b="1" dirty="0" smtClean="0"/>
              <a:t>AGENTS</a:t>
            </a:r>
            <a:r>
              <a:rPr lang="en-US" sz="2800" b="1" dirty="0"/>
              <a:t>, PATIENTS, </a:t>
            </a:r>
            <a:r>
              <a:rPr lang="en-US" sz="2800" b="1" dirty="0" smtClean="0"/>
              <a:t>PARTICIPANTS, SUBEVENTS, CAUSE</a:t>
            </a:r>
            <a:r>
              <a:rPr lang="en-US" sz="2800" dirty="0" smtClean="0"/>
              <a:t> </a:t>
            </a:r>
            <a:r>
              <a:rPr lang="en-US" sz="2800" dirty="0"/>
              <a:t>etc</a:t>
            </a:r>
            <a:r>
              <a:rPr lang="en-US" sz="2800" dirty="0" smtClean="0"/>
              <a:t>.: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a </a:t>
            </a:r>
            <a:r>
              <a:rPr lang="en-US" sz="2800" dirty="0"/>
              <a:t>structured vocabulary with an </a:t>
            </a:r>
            <a:r>
              <a:rPr lang="en-US" sz="2800" dirty="0" smtClean="0"/>
              <a:t>impressive overview </a:t>
            </a:r>
            <a:r>
              <a:rPr lang="en-US" sz="2800" dirty="0"/>
              <a:t>of medieval culture </a:t>
            </a:r>
            <a:endParaRPr lang="en-US" sz="28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14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1173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E.g., </a:t>
            </a:r>
            <a:r>
              <a:rPr lang="en-US" sz="2800" dirty="0" err="1" smtClean="0"/>
              <a:t>gedinge</a:t>
            </a:r>
            <a:r>
              <a:rPr lang="en-US" sz="2800" dirty="0" smtClean="0"/>
              <a:t> ‘court case’: Participants:</a:t>
            </a:r>
            <a:r>
              <a:rPr lang="en-GB" sz="2800" dirty="0" smtClean="0"/>
              <a:t> (</a:t>
            </a:r>
            <a:r>
              <a:rPr lang="en-GB" sz="2800" i="1" dirty="0" smtClean="0"/>
              <a:t>secular court</a:t>
            </a:r>
            <a:r>
              <a:rPr lang="en-GB" sz="2800" dirty="0" smtClean="0"/>
              <a:t>) </a:t>
            </a:r>
            <a:r>
              <a:rPr lang="en-GB" sz="2800" b="1" dirty="0" err="1" smtClean="0"/>
              <a:t>schepene</a:t>
            </a:r>
            <a:r>
              <a:rPr lang="en-GB" sz="2800" dirty="0" smtClean="0"/>
              <a:t> ‘alderman’; </a:t>
            </a:r>
            <a:r>
              <a:rPr lang="en-GB" sz="2800" b="1" dirty="0" err="1" smtClean="0"/>
              <a:t>baliu</a:t>
            </a:r>
            <a:r>
              <a:rPr lang="en-GB" sz="2800" b="1" dirty="0" smtClean="0"/>
              <a:t>/</a:t>
            </a:r>
            <a:r>
              <a:rPr lang="en-GB" sz="2800" b="1" dirty="0" err="1" smtClean="0"/>
              <a:t>schoutete</a:t>
            </a:r>
            <a:r>
              <a:rPr lang="en-GB" sz="2800" dirty="0" smtClean="0"/>
              <a:t> ‘bailiff’; </a:t>
            </a:r>
            <a:r>
              <a:rPr lang="en-GB" sz="2800" b="1" dirty="0" err="1" smtClean="0"/>
              <a:t>taelman</a:t>
            </a:r>
            <a:r>
              <a:rPr lang="en-GB" sz="2800" b="1" dirty="0" smtClean="0"/>
              <a:t> </a:t>
            </a:r>
            <a:r>
              <a:rPr lang="en-GB" sz="2800" dirty="0" smtClean="0"/>
              <a:t>‘pleader’; </a:t>
            </a:r>
          </a:p>
          <a:p>
            <a:pPr>
              <a:buNone/>
            </a:pPr>
            <a:endParaRPr lang="nl-NL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(</a:t>
            </a:r>
            <a:r>
              <a:rPr lang="en-GB" sz="2800" i="1" dirty="0" smtClean="0"/>
              <a:t>ecclesiastical court</a:t>
            </a:r>
            <a:r>
              <a:rPr lang="en-GB" sz="2800" dirty="0" smtClean="0"/>
              <a:t>) </a:t>
            </a:r>
            <a:r>
              <a:rPr lang="en-GB" sz="2800" b="1" dirty="0" err="1" smtClean="0"/>
              <a:t>officiael</a:t>
            </a:r>
            <a:r>
              <a:rPr lang="en-GB" sz="2800" dirty="0" smtClean="0"/>
              <a:t> ‘bishop's official’, </a:t>
            </a:r>
            <a:r>
              <a:rPr lang="en-GB" sz="2800" b="1" dirty="0" err="1" smtClean="0"/>
              <a:t>advocaet</a:t>
            </a:r>
            <a:r>
              <a:rPr lang="en-GB" sz="2800" b="1" dirty="0" smtClean="0"/>
              <a:t> </a:t>
            </a:r>
            <a:r>
              <a:rPr lang="en-GB" sz="2800" dirty="0" smtClean="0"/>
              <a:t>‘lawyer’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15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E.g</a:t>
            </a:r>
            <a:r>
              <a:rPr lang="en-US" sz="2800" dirty="0"/>
              <a:t>., </a:t>
            </a:r>
            <a:r>
              <a:rPr lang="en-US" sz="2800" b="1" dirty="0" err="1" smtClean="0"/>
              <a:t>soenen</a:t>
            </a:r>
            <a:r>
              <a:rPr lang="en-US" sz="2800" dirty="0" smtClean="0"/>
              <a:t> ‘to reconcile’: Subevents: mediation/arbitrage; Participants: </a:t>
            </a:r>
            <a:r>
              <a:rPr lang="en-US" sz="2800" b="1" dirty="0" err="1" smtClean="0"/>
              <a:t>paisierers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vreders</a:t>
            </a:r>
            <a:r>
              <a:rPr lang="en-US" sz="2800" dirty="0" smtClean="0"/>
              <a:t> ‘peace-make</a:t>
            </a:r>
            <a:r>
              <a:rPr lang="en-US" dirty="0" smtClean="0"/>
              <a:t>rs’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E.g., </a:t>
            </a:r>
            <a:r>
              <a:rPr lang="en-GB" b="1" dirty="0" smtClean="0"/>
              <a:t>ere</a:t>
            </a:r>
            <a:r>
              <a:rPr lang="en-GB" dirty="0" smtClean="0"/>
              <a:t> ‘honour’; antonym </a:t>
            </a:r>
            <a:r>
              <a:rPr lang="en-GB" b="1" dirty="0" err="1" smtClean="0"/>
              <a:t>onere</a:t>
            </a:r>
            <a:r>
              <a:rPr lang="en-GB" b="1" dirty="0" smtClean="0"/>
              <a:t>/</a:t>
            </a:r>
            <a:r>
              <a:rPr lang="en-GB" b="1" dirty="0" err="1" smtClean="0"/>
              <a:t>scande</a:t>
            </a:r>
            <a:r>
              <a:rPr lang="en-GB" dirty="0" smtClean="0"/>
              <a:t> ‘dishonour’; words related to their Causes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16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65936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</a:t>
            </a:r>
            <a:r>
              <a:rPr lang="nl-NL" sz="2800" dirty="0" err="1" smtClean="0"/>
              <a:t>Two</a:t>
            </a:r>
            <a:r>
              <a:rPr lang="nl-NL" sz="2800" dirty="0" smtClean="0"/>
              <a:t> more </a:t>
            </a:r>
            <a:r>
              <a:rPr lang="nl-NL" sz="2800" dirty="0" err="1" smtClean="0"/>
              <a:t>ways</a:t>
            </a:r>
            <a:r>
              <a:rPr lang="nl-NL" sz="2800" dirty="0" smtClean="0"/>
              <a:t> </a:t>
            </a:r>
            <a:r>
              <a:rPr lang="nl-NL" sz="2800" dirty="0" err="1" smtClean="0"/>
              <a:t>for</a:t>
            </a:r>
            <a:r>
              <a:rPr lang="nl-NL" sz="2800" dirty="0" smtClean="0"/>
              <a:t> horizontal systems of online  </a:t>
            </a:r>
            <a:r>
              <a:rPr lang="nl-NL" sz="2800" dirty="0" err="1" smtClean="0"/>
              <a:t>dictionaries</a:t>
            </a:r>
            <a:r>
              <a:rPr lang="nl-NL" sz="2800" dirty="0" smtClean="0"/>
              <a:t> to </a:t>
            </a:r>
            <a:r>
              <a:rPr lang="nl-NL" sz="2800" dirty="0" err="1" smtClean="0"/>
              <a:t>supply</a:t>
            </a:r>
            <a:r>
              <a:rPr lang="nl-NL" sz="2800" dirty="0" smtClean="0"/>
              <a:t> </a:t>
            </a:r>
            <a:r>
              <a:rPr lang="nl-NL" sz="2800" dirty="0" err="1" smtClean="0"/>
              <a:t>information</a:t>
            </a:r>
            <a:r>
              <a:rPr lang="nl-NL" sz="28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 marL="603250" lvl="1" indent="0">
              <a:buFont typeface="Wingdings" pitchFamily="2" charset="2"/>
              <a:buChar char="Ø"/>
            </a:pPr>
            <a:r>
              <a:rPr lang="nl-NL" dirty="0" err="1" smtClean="0"/>
              <a:t>linking</a:t>
            </a:r>
            <a:r>
              <a:rPr lang="nl-NL" dirty="0" smtClean="0"/>
              <a:t> </a:t>
            </a:r>
            <a:r>
              <a:rPr lang="nl-NL" dirty="0" err="1" smtClean="0"/>
              <a:t>headwords</a:t>
            </a:r>
            <a:r>
              <a:rPr lang="nl-NL" dirty="0" smtClean="0"/>
              <a:t> to </a:t>
            </a:r>
            <a:r>
              <a:rPr lang="nl-NL" dirty="0" err="1" smtClean="0"/>
              <a:t>concordances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(</a:t>
            </a:r>
            <a:r>
              <a:rPr lang="nl-NL" dirty="0" err="1" smtClean="0"/>
              <a:t>also</a:t>
            </a:r>
            <a:r>
              <a:rPr lang="nl-NL" dirty="0" smtClean="0"/>
              <a:t> 	</a:t>
            </a:r>
            <a:r>
              <a:rPr lang="nl-NL" dirty="0" err="1" smtClean="0"/>
              <a:t>non-literary</a:t>
            </a:r>
            <a:r>
              <a:rPr lang="nl-NL" dirty="0" smtClean="0"/>
              <a:t>) </a:t>
            </a:r>
            <a:r>
              <a:rPr lang="nl-NL" dirty="0" err="1" smtClean="0"/>
              <a:t>editions</a:t>
            </a:r>
            <a:r>
              <a:rPr lang="nl-NL" dirty="0" smtClean="0"/>
              <a:t> as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extension</a:t>
            </a:r>
            <a:r>
              <a:rPr lang="nl-NL" dirty="0" smtClean="0"/>
              <a:t> </a:t>
            </a:r>
            <a:r>
              <a:rPr lang="nl-NL" dirty="0" err="1" smtClean="0"/>
              <a:t>beyond</a:t>
            </a:r>
            <a:r>
              <a:rPr lang="nl-NL" dirty="0" smtClean="0"/>
              <a:t> the 	</a:t>
            </a:r>
            <a:r>
              <a:rPr lang="nl-NL" dirty="0" err="1" smtClean="0"/>
              <a:t>example</a:t>
            </a:r>
            <a:r>
              <a:rPr lang="nl-NL" dirty="0" smtClean="0"/>
              <a:t> </a:t>
            </a:r>
            <a:r>
              <a:rPr lang="nl-NL" dirty="0" err="1" smtClean="0"/>
              <a:t>section</a:t>
            </a:r>
            <a:endParaRPr lang="nl-NL" dirty="0" smtClean="0"/>
          </a:p>
          <a:p>
            <a:pPr marL="603250" lvl="1" indent="0">
              <a:buFont typeface="Wingdings" pitchFamily="2" charset="2"/>
              <a:buChar char="Ø"/>
            </a:pPr>
            <a:endParaRPr lang="nl-NL" dirty="0" smtClean="0"/>
          </a:p>
          <a:p>
            <a:pPr marL="603250" lvl="1" indent="0">
              <a:buFont typeface="Wingdings" pitchFamily="2" charset="2"/>
              <a:buChar char="Ø"/>
            </a:pPr>
            <a:r>
              <a:rPr lang="nl-NL" dirty="0" err="1" smtClean="0"/>
              <a:t>meta-comment</a:t>
            </a:r>
            <a:r>
              <a:rPr lang="nl-NL" dirty="0" smtClean="0"/>
              <a:t> option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adding</a:t>
            </a:r>
            <a:r>
              <a:rPr lang="nl-NL" dirty="0" smtClean="0"/>
              <a:t> </a:t>
            </a:r>
            <a:r>
              <a:rPr lang="nl-NL" dirty="0" err="1" smtClean="0"/>
              <a:t>bibliographic</a:t>
            </a:r>
            <a:r>
              <a:rPr lang="nl-NL" dirty="0" smtClean="0"/>
              <a:t>   	</a:t>
            </a:r>
            <a:r>
              <a:rPr lang="nl-NL" dirty="0" err="1" smtClean="0"/>
              <a:t>references</a:t>
            </a:r>
            <a:r>
              <a:rPr lang="nl-NL" dirty="0" smtClean="0"/>
              <a:t> on word studies </a:t>
            </a:r>
            <a:r>
              <a:rPr lang="nl-NL" dirty="0" err="1" smtClean="0"/>
              <a:t>related</a:t>
            </a:r>
            <a:r>
              <a:rPr lang="nl-NL" dirty="0" smtClean="0"/>
              <a:t> to entries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17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220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</a:t>
            </a:r>
            <a:r>
              <a:rPr lang="nl-NL" sz="2800" dirty="0" err="1" smtClean="0"/>
              <a:t>Our</a:t>
            </a:r>
            <a:r>
              <a:rPr lang="nl-NL" sz="2800" dirty="0" smtClean="0"/>
              <a:t> </a:t>
            </a:r>
            <a:r>
              <a:rPr lang="nl-NL" sz="2800" dirty="0" err="1" smtClean="0"/>
              <a:t>new-style</a:t>
            </a:r>
            <a:r>
              <a:rPr lang="nl-NL" sz="2800" dirty="0" smtClean="0"/>
              <a:t> </a:t>
            </a:r>
            <a:r>
              <a:rPr lang="nl-NL" sz="2800" dirty="0" err="1" smtClean="0"/>
              <a:t>dictionary</a:t>
            </a:r>
            <a:r>
              <a:rPr lang="nl-NL" sz="2800" dirty="0" smtClean="0"/>
              <a:t> provides a term of </a:t>
            </a:r>
            <a:r>
              <a:rPr lang="nl-NL" sz="2800" dirty="0" err="1" smtClean="0"/>
              <a:t>comparison</a:t>
            </a:r>
            <a:r>
              <a:rPr lang="nl-NL" sz="2800" dirty="0" smtClean="0"/>
              <a:t> </a:t>
            </a:r>
            <a:r>
              <a:rPr lang="nl-NL" sz="2800" dirty="0" err="1" smtClean="0"/>
              <a:t>for</a:t>
            </a:r>
            <a:r>
              <a:rPr lang="nl-NL" sz="2800" dirty="0" smtClean="0"/>
              <a:t> the </a:t>
            </a:r>
            <a:r>
              <a:rPr lang="nl-NL" sz="2800" dirty="0" err="1" smtClean="0"/>
              <a:t>behaviour</a:t>
            </a:r>
            <a:r>
              <a:rPr lang="nl-NL" sz="2800" dirty="0" smtClean="0"/>
              <a:t> of </a:t>
            </a:r>
            <a:r>
              <a:rPr lang="nl-NL" sz="2800" dirty="0" err="1" smtClean="0"/>
              <a:t>our</a:t>
            </a:r>
            <a:r>
              <a:rPr lang="nl-NL" sz="2800" dirty="0" smtClean="0"/>
              <a:t> </a:t>
            </a:r>
            <a:r>
              <a:rPr lang="nl-NL" sz="2800" dirty="0" err="1" smtClean="0"/>
              <a:t>protagonists</a:t>
            </a:r>
            <a:r>
              <a:rPr lang="nl-NL" sz="2800" dirty="0" smtClean="0"/>
              <a:t> Winter and Summer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It fits in well </a:t>
            </a:r>
            <a:r>
              <a:rPr lang="nl-NL" sz="2800" dirty="0" err="1" smtClean="0"/>
              <a:t>with</a:t>
            </a:r>
            <a:r>
              <a:rPr lang="nl-NL" sz="2800" dirty="0" smtClean="0"/>
              <a:t> the second option of  </a:t>
            </a:r>
            <a:r>
              <a:rPr lang="nl-NL" sz="2800" dirty="0" err="1" smtClean="0"/>
              <a:t>revenge</a:t>
            </a:r>
            <a:r>
              <a:rPr lang="nl-NL" sz="2800" dirty="0" smtClean="0"/>
              <a:t>, </a:t>
            </a:r>
            <a:r>
              <a:rPr lang="nl-NL" sz="2800" dirty="0" err="1" smtClean="0"/>
              <a:t>often</a:t>
            </a:r>
            <a:r>
              <a:rPr lang="nl-NL" sz="2800" dirty="0" smtClean="0"/>
              <a:t> </a:t>
            </a:r>
            <a:r>
              <a:rPr lang="nl-NL" sz="2800" dirty="0" err="1" smtClean="0"/>
              <a:t>chosen</a:t>
            </a:r>
            <a:r>
              <a:rPr lang="nl-NL" sz="2800" dirty="0" smtClean="0"/>
              <a:t> </a:t>
            </a:r>
            <a:r>
              <a:rPr lang="nl-NL" sz="2800" dirty="0" err="1" smtClean="0"/>
              <a:t>after</a:t>
            </a:r>
            <a:r>
              <a:rPr lang="nl-NL" sz="2800" dirty="0" smtClean="0"/>
              <a:t> </a:t>
            </a:r>
            <a:r>
              <a:rPr lang="nl-NL" sz="2800" dirty="0" err="1" smtClean="0"/>
              <a:t>an</a:t>
            </a:r>
            <a:r>
              <a:rPr lang="nl-NL" sz="2800" dirty="0" smtClean="0"/>
              <a:t> </a:t>
            </a:r>
            <a:r>
              <a:rPr lang="nl-NL" sz="2800" dirty="0" err="1" smtClean="0"/>
              <a:t>offence</a:t>
            </a:r>
            <a:r>
              <a:rPr lang="nl-NL" sz="2800" dirty="0" smtClean="0"/>
              <a:t> </a:t>
            </a:r>
            <a:r>
              <a:rPr lang="nl-NL" sz="2800" dirty="0" err="1" smtClean="0"/>
              <a:t>against</a:t>
            </a:r>
            <a:r>
              <a:rPr lang="nl-NL" sz="2800" dirty="0" smtClean="0"/>
              <a:t> </a:t>
            </a:r>
            <a:r>
              <a:rPr lang="nl-NL" sz="2800" dirty="0" err="1" smtClean="0"/>
              <a:t>honour</a:t>
            </a: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Both </a:t>
            </a:r>
            <a:r>
              <a:rPr lang="nl-NL" sz="2800" dirty="0" err="1" smtClean="0"/>
              <a:t>represented</a:t>
            </a:r>
            <a:r>
              <a:rPr lang="nl-NL" sz="2800" dirty="0" smtClean="0"/>
              <a:t> as </a:t>
            </a:r>
            <a:r>
              <a:rPr lang="nl-NL" sz="2800" dirty="0" err="1" smtClean="0"/>
              <a:t>rich</a:t>
            </a:r>
            <a:r>
              <a:rPr lang="nl-NL" sz="2800" dirty="0" smtClean="0"/>
              <a:t>, </a:t>
            </a:r>
            <a:r>
              <a:rPr lang="nl-NL" sz="2800" dirty="0" err="1" smtClean="0"/>
              <a:t>powerful</a:t>
            </a:r>
            <a:r>
              <a:rPr lang="nl-NL" sz="2800" dirty="0" smtClean="0"/>
              <a:t>, of </a:t>
            </a:r>
            <a:r>
              <a:rPr lang="nl-NL" sz="2800" dirty="0" err="1" smtClean="0"/>
              <a:t>noble</a:t>
            </a:r>
            <a:r>
              <a:rPr lang="nl-NL" sz="2800" dirty="0" smtClean="0"/>
              <a:t> </a:t>
            </a:r>
            <a:r>
              <a:rPr lang="nl-NL" sz="2800" dirty="0" err="1" smtClean="0"/>
              <a:t>birth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18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6610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The </a:t>
            </a:r>
            <a:r>
              <a:rPr lang="nl-NL" sz="2800" dirty="0" err="1" smtClean="0"/>
              <a:t>purpose</a:t>
            </a:r>
            <a:r>
              <a:rPr lang="nl-NL" sz="2800" dirty="0" smtClean="0"/>
              <a:t> of the duel </a:t>
            </a:r>
            <a:r>
              <a:rPr lang="nl-NL" sz="2800" dirty="0" err="1" smtClean="0"/>
              <a:t>clearly</a:t>
            </a:r>
            <a:r>
              <a:rPr lang="nl-NL" sz="2800" dirty="0" smtClean="0"/>
              <a:t> </a:t>
            </a:r>
            <a:r>
              <a:rPr lang="nl-NL" sz="2800" dirty="0" err="1" smtClean="0"/>
              <a:t>on</a:t>
            </a:r>
            <a:r>
              <a:rPr lang="nl-NL" sz="2800" dirty="0" smtClean="0"/>
              <a:t> </a:t>
            </a:r>
            <a:r>
              <a:rPr lang="nl-NL" sz="2800" dirty="0" err="1" smtClean="0"/>
              <a:t>both</a:t>
            </a:r>
            <a:r>
              <a:rPr lang="nl-NL" sz="2800" dirty="0" smtClean="0"/>
              <a:t> </a:t>
            </a:r>
            <a:r>
              <a:rPr lang="nl-NL" sz="2800" dirty="0" err="1" smtClean="0"/>
              <a:t>sides</a:t>
            </a:r>
            <a:r>
              <a:rPr lang="nl-NL" sz="2800" dirty="0" smtClean="0"/>
              <a:t>: </a:t>
            </a:r>
            <a:r>
              <a:rPr lang="nl-NL" sz="2800" b="1" dirty="0" err="1" smtClean="0"/>
              <a:t>sijn</a:t>
            </a:r>
            <a:r>
              <a:rPr lang="nl-NL" sz="2800" b="1" dirty="0" smtClean="0"/>
              <a:t> ere verwaren </a:t>
            </a:r>
            <a:r>
              <a:rPr lang="nl-NL" sz="2800" dirty="0" smtClean="0"/>
              <a:t>‘to preserve </a:t>
            </a:r>
            <a:r>
              <a:rPr lang="nl-NL" sz="2800" dirty="0" err="1" smtClean="0"/>
              <a:t>his</a:t>
            </a:r>
            <a:r>
              <a:rPr lang="nl-NL" sz="2800" dirty="0" smtClean="0"/>
              <a:t> </a:t>
            </a:r>
            <a:r>
              <a:rPr lang="nl-NL" sz="2800" dirty="0" err="1" smtClean="0"/>
              <a:t>honour’and</a:t>
            </a:r>
            <a:r>
              <a:rPr lang="nl-NL" sz="2800" dirty="0" smtClean="0"/>
              <a:t> </a:t>
            </a:r>
            <a:r>
              <a:rPr lang="nl-NL" sz="2800" b="1" dirty="0" smtClean="0"/>
              <a:t>in </a:t>
            </a:r>
            <a:r>
              <a:rPr lang="nl-NL" sz="2800" b="1" dirty="0" err="1" smtClean="0"/>
              <a:t>sijn</a:t>
            </a:r>
            <a:r>
              <a:rPr lang="nl-NL" sz="2800" b="1" dirty="0" smtClean="0"/>
              <a:t> ere </a:t>
            </a:r>
            <a:r>
              <a:rPr lang="nl-NL" sz="2800" b="1" dirty="0" err="1" smtClean="0"/>
              <a:t>bliven</a:t>
            </a:r>
            <a:r>
              <a:rPr lang="nl-NL" sz="2800" dirty="0" smtClean="0"/>
              <a:t> ‘to </a:t>
            </a:r>
            <a:r>
              <a:rPr lang="nl-NL" sz="2800" dirty="0" err="1" smtClean="0"/>
              <a:t>remain</a:t>
            </a:r>
            <a:r>
              <a:rPr lang="nl-NL" sz="2800" dirty="0" smtClean="0"/>
              <a:t> in </a:t>
            </a:r>
            <a:r>
              <a:rPr lang="nl-NL" sz="2800" dirty="0" err="1" smtClean="0"/>
              <a:t>his</a:t>
            </a:r>
            <a:r>
              <a:rPr lang="nl-NL" sz="2800" dirty="0" smtClean="0"/>
              <a:t> </a:t>
            </a:r>
            <a:r>
              <a:rPr lang="nl-NL" sz="2800" dirty="0" err="1" smtClean="0"/>
              <a:t>honour</a:t>
            </a:r>
            <a:r>
              <a:rPr lang="nl-NL" sz="2800" dirty="0" smtClean="0"/>
              <a:t>’ </a:t>
            </a:r>
            <a:r>
              <a:rPr lang="nl-NL" sz="2800" dirty="0" err="1" smtClean="0"/>
              <a:t>Honour</a:t>
            </a:r>
            <a:r>
              <a:rPr lang="nl-NL" sz="2800" dirty="0" smtClean="0"/>
              <a:t> is </a:t>
            </a:r>
            <a:r>
              <a:rPr lang="nl-NL" sz="2800" dirty="0" err="1" smtClean="0"/>
              <a:t>represented</a:t>
            </a:r>
            <a:r>
              <a:rPr lang="nl-NL" sz="2800" dirty="0" smtClean="0"/>
              <a:t> </a:t>
            </a:r>
            <a:r>
              <a:rPr lang="nl-NL" sz="2800" dirty="0" err="1" smtClean="0"/>
              <a:t>injured</a:t>
            </a:r>
            <a:r>
              <a:rPr lang="nl-NL" sz="2800" dirty="0" smtClean="0"/>
              <a:t> </a:t>
            </a:r>
            <a:r>
              <a:rPr lang="nl-NL" sz="2800" dirty="0" err="1" smtClean="0"/>
              <a:t>by</a:t>
            </a:r>
            <a:r>
              <a:rPr lang="nl-NL" sz="2800" dirty="0" smtClean="0"/>
              <a:t> </a:t>
            </a:r>
            <a:r>
              <a:rPr lang="nl-NL" sz="2800" dirty="0" err="1" smtClean="0"/>
              <a:t>insults</a:t>
            </a:r>
            <a:r>
              <a:rPr lang="nl-NL" sz="2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err="1" smtClean="0"/>
              <a:t>Desire</a:t>
            </a:r>
            <a:r>
              <a:rPr lang="nl-NL" sz="2800" dirty="0" smtClean="0"/>
              <a:t> </a:t>
            </a:r>
            <a:r>
              <a:rPr lang="nl-NL" sz="2800" dirty="0" err="1" smtClean="0"/>
              <a:t>for</a:t>
            </a:r>
            <a:r>
              <a:rPr lang="nl-NL" sz="2800" dirty="0" smtClean="0"/>
              <a:t> </a:t>
            </a:r>
            <a:r>
              <a:rPr lang="nl-NL" sz="2800" dirty="0" err="1" smtClean="0"/>
              <a:t>revenge</a:t>
            </a:r>
            <a:r>
              <a:rPr lang="nl-NL" sz="2800" dirty="0" smtClean="0"/>
              <a:t> first </a:t>
            </a:r>
            <a:r>
              <a:rPr lang="nl-NL" sz="2800" dirty="0" err="1" smtClean="0"/>
              <a:t>expressed</a:t>
            </a:r>
            <a:r>
              <a:rPr lang="nl-NL" sz="2800" dirty="0" smtClean="0"/>
              <a:t> in the </a:t>
            </a:r>
            <a:r>
              <a:rPr lang="nl-NL" sz="2800" dirty="0" err="1" smtClean="0"/>
              <a:t>verb</a:t>
            </a:r>
            <a:r>
              <a:rPr lang="nl-NL" sz="2800" dirty="0" smtClean="0"/>
              <a:t> </a:t>
            </a:r>
            <a:r>
              <a:rPr lang="nl-NL" sz="2800" b="1" dirty="0" smtClean="0"/>
              <a:t>wreken</a:t>
            </a:r>
            <a:r>
              <a:rPr lang="nl-NL" sz="2800" dirty="0" smtClean="0"/>
              <a:t> </a:t>
            </a:r>
            <a:r>
              <a:rPr lang="nl-NL" sz="2800" dirty="0" err="1" smtClean="0"/>
              <a:t>by</a:t>
            </a:r>
            <a:r>
              <a:rPr lang="nl-NL" sz="2800" dirty="0" smtClean="0"/>
              <a:t> Summer </a:t>
            </a:r>
            <a:r>
              <a:rPr lang="nl-NL" sz="2800" dirty="0" err="1" smtClean="0"/>
              <a:t>because</a:t>
            </a:r>
            <a:r>
              <a:rPr lang="nl-NL" sz="2800" dirty="0" smtClean="0"/>
              <a:t> of ‘</a:t>
            </a:r>
            <a:r>
              <a:rPr lang="nl-NL" sz="2800" dirty="0" err="1" smtClean="0"/>
              <a:t>haughty</a:t>
            </a:r>
            <a:r>
              <a:rPr lang="nl-NL" sz="2800" dirty="0" smtClean="0"/>
              <a:t> </a:t>
            </a:r>
            <a:r>
              <a:rPr lang="nl-NL" sz="2800" dirty="0" err="1" smtClean="0"/>
              <a:t>language</a:t>
            </a:r>
            <a:r>
              <a:rPr lang="nl-NL" sz="2800" dirty="0" smtClean="0"/>
              <a:t>’; Winter puts </a:t>
            </a:r>
            <a:r>
              <a:rPr lang="nl-NL" sz="2800" dirty="0" err="1" smtClean="0"/>
              <a:t>it</a:t>
            </a:r>
            <a:r>
              <a:rPr lang="nl-NL" sz="2800" dirty="0" smtClean="0"/>
              <a:t> </a:t>
            </a:r>
            <a:r>
              <a:rPr lang="nl-NL" sz="2800" dirty="0" err="1" smtClean="0"/>
              <a:t>into</a:t>
            </a:r>
            <a:r>
              <a:rPr lang="nl-NL" sz="2800" dirty="0" smtClean="0"/>
              <a:t> </a:t>
            </a:r>
            <a:r>
              <a:rPr lang="nl-NL" sz="2800" dirty="0" err="1" smtClean="0"/>
              <a:t>practice</a:t>
            </a:r>
            <a:r>
              <a:rPr lang="nl-NL" sz="2800" dirty="0"/>
              <a:t> </a:t>
            </a:r>
            <a:r>
              <a:rPr lang="nl-NL" sz="2800" dirty="0" err="1" smtClean="0"/>
              <a:t>by</a:t>
            </a:r>
            <a:r>
              <a:rPr lang="nl-NL" sz="2800" dirty="0" smtClean="0"/>
              <a:t> his </a:t>
            </a:r>
            <a:r>
              <a:rPr lang="nl-NL" sz="2800" dirty="0" err="1" smtClean="0"/>
              <a:t>challenge</a:t>
            </a:r>
            <a:r>
              <a:rPr lang="nl-NL" sz="2800" dirty="0" smtClean="0"/>
              <a:t> to a duel: </a:t>
            </a:r>
            <a:r>
              <a:rPr lang="nl-NL" sz="2800" dirty="0" err="1" smtClean="0"/>
              <a:t>calls</a:t>
            </a:r>
            <a:r>
              <a:rPr lang="nl-NL" sz="2800" dirty="0" smtClean="0"/>
              <a:t> Summer a </a:t>
            </a:r>
            <a:r>
              <a:rPr lang="nl-NL" sz="2800" dirty="0" err="1" smtClean="0"/>
              <a:t>liar</a:t>
            </a:r>
            <a:r>
              <a:rPr lang="nl-NL" sz="2800" dirty="0" smtClean="0"/>
              <a:t> </a:t>
            </a:r>
            <a:r>
              <a:rPr lang="nl-NL" sz="2800" dirty="0" err="1" smtClean="0"/>
              <a:t>for</a:t>
            </a:r>
            <a:r>
              <a:rPr lang="nl-NL" sz="2800" dirty="0" smtClean="0"/>
              <a:t> </a:t>
            </a:r>
            <a:r>
              <a:rPr lang="nl-NL" sz="2800" dirty="0" err="1" smtClean="0"/>
              <a:t>an</a:t>
            </a:r>
            <a:r>
              <a:rPr lang="nl-NL" sz="2800" dirty="0" smtClean="0"/>
              <a:t> </a:t>
            </a:r>
            <a:r>
              <a:rPr lang="nl-NL" sz="2800" dirty="0" err="1" smtClean="0"/>
              <a:t>unfounded</a:t>
            </a:r>
            <a:r>
              <a:rPr lang="nl-NL" sz="2800" dirty="0" smtClean="0"/>
              <a:t> claim and </a:t>
            </a:r>
            <a:r>
              <a:rPr lang="nl-NL" sz="2800" dirty="0" err="1" smtClean="0"/>
              <a:t>throws</a:t>
            </a:r>
            <a:r>
              <a:rPr lang="nl-NL" sz="2800" dirty="0" smtClean="0"/>
              <a:t> the </a:t>
            </a:r>
            <a:r>
              <a:rPr lang="nl-NL" sz="2800" dirty="0" err="1" smtClean="0"/>
              <a:t>gauntlet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63213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Changes in the concept of a </a:t>
            </a:r>
            <a:r>
              <a:rPr lang="nl-NL" sz="2800" dirty="0" err="1" smtClean="0"/>
              <a:t>dictionary</a:t>
            </a:r>
            <a:r>
              <a:rPr lang="nl-NL" sz="2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err="1" smtClean="0"/>
              <a:t>Printed</a:t>
            </a:r>
            <a:r>
              <a:rPr lang="nl-NL" sz="2800" dirty="0" smtClean="0"/>
              <a:t> </a:t>
            </a:r>
            <a:r>
              <a:rPr lang="nl-NL" sz="2800" dirty="0" err="1" smtClean="0"/>
              <a:t>dictionaries</a:t>
            </a:r>
            <a:r>
              <a:rPr lang="nl-NL" sz="2800" dirty="0" smtClean="0"/>
              <a:t>: traditional ‘</a:t>
            </a:r>
            <a:r>
              <a:rPr lang="nl-NL" sz="2800" dirty="0" err="1" smtClean="0"/>
              <a:t>vertical</a:t>
            </a:r>
            <a:r>
              <a:rPr lang="nl-NL" sz="2800" dirty="0" smtClean="0"/>
              <a:t>’ order </a:t>
            </a:r>
            <a:r>
              <a:rPr lang="nl-NL" sz="2800" dirty="0" smtClean="0">
                <a:sym typeface="Wingdings" panose="05000000000000000000" pitchFamily="2" charset="2"/>
              </a:rPr>
              <a:t> digital, </a:t>
            </a:r>
            <a:r>
              <a:rPr lang="nl-NL" sz="2800" dirty="0" err="1" smtClean="0">
                <a:sym typeface="Wingdings" panose="05000000000000000000" pitchFamily="2" charset="2"/>
              </a:rPr>
              <a:t>lexical</a:t>
            </a:r>
            <a:r>
              <a:rPr lang="nl-NL" sz="2800" dirty="0" smtClean="0">
                <a:sym typeface="Wingdings" panose="05000000000000000000" pitchFamily="2" charset="2"/>
              </a:rPr>
              <a:t> databases: ‘horizontal’ approach: </a:t>
            </a:r>
            <a:r>
              <a:rPr lang="nl-NL" sz="2800" dirty="0" err="1" smtClean="0">
                <a:sym typeface="Wingdings" panose="05000000000000000000" pitchFamily="2" charset="2"/>
              </a:rPr>
              <a:t>interconnected</a:t>
            </a:r>
            <a:r>
              <a:rPr lang="nl-NL" sz="2800" dirty="0" smtClean="0">
                <a:sym typeface="Wingdings" panose="05000000000000000000" pitchFamily="2" charset="2"/>
              </a:rPr>
              <a:t> </a:t>
            </a:r>
            <a:r>
              <a:rPr lang="nl-NL" sz="2800" dirty="0" err="1" smtClean="0">
                <a:sym typeface="Wingdings" panose="05000000000000000000" pitchFamily="2" charset="2"/>
              </a:rPr>
              <a:t>lemmas</a:t>
            </a:r>
            <a:r>
              <a:rPr lang="nl-NL" sz="2800" dirty="0" smtClean="0">
                <a:sym typeface="Wingdings" panose="05000000000000000000" pitchFamily="2" charset="2"/>
              </a:rPr>
              <a:t> and word </a:t>
            </a:r>
            <a:r>
              <a:rPr lang="nl-NL" sz="2800" dirty="0" err="1" smtClean="0">
                <a:sym typeface="Wingdings" panose="05000000000000000000" pitchFamily="2" charset="2"/>
              </a:rPr>
              <a:t>meanings</a:t>
            </a:r>
            <a:endParaRPr lang="nl-NL" sz="280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err="1" smtClean="0">
                <a:sym typeface="Wingdings" panose="05000000000000000000" pitchFamily="2" charset="2"/>
              </a:rPr>
              <a:t>Brings</a:t>
            </a:r>
            <a:r>
              <a:rPr lang="nl-NL" sz="2800" dirty="0" smtClean="0">
                <a:sym typeface="Wingdings" panose="05000000000000000000" pitchFamily="2" charset="2"/>
              </a:rPr>
              <a:t> </a:t>
            </a:r>
            <a:r>
              <a:rPr lang="nl-NL" sz="2800" dirty="0" err="1" smtClean="0">
                <a:sym typeface="Wingdings" panose="05000000000000000000" pitchFamily="2" charset="2"/>
              </a:rPr>
              <a:t>the</a:t>
            </a:r>
            <a:r>
              <a:rPr lang="nl-NL" sz="2800" dirty="0" smtClean="0">
                <a:sym typeface="Wingdings" panose="05000000000000000000" pitchFamily="2" charset="2"/>
              </a:rPr>
              <a:t> lexicon </a:t>
            </a:r>
            <a:r>
              <a:rPr lang="nl-NL" sz="2800" dirty="0" err="1" smtClean="0">
                <a:sym typeface="Wingdings" panose="05000000000000000000" pitchFamily="2" charset="2"/>
              </a:rPr>
              <a:t>structure</a:t>
            </a:r>
            <a:r>
              <a:rPr lang="nl-NL" sz="2800" dirty="0" smtClean="0">
                <a:sym typeface="Wingdings" panose="05000000000000000000" pitchFamily="2" charset="2"/>
              </a:rPr>
              <a:t> in a </a:t>
            </a:r>
            <a:r>
              <a:rPr lang="nl-NL" sz="2800" dirty="0" err="1" smtClean="0">
                <a:sym typeface="Wingdings" panose="05000000000000000000" pitchFamily="2" charset="2"/>
              </a:rPr>
              <a:t>specific</a:t>
            </a:r>
            <a:r>
              <a:rPr lang="nl-NL" sz="2800" dirty="0" smtClean="0">
                <a:sym typeface="Wingdings" panose="05000000000000000000" pitchFamily="2" charset="2"/>
              </a:rPr>
              <a:t> </a:t>
            </a:r>
            <a:r>
              <a:rPr lang="nl-NL" sz="2800" dirty="0" err="1" smtClean="0">
                <a:sym typeface="Wingdings" panose="05000000000000000000" pitchFamily="2" charset="2"/>
              </a:rPr>
              <a:t>period</a:t>
            </a:r>
            <a:r>
              <a:rPr lang="nl-NL" sz="2800" dirty="0" smtClean="0">
                <a:sym typeface="Wingdings" panose="05000000000000000000" pitchFamily="2" charset="2"/>
              </a:rPr>
              <a:t> </a:t>
            </a:r>
            <a:r>
              <a:rPr lang="nl-NL" sz="2800" dirty="0" err="1" smtClean="0">
                <a:sym typeface="Wingdings" panose="05000000000000000000" pitchFamily="2" charset="2"/>
              </a:rPr>
              <a:t>to</a:t>
            </a:r>
            <a:r>
              <a:rPr lang="nl-NL" sz="2800" dirty="0" smtClean="0">
                <a:sym typeface="Wingdings" panose="05000000000000000000" pitchFamily="2" charset="2"/>
              </a:rPr>
              <a:t> </a:t>
            </a:r>
            <a:r>
              <a:rPr lang="nl-NL" sz="2800" dirty="0" err="1" smtClean="0">
                <a:sym typeface="Wingdings" panose="05000000000000000000" pitchFamily="2" charset="2"/>
              </a:rPr>
              <a:t>the</a:t>
            </a:r>
            <a:r>
              <a:rPr lang="nl-NL" sz="2800" dirty="0" smtClean="0">
                <a:sym typeface="Wingdings" panose="05000000000000000000" pitchFamily="2" charset="2"/>
              </a:rPr>
              <a:t> </a:t>
            </a:r>
            <a:r>
              <a:rPr lang="nl-NL" sz="2800" dirty="0" err="1" smtClean="0">
                <a:sym typeface="Wingdings" panose="05000000000000000000" pitchFamily="2" charset="2"/>
              </a:rPr>
              <a:t>fore</a:t>
            </a:r>
            <a:endParaRPr lang="nl-NL" sz="2800" dirty="0" smtClean="0"/>
          </a:p>
          <a:p>
            <a:pPr marL="20320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238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 </a:t>
            </a:r>
            <a:r>
              <a:rPr lang="nl-NL" sz="2800" dirty="0" err="1" smtClean="0"/>
              <a:t>Course</a:t>
            </a:r>
            <a:r>
              <a:rPr lang="nl-NL" sz="2800" dirty="0" smtClean="0"/>
              <a:t> of </a:t>
            </a:r>
            <a:r>
              <a:rPr lang="nl-NL" sz="2800" dirty="0" err="1" smtClean="0"/>
              <a:t>events</a:t>
            </a:r>
            <a:r>
              <a:rPr lang="nl-NL" sz="2800" dirty="0" smtClean="0"/>
              <a:t> </a:t>
            </a:r>
            <a:r>
              <a:rPr lang="nl-NL" sz="2800" dirty="0" err="1" smtClean="0"/>
              <a:t>not</a:t>
            </a:r>
            <a:r>
              <a:rPr lang="nl-NL" sz="2800" dirty="0" smtClean="0"/>
              <a:t> </a:t>
            </a:r>
            <a:r>
              <a:rPr lang="nl-NL" sz="2800" dirty="0" err="1" smtClean="0"/>
              <a:t>only</a:t>
            </a:r>
            <a:r>
              <a:rPr lang="nl-NL" sz="2800" dirty="0" smtClean="0"/>
              <a:t> </a:t>
            </a:r>
            <a:r>
              <a:rPr lang="nl-NL" sz="2800" dirty="0" err="1" smtClean="0"/>
              <a:t>result</a:t>
            </a:r>
            <a:r>
              <a:rPr lang="nl-NL" sz="2800" dirty="0" smtClean="0"/>
              <a:t> of </a:t>
            </a:r>
            <a:r>
              <a:rPr lang="nl-NL" sz="2800" dirty="0" err="1" smtClean="0"/>
              <a:t>fiction</a:t>
            </a:r>
            <a:r>
              <a:rPr lang="nl-NL" sz="2800" dirty="0" smtClean="0"/>
              <a:t>: </a:t>
            </a:r>
            <a:r>
              <a:rPr lang="nl-NL" sz="2800" dirty="0" err="1" smtClean="0"/>
              <a:t>reflects</a:t>
            </a:r>
            <a:r>
              <a:rPr lang="nl-NL" sz="2800" dirty="0" smtClean="0"/>
              <a:t> </a:t>
            </a:r>
            <a:r>
              <a:rPr lang="nl-NL" sz="2800" dirty="0" err="1" smtClean="0"/>
              <a:t>also</a:t>
            </a:r>
            <a:r>
              <a:rPr lang="nl-NL" sz="2800" dirty="0" smtClean="0"/>
              <a:t> </a:t>
            </a:r>
            <a:r>
              <a:rPr lang="nl-NL" sz="2800" dirty="0" err="1" smtClean="0"/>
              <a:t>what</a:t>
            </a:r>
            <a:r>
              <a:rPr lang="nl-NL" sz="2800" dirty="0" smtClean="0"/>
              <a:t> </a:t>
            </a:r>
            <a:r>
              <a:rPr lang="nl-NL" sz="2800" dirty="0" err="1" smtClean="0"/>
              <a:t>could</a:t>
            </a:r>
            <a:r>
              <a:rPr lang="nl-NL" sz="2800" dirty="0" smtClean="0"/>
              <a:t> happen </a:t>
            </a:r>
            <a:r>
              <a:rPr lang="nl-NL" sz="2800" dirty="0" err="1" smtClean="0"/>
              <a:t>when</a:t>
            </a:r>
            <a:r>
              <a:rPr lang="nl-NL" sz="2800" dirty="0" smtClean="0"/>
              <a:t> </a:t>
            </a:r>
            <a:r>
              <a:rPr lang="nl-NL" sz="2800" dirty="0" err="1" smtClean="0"/>
              <a:t>reputation</a:t>
            </a:r>
            <a:r>
              <a:rPr lang="nl-NL" sz="2800" dirty="0" smtClean="0"/>
              <a:t> </a:t>
            </a:r>
            <a:r>
              <a:rPr lang="nl-NL" sz="2800" dirty="0" err="1" smtClean="0"/>
              <a:t>came</a:t>
            </a:r>
            <a:r>
              <a:rPr lang="nl-NL" sz="2800" dirty="0" smtClean="0"/>
              <a:t> </a:t>
            </a:r>
            <a:r>
              <a:rPr lang="nl-NL" sz="2800" dirty="0" err="1" smtClean="0"/>
              <a:t>under</a:t>
            </a:r>
            <a:r>
              <a:rPr lang="nl-NL" sz="2800" dirty="0" smtClean="0"/>
              <a:t> </a:t>
            </a:r>
            <a:r>
              <a:rPr lang="nl-NL" sz="2800" dirty="0" err="1" smtClean="0"/>
              <a:t>serious</a:t>
            </a:r>
            <a:r>
              <a:rPr lang="nl-NL" sz="2800" dirty="0" smtClean="0"/>
              <a:t> </a:t>
            </a:r>
            <a:r>
              <a:rPr lang="nl-NL" sz="2800" dirty="0" err="1" smtClean="0"/>
              <a:t>pressure</a:t>
            </a:r>
            <a:r>
              <a:rPr lang="nl-NL" sz="2800" dirty="0" smtClean="0"/>
              <a:t>: </a:t>
            </a:r>
            <a:r>
              <a:rPr lang="nl-NL" sz="2800" dirty="0" err="1" smtClean="0"/>
              <a:t>archival</a:t>
            </a:r>
            <a:r>
              <a:rPr lang="nl-NL" sz="2800" dirty="0" smtClean="0"/>
              <a:t> record 1408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20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9711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importance</a:t>
            </a:r>
            <a:r>
              <a:rPr lang="nl-NL" sz="2800" dirty="0" smtClean="0">
                <a:sym typeface="Wingdings" pitchFamily="2" charset="2"/>
              </a:rPr>
              <a:t> of </a:t>
            </a:r>
            <a:r>
              <a:rPr lang="nl-NL" sz="2800" dirty="0" err="1" smtClean="0">
                <a:sym typeface="Wingdings" pitchFamily="2" charset="2"/>
              </a:rPr>
              <a:t>linked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concordances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including</a:t>
            </a:r>
            <a:r>
              <a:rPr lang="nl-NL" sz="2800" dirty="0" smtClean="0">
                <a:sym typeface="Wingdings" pitchFamily="2" charset="2"/>
              </a:rPr>
              <a:t>  </a:t>
            </a:r>
            <a:r>
              <a:rPr lang="nl-NL" sz="2800" dirty="0" err="1" smtClean="0">
                <a:sym typeface="Wingdings" pitchFamily="2" charset="2"/>
              </a:rPr>
              <a:t>non-literary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sources</a:t>
            </a:r>
            <a:r>
              <a:rPr lang="nl-NL" sz="2800" dirty="0" smtClean="0">
                <a:sym typeface="Wingdings" pitchFamily="2" charset="2"/>
              </a:rPr>
              <a:t>: entering </a:t>
            </a:r>
            <a:r>
              <a:rPr lang="nl-NL" sz="2800" b="1" dirty="0" smtClean="0">
                <a:sym typeface="Wingdings" pitchFamily="2" charset="2"/>
              </a:rPr>
              <a:t>camp/</a:t>
            </a:r>
            <a:r>
              <a:rPr lang="nl-NL" sz="2800" b="1" dirty="0" err="1" smtClean="0">
                <a:sym typeface="Wingdings" pitchFamily="2" charset="2"/>
              </a:rPr>
              <a:t>hantscoe</a:t>
            </a:r>
            <a:r>
              <a:rPr lang="nl-NL" sz="2800" dirty="0" smtClean="0">
                <a:sym typeface="Wingdings" pitchFamily="2" charset="2"/>
              </a:rPr>
              <a:t> ‘</a:t>
            </a:r>
            <a:r>
              <a:rPr lang="nl-NL" sz="2800" dirty="0" err="1" smtClean="0">
                <a:sym typeface="Wingdings" pitchFamily="2" charset="2"/>
              </a:rPr>
              <a:t>gauntlet</a:t>
            </a:r>
            <a:r>
              <a:rPr lang="nl-NL" sz="2800" dirty="0" smtClean="0">
                <a:sym typeface="Wingdings" pitchFamily="2" charset="2"/>
              </a:rPr>
              <a:t>’ </a:t>
            </a:r>
            <a:r>
              <a:rPr lang="nl-NL" sz="2800" dirty="0" err="1" smtClean="0">
                <a:sym typeface="Wingdings" pitchFamily="2" charset="2"/>
              </a:rPr>
              <a:t>relation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with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historical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reality</a:t>
            </a:r>
            <a:endParaRPr lang="nl-NL" sz="28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endParaRPr lang="nl-NL" sz="28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no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terms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regarding</a:t>
            </a:r>
            <a:r>
              <a:rPr lang="nl-NL" sz="2800" dirty="0" smtClean="0">
                <a:sym typeface="Wingdings" pitchFamily="2" charset="2"/>
              </a:rPr>
              <a:t> a </a:t>
            </a:r>
            <a:r>
              <a:rPr lang="nl-NL" sz="2800" dirty="0" err="1" smtClean="0">
                <a:sym typeface="Wingdings" pitchFamily="2" charset="2"/>
              </a:rPr>
              <a:t>juridical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settlement</a:t>
            </a:r>
            <a:r>
              <a:rPr lang="nl-NL" sz="2800" dirty="0" smtClean="0">
                <a:sym typeface="Wingdings" pitchFamily="2" charset="2"/>
              </a:rPr>
              <a:t> of conflict, nor the </a:t>
            </a:r>
            <a:r>
              <a:rPr lang="nl-NL" sz="2800" dirty="0" err="1" smtClean="0">
                <a:sym typeface="Wingdings" pitchFamily="2" charset="2"/>
              </a:rPr>
              <a:t>typical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vocabulary</a:t>
            </a:r>
            <a:r>
              <a:rPr lang="nl-NL" sz="2800" dirty="0" smtClean="0">
                <a:sym typeface="Wingdings" pitchFamily="2" charset="2"/>
              </a:rPr>
              <a:t> of </a:t>
            </a:r>
            <a:r>
              <a:rPr lang="nl-NL" sz="2800" dirty="0" err="1" smtClean="0">
                <a:sym typeface="Wingdings" pitchFamily="2" charset="2"/>
              </a:rPr>
              <a:t>judicial</a:t>
            </a:r>
            <a:r>
              <a:rPr lang="nl-NL" sz="2800" dirty="0" smtClean="0">
                <a:sym typeface="Wingdings" pitchFamily="2" charset="2"/>
              </a:rPr>
              <a:t> duel</a:t>
            </a:r>
          </a:p>
          <a:p>
            <a:pPr>
              <a:buFont typeface="Arial" pitchFamily="34" charset="0"/>
              <a:buChar char="•"/>
            </a:pPr>
            <a:endParaRPr lang="nl-NL" sz="28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nl-NL" sz="2800" dirty="0" smtClean="0">
                <a:sym typeface="Wingdings" pitchFamily="2" charset="2"/>
              </a:rPr>
              <a:t> Duel </a:t>
            </a:r>
            <a:r>
              <a:rPr lang="nl-NL" sz="2800" dirty="0" err="1" smtClean="0">
                <a:sym typeface="Wingdings" pitchFamily="2" charset="2"/>
              </a:rPr>
              <a:t>still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represented</a:t>
            </a:r>
            <a:r>
              <a:rPr lang="nl-NL" sz="2800" dirty="0" smtClean="0">
                <a:sym typeface="Wingdings" pitchFamily="2" charset="2"/>
              </a:rPr>
              <a:t> as a </a:t>
            </a:r>
            <a:r>
              <a:rPr lang="nl-NL" sz="2800" dirty="0" err="1" smtClean="0">
                <a:sym typeface="Wingdings" pitchFamily="2" charset="2"/>
              </a:rPr>
              <a:t>particular</a:t>
            </a:r>
            <a:r>
              <a:rPr lang="nl-NL" sz="2800" dirty="0" smtClean="0">
                <a:sym typeface="Wingdings" pitchFamily="2" charset="2"/>
              </a:rPr>
              <a:t> </a:t>
            </a:r>
            <a:r>
              <a:rPr lang="nl-NL" sz="2800" dirty="0" err="1" smtClean="0">
                <a:sym typeface="Wingdings" pitchFamily="2" charset="2"/>
              </a:rPr>
              <a:t>fight</a:t>
            </a:r>
            <a:r>
              <a:rPr lang="nl-NL" sz="2800" dirty="0" smtClean="0">
                <a:sym typeface="Wingdings" pitchFamily="2" charset="2"/>
              </a:rPr>
              <a:t> at the </a:t>
            </a:r>
            <a:r>
              <a:rPr lang="nl-NL" sz="2800" dirty="0" err="1" smtClean="0">
                <a:sym typeface="Wingdings" pitchFamily="2" charset="2"/>
              </a:rPr>
              <a:t>initiative</a:t>
            </a:r>
            <a:r>
              <a:rPr lang="nl-NL" sz="2800" dirty="0" smtClean="0">
                <a:sym typeface="Wingdings" pitchFamily="2" charset="2"/>
              </a:rPr>
              <a:t> of the </a:t>
            </a:r>
            <a:r>
              <a:rPr lang="nl-NL" sz="2800" dirty="0" err="1" smtClean="0">
                <a:sym typeface="Wingdings" pitchFamily="2" charset="2"/>
              </a:rPr>
              <a:t>opponents</a:t>
            </a:r>
            <a:r>
              <a:rPr lang="nl-NL" sz="2800" dirty="0" smtClean="0">
                <a:sym typeface="Wingdings" pitchFamily="2" charset="2"/>
              </a:rPr>
              <a:t> 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21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1022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800" dirty="0" smtClean="0"/>
              <a:t>Ideologically closer to the old spirit of revenge and </a:t>
            </a:r>
            <a:r>
              <a:rPr lang="en-US" sz="2800" dirty="0" err="1" smtClean="0"/>
              <a:t>honour</a:t>
            </a:r>
            <a:r>
              <a:rPr lang="en-US" sz="2800" dirty="0" smtClean="0"/>
              <a:t> still part of private law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Testing the text against our lexical network is also revealing for the final development of the plot: duel is imminent -set at dawn- but eventually it never happens…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22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800" dirty="0" smtClean="0"/>
              <a:t>It is prevented but not in a way reminiscent of the previous common 14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-century practice when authorities could oblige parties to reconcile: cf. terms for official ‘peace-makers’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Course of action corresponds to voluntary reconciliation, more specifically voluntary arbitrage</a:t>
            </a:r>
            <a:endParaRPr lang="en-US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23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/>
              <a:t>Correspondences:</a:t>
            </a:r>
          </a:p>
          <a:p>
            <a:pPr>
              <a:buNone/>
            </a:pPr>
            <a:r>
              <a:rPr lang="en-US" sz="2800" dirty="0" smtClean="0"/>
              <a:t> Among </a:t>
            </a:r>
            <a:r>
              <a:rPr lang="en-US" sz="2800" dirty="0" err="1" smtClean="0"/>
              <a:t>others:Venus’s</a:t>
            </a:r>
            <a:r>
              <a:rPr lang="en-US" sz="2800" dirty="0" smtClean="0"/>
              <a:t> own reserved wordings: ‘I will interfere in this dispute and settle it/ </a:t>
            </a:r>
            <a:r>
              <a:rPr lang="en-US" sz="2800" i="1" dirty="0" smtClean="0"/>
              <a:t>if</a:t>
            </a:r>
            <a:r>
              <a:rPr lang="en-US" sz="2800" dirty="0" smtClean="0"/>
              <a:t> I have the ability to do so’ ≠</a:t>
            </a:r>
            <a:r>
              <a:rPr lang="en-US" sz="2800" dirty="0" smtClean="0">
                <a:sym typeface="Wingdings" pitchFamily="2" charset="2"/>
              </a:rPr>
              <a:t> judge imposes judgments using the power vested in him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24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800" dirty="0" smtClean="0"/>
              <a:t>The way the conflict is resolved: question to leave the decision to Venus is directed to both opponents: striking recurrence of the verb </a:t>
            </a:r>
            <a:r>
              <a:rPr lang="en-US" sz="2800" b="1" dirty="0" err="1" smtClean="0"/>
              <a:t>bliven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It appears to be a subevent of </a:t>
            </a:r>
            <a:r>
              <a:rPr lang="en-US" sz="2800" b="1" dirty="0" err="1" smtClean="0"/>
              <a:t>soenen</a:t>
            </a:r>
            <a:r>
              <a:rPr lang="en-US" sz="2800" dirty="0" smtClean="0"/>
              <a:t> ‘to reconcile’; the specialist literature of legal history: defined as ‘a unilateral act of submission: to submit oneself voluntarily or involuntarily to the decision of reconcilers’ </a:t>
            </a:r>
            <a:endParaRPr lang="en-US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25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/>
              <a:t>Ease with which the protagonists drop all hostility: fits in with the medieval tradition that in case of </a:t>
            </a:r>
            <a:r>
              <a:rPr lang="en-US" sz="2800" dirty="0" err="1" smtClean="0"/>
              <a:t>favourable</a:t>
            </a:r>
            <a:r>
              <a:rPr lang="en-US" sz="2800" dirty="0" smtClean="0"/>
              <a:t> conditions for one’s reputation were present, as request of an esteemed intermediary, </a:t>
            </a:r>
            <a:r>
              <a:rPr lang="en-US" sz="2800" dirty="0" err="1" smtClean="0"/>
              <a:t>honour</a:t>
            </a:r>
            <a:r>
              <a:rPr lang="en-US" sz="2800" dirty="0" smtClean="0"/>
              <a:t> could be restored by abstaining from violent revenge, showing magnanimity</a:t>
            </a:r>
            <a:endParaRPr lang="en-US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26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</a:t>
            </a:r>
            <a:r>
              <a:rPr lang="en-US" sz="2400" dirty="0" smtClean="0"/>
              <a:t>tion</a:t>
            </a:r>
            <a:endParaRPr lang="en-US" sz="24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 </a:t>
            </a:r>
            <a:r>
              <a:rPr lang="nl-NL" sz="2800" dirty="0" err="1" smtClean="0"/>
              <a:t>Wordnets</a:t>
            </a:r>
            <a:r>
              <a:rPr lang="nl-NL" sz="2800" dirty="0" smtClean="0"/>
              <a:t>: the </a:t>
            </a:r>
            <a:r>
              <a:rPr lang="nl-NL" sz="2800" dirty="0" err="1" smtClean="0"/>
              <a:t>necessary</a:t>
            </a:r>
            <a:r>
              <a:rPr lang="nl-NL" sz="2800" dirty="0" smtClean="0"/>
              <a:t> </a:t>
            </a:r>
            <a:r>
              <a:rPr lang="nl-NL" sz="2800" dirty="0" err="1" smtClean="0"/>
              <a:t>size</a:t>
            </a:r>
            <a:r>
              <a:rPr lang="nl-NL" sz="2800" dirty="0" smtClean="0"/>
              <a:t> and </a:t>
            </a:r>
            <a:r>
              <a:rPr lang="nl-NL" sz="2800" dirty="0" err="1" smtClean="0"/>
              <a:t>structure</a:t>
            </a:r>
            <a:r>
              <a:rPr lang="nl-NL" sz="2800" dirty="0" smtClean="0"/>
              <a:t> to </a:t>
            </a:r>
            <a:r>
              <a:rPr lang="nl-NL" sz="2800" dirty="0" err="1" smtClean="0"/>
              <a:t>assess</a:t>
            </a:r>
            <a:r>
              <a:rPr lang="nl-NL" sz="2800" dirty="0" smtClean="0"/>
              <a:t> the </a:t>
            </a:r>
            <a:r>
              <a:rPr lang="nl-NL" sz="2800" dirty="0" err="1" smtClean="0"/>
              <a:t>added</a:t>
            </a:r>
            <a:r>
              <a:rPr lang="nl-NL" sz="2800" dirty="0" smtClean="0"/>
              <a:t> </a:t>
            </a:r>
            <a:r>
              <a:rPr lang="nl-NL" sz="2800" dirty="0" err="1" smtClean="0"/>
              <a:t>value</a:t>
            </a:r>
            <a:r>
              <a:rPr lang="nl-NL" sz="2800" dirty="0" smtClean="0"/>
              <a:t> of search </a:t>
            </a:r>
            <a:r>
              <a:rPr lang="nl-NL" sz="2800" dirty="0" err="1" smtClean="0"/>
              <a:t>systems</a:t>
            </a:r>
            <a:r>
              <a:rPr lang="nl-NL" sz="2800" dirty="0" smtClean="0"/>
              <a:t> </a:t>
            </a:r>
            <a:r>
              <a:rPr lang="nl-NL" sz="2800" dirty="0" err="1" smtClean="0"/>
              <a:t>with</a:t>
            </a:r>
            <a:r>
              <a:rPr lang="nl-NL" sz="2800" dirty="0" smtClean="0"/>
              <a:t> </a:t>
            </a:r>
            <a:r>
              <a:rPr lang="nl-NL" sz="2800" dirty="0" err="1" smtClean="0"/>
              <a:t>interconnected</a:t>
            </a:r>
            <a:r>
              <a:rPr lang="nl-NL" sz="2800" dirty="0" smtClean="0"/>
              <a:t> </a:t>
            </a:r>
            <a:r>
              <a:rPr lang="nl-NL" sz="2800" dirty="0" err="1" smtClean="0"/>
              <a:t>lemmas</a:t>
            </a:r>
            <a:r>
              <a:rPr lang="nl-NL" sz="2800" dirty="0" smtClean="0"/>
              <a:t> </a:t>
            </a:r>
            <a:r>
              <a:rPr lang="nl-NL" sz="2800" dirty="0" err="1" smtClean="0"/>
              <a:t>for</a:t>
            </a:r>
            <a:r>
              <a:rPr lang="nl-NL" sz="2800" dirty="0" smtClean="0"/>
              <a:t> </a:t>
            </a:r>
            <a:r>
              <a:rPr lang="nl-NL" sz="2800" dirty="0" err="1" smtClean="0"/>
              <a:t>voluminous</a:t>
            </a:r>
            <a:r>
              <a:rPr lang="nl-NL" sz="2800" dirty="0" smtClean="0"/>
              <a:t> </a:t>
            </a:r>
            <a:r>
              <a:rPr lang="nl-NL" sz="2800" dirty="0" err="1" smtClean="0"/>
              <a:t>historical</a:t>
            </a:r>
            <a:r>
              <a:rPr lang="nl-NL" sz="2800" dirty="0" smtClean="0"/>
              <a:t> </a:t>
            </a:r>
            <a:r>
              <a:rPr lang="nl-NL" sz="2800" dirty="0" err="1" smtClean="0"/>
              <a:t>dictionaries</a:t>
            </a: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Digital </a:t>
            </a:r>
            <a:r>
              <a:rPr lang="nl-NL" sz="2800" dirty="0" err="1" smtClean="0"/>
              <a:t>interconnection</a:t>
            </a:r>
            <a:r>
              <a:rPr lang="nl-NL" sz="2800" dirty="0" smtClean="0"/>
              <a:t> of </a:t>
            </a:r>
            <a:r>
              <a:rPr lang="nl-NL" sz="2800" dirty="0" err="1" smtClean="0"/>
              <a:t>dictionary-entries</a:t>
            </a:r>
            <a:r>
              <a:rPr lang="nl-NL" sz="2800" dirty="0" smtClean="0"/>
              <a:t> and </a:t>
            </a:r>
            <a:r>
              <a:rPr lang="nl-NL" sz="2800" dirty="0" err="1" smtClean="0"/>
              <a:t>its</a:t>
            </a:r>
            <a:r>
              <a:rPr lang="nl-NL" sz="2800" dirty="0" smtClean="0"/>
              <a:t> </a:t>
            </a:r>
            <a:r>
              <a:rPr lang="nl-NL" sz="2800" dirty="0" err="1" smtClean="0"/>
              <a:t>visualisation</a:t>
            </a:r>
            <a:r>
              <a:rPr lang="nl-NL" sz="2800" dirty="0" smtClean="0"/>
              <a:t> </a:t>
            </a:r>
            <a:r>
              <a:rPr lang="nl-NL" sz="2800" dirty="0" err="1" smtClean="0"/>
              <a:t>allow</a:t>
            </a:r>
            <a:r>
              <a:rPr lang="nl-NL" sz="2800" dirty="0" smtClean="0"/>
              <a:t> </a:t>
            </a:r>
            <a:r>
              <a:rPr lang="nl-NL" sz="2800" dirty="0" err="1" smtClean="0"/>
              <a:t>such</a:t>
            </a:r>
            <a:r>
              <a:rPr lang="nl-NL" sz="2800" dirty="0" smtClean="0"/>
              <a:t> </a:t>
            </a:r>
            <a:r>
              <a:rPr lang="nl-NL" sz="2800" dirty="0" err="1" smtClean="0"/>
              <a:t>progress</a:t>
            </a:r>
            <a:r>
              <a:rPr lang="nl-NL" sz="2800" dirty="0" smtClean="0"/>
              <a:t> </a:t>
            </a:r>
            <a:r>
              <a:rPr lang="nl-NL" sz="2800" dirty="0" err="1" smtClean="0"/>
              <a:t>that</a:t>
            </a:r>
            <a:r>
              <a:rPr lang="nl-NL" sz="2800" dirty="0" smtClean="0"/>
              <a:t> </a:t>
            </a:r>
            <a:r>
              <a:rPr lang="nl-NL" sz="2800" dirty="0" err="1" smtClean="0"/>
              <a:t>an</a:t>
            </a:r>
            <a:r>
              <a:rPr lang="nl-NL" sz="2800" dirty="0" smtClean="0"/>
              <a:t> </a:t>
            </a:r>
            <a:r>
              <a:rPr lang="nl-NL" sz="2800" dirty="0" err="1" smtClean="0"/>
              <a:t>intersection</a:t>
            </a:r>
            <a:r>
              <a:rPr lang="nl-NL" sz="2800" dirty="0" smtClean="0"/>
              <a:t> of </a:t>
            </a:r>
            <a:r>
              <a:rPr lang="nl-NL" sz="2800" dirty="0" err="1" smtClean="0"/>
              <a:t>lexicography</a:t>
            </a:r>
            <a:r>
              <a:rPr lang="nl-NL" sz="2800" dirty="0" smtClean="0"/>
              <a:t> and digital </a:t>
            </a:r>
            <a:r>
              <a:rPr lang="nl-NL" sz="2800" dirty="0" err="1" smtClean="0"/>
              <a:t>humanities</a:t>
            </a:r>
            <a:r>
              <a:rPr lang="nl-NL" sz="2800" dirty="0" smtClean="0"/>
              <a:t> has been </a:t>
            </a:r>
            <a:r>
              <a:rPr lang="nl-NL" sz="2800" dirty="0" err="1" smtClean="0"/>
              <a:t>reached</a:t>
            </a:r>
            <a:endParaRPr lang="nl-NL" sz="28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27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This development requires scholars of text-oriented disciplines not to limit the function of historical dictionaries to ‘translation devices’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As to lexicographers used to a mainly linguistic perspective, it may hopefully make them aware of the need to produce research instruments to investigate efficiently texts into which cultures have </a:t>
            </a:r>
            <a:r>
              <a:rPr lang="en-US" sz="2800" dirty="0" err="1" smtClean="0"/>
              <a:t>crystallised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28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229600" cy="45259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nl-NL" dirty="0" smtClean="0"/>
              <a:t> </a:t>
            </a:r>
            <a:r>
              <a:rPr lang="nl-NL" dirty="0" err="1" smtClean="0"/>
              <a:t>Great</a:t>
            </a:r>
            <a:r>
              <a:rPr lang="nl-NL" dirty="0" smtClean="0"/>
              <a:t> impact </a:t>
            </a:r>
            <a:r>
              <a:rPr lang="nl-NL" dirty="0" err="1" smtClean="0"/>
              <a:t>on</a:t>
            </a:r>
            <a:r>
              <a:rPr lang="nl-NL" dirty="0" smtClean="0"/>
              <a:t> </a:t>
            </a:r>
            <a:r>
              <a:rPr lang="nl-NL" dirty="0" err="1" smtClean="0"/>
              <a:t>dictionaries</a:t>
            </a:r>
            <a:r>
              <a:rPr lang="nl-NL" dirty="0" smtClean="0"/>
              <a:t> as practical research  	tools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text-oriented</a:t>
            </a:r>
            <a:r>
              <a:rPr lang="nl-NL" dirty="0" smtClean="0"/>
              <a:t> disciplines</a:t>
            </a:r>
          </a:p>
          <a:p>
            <a:pPr lvl="1">
              <a:buFont typeface="Arial" pitchFamily="34" charset="0"/>
              <a:buChar char="•"/>
            </a:pPr>
            <a:endParaRPr lang="nl-NL" dirty="0" smtClean="0"/>
          </a:p>
          <a:p>
            <a:pPr lvl="1"/>
            <a:r>
              <a:rPr lang="nl-NL" dirty="0" smtClean="0"/>
              <a:t> </a:t>
            </a:r>
            <a:r>
              <a:rPr lang="nl-NL" dirty="0" err="1" smtClean="0"/>
              <a:t>Opportunities</a:t>
            </a:r>
            <a:r>
              <a:rPr lang="nl-NL" dirty="0" smtClean="0"/>
              <a:t> in a </a:t>
            </a:r>
            <a:r>
              <a:rPr lang="nl-NL" dirty="0" err="1" smtClean="0"/>
              <a:t>distant</a:t>
            </a:r>
            <a:r>
              <a:rPr lang="nl-NL" dirty="0" smtClean="0"/>
              <a:t> </a:t>
            </a:r>
            <a:r>
              <a:rPr lang="nl-NL" dirty="0" err="1" smtClean="0"/>
              <a:t>future</a:t>
            </a:r>
            <a:r>
              <a:rPr lang="nl-NL" dirty="0" smtClean="0"/>
              <a:t> </a:t>
            </a:r>
            <a:r>
              <a:rPr lang="nl-NL" dirty="0" err="1" smtClean="0"/>
              <a:t>or</a:t>
            </a:r>
            <a:r>
              <a:rPr lang="nl-NL" dirty="0" smtClean="0"/>
              <a:t> </a:t>
            </a:r>
            <a:r>
              <a:rPr lang="nl-NL" dirty="0" err="1" smtClean="0"/>
              <a:t>quite</a:t>
            </a:r>
            <a:r>
              <a:rPr lang="nl-NL" dirty="0" smtClean="0"/>
              <a:t> </a:t>
            </a:r>
            <a:r>
              <a:rPr lang="nl-NL" dirty="0" err="1" smtClean="0"/>
              <a:t>readily</a:t>
            </a:r>
            <a:r>
              <a:rPr lang="nl-NL" dirty="0" smtClean="0"/>
              <a:t>   	</a:t>
            </a:r>
            <a:r>
              <a:rPr lang="nl-NL" dirty="0" err="1" smtClean="0"/>
              <a:t>available</a:t>
            </a:r>
            <a:r>
              <a:rPr lang="nl-NL" dirty="0" smtClean="0"/>
              <a:t>?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 </a:t>
            </a:r>
            <a:r>
              <a:rPr lang="nl-NL" dirty="0" err="1" smtClean="0"/>
              <a:t>Two</a:t>
            </a:r>
            <a:r>
              <a:rPr lang="nl-NL" dirty="0" smtClean="0"/>
              <a:t> </a:t>
            </a:r>
            <a:r>
              <a:rPr lang="nl-NL" dirty="0" err="1" smtClean="0"/>
              <a:t>main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:</a:t>
            </a:r>
          </a:p>
          <a:p>
            <a:pPr marL="203200" indent="0">
              <a:buNone/>
            </a:pPr>
            <a:r>
              <a:rPr lang="nl-NL" dirty="0"/>
              <a:t>	</a:t>
            </a:r>
            <a:r>
              <a:rPr lang="nl-NL" dirty="0" smtClean="0"/>
              <a:t>	</a:t>
            </a:r>
            <a:r>
              <a:rPr lang="nl-NL" sz="2800" dirty="0" smtClean="0"/>
              <a:t>Q1. </a:t>
            </a:r>
            <a:r>
              <a:rPr lang="nl-NL" sz="2800" dirty="0" err="1" smtClean="0"/>
              <a:t>how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</a:t>
            </a:r>
            <a:r>
              <a:rPr lang="nl-NL" sz="2800" dirty="0" err="1" smtClean="0"/>
              <a:t>interlink</a:t>
            </a:r>
            <a:r>
              <a:rPr lang="nl-NL" sz="2800" dirty="0" smtClean="0"/>
              <a:t> </a:t>
            </a:r>
            <a:r>
              <a:rPr lang="nl-NL" sz="2800" dirty="0" err="1" smtClean="0"/>
              <a:t>lexical</a:t>
            </a:r>
            <a:r>
              <a:rPr lang="nl-NL" sz="2800" dirty="0" smtClean="0"/>
              <a:t> content</a:t>
            </a:r>
          </a:p>
          <a:p>
            <a:pPr marL="203200" indent="0">
              <a:buNone/>
            </a:pPr>
            <a:r>
              <a:rPr lang="nl-NL" sz="2800" dirty="0" smtClean="0"/>
              <a:t>		Q2. </a:t>
            </a:r>
            <a:r>
              <a:rPr lang="nl-NL" sz="2800" dirty="0" err="1" smtClean="0"/>
              <a:t>how</a:t>
            </a:r>
            <a:r>
              <a:rPr lang="nl-NL" sz="2800" dirty="0" smtClean="0"/>
              <a:t> to </a:t>
            </a:r>
            <a:r>
              <a:rPr lang="nl-NL" sz="2800" dirty="0" err="1" smtClean="0"/>
              <a:t>visualise</a:t>
            </a:r>
            <a:r>
              <a:rPr lang="nl-NL" sz="2800" dirty="0" smtClean="0"/>
              <a:t> </a:t>
            </a:r>
            <a:r>
              <a:rPr lang="nl-NL" sz="2800" dirty="0" err="1" smtClean="0"/>
              <a:t>relationships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9707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Q1&amp;Q2: best put to </a:t>
            </a:r>
            <a:r>
              <a:rPr lang="nl-NL" sz="2800" dirty="0" err="1" smtClean="0"/>
              <a:t>practice</a:t>
            </a:r>
            <a:r>
              <a:rPr lang="nl-NL" sz="2800" dirty="0" smtClean="0"/>
              <a:t> </a:t>
            </a:r>
            <a:r>
              <a:rPr lang="nl-NL" sz="2800" dirty="0" err="1"/>
              <a:t>with</a:t>
            </a:r>
            <a:r>
              <a:rPr lang="nl-NL" sz="2800" dirty="0"/>
              <a:t> </a:t>
            </a:r>
            <a:r>
              <a:rPr lang="nl-NL" sz="2800" dirty="0" err="1"/>
              <a:t>regard</a:t>
            </a:r>
            <a:r>
              <a:rPr lang="nl-NL" sz="2800" dirty="0"/>
              <a:t> to </a:t>
            </a:r>
            <a:r>
              <a:rPr lang="nl-NL" sz="2800" dirty="0" smtClean="0"/>
              <a:t> </a:t>
            </a:r>
            <a:r>
              <a:rPr lang="nl-NL" sz="2800" dirty="0" err="1" smtClean="0"/>
              <a:t>dictionaries</a:t>
            </a:r>
            <a:r>
              <a:rPr lang="nl-NL" sz="2800" dirty="0" smtClean="0"/>
              <a:t> </a:t>
            </a:r>
            <a:r>
              <a:rPr lang="nl-NL" sz="2800" dirty="0"/>
              <a:t>in the </a:t>
            </a:r>
            <a:r>
              <a:rPr lang="nl-NL" sz="2800" dirty="0" err="1"/>
              <a:t>ENeL-dictionary</a:t>
            </a:r>
            <a:r>
              <a:rPr lang="nl-NL" sz="2800" dirty="0"/>
              <a:t> portal </a:t>
            </a:r>
            <a:r>
              <a:rPr lang="nl-NL" sz="2800" dirty="0" err="1"/>
              <a:t>by</a:t>
            </a:r>
            <a:r>
              <a:rPr lang="nl-NL" sz="2800" dirty="0"/>
              <a:t> </a:t>
            </a:r>
            <a:r>
              <a:rPr lang="nl-NL" sz="2800" dirty="0" smtClean="0"/>
              <a:t>means of a concrete case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</a:t>
            </a:r>
            <a:r>
              <a:rPr lang="nl-NL" sz="2800" dirty="0" err="1" smtClean="0"/>
              <a:t>Many</a:t>
            </a:r>
            <a:r>
              <a:rPr lang="nl-NL" sz="2800" dirty="0" smtClean="0"/>
              <a:t> </a:t>
            </a:r>
            <a:r>
              <a:rPr lang="nl-NL" sz="2800" dirty="0" err="1" smtClean="0"/>
              <a:t>historical</a:t>
            </a:r>
            <a:r>
              <a:rPr lang="nl-NL" sz="2800" dirty="0" smtClean="0"/>
              <a:t>, </a:t>
            </a:r>
            <a:r>
              <a:rPr lang="nl-NL" sz="2800" dirty="0" err="1" smtClean="0"/>
              <a:t>scholarly</a:t>
            </a:r>
            <a:r>
              <a:rPr lang="nl-NL" sz="2800" dirty="0" smtClean="0"/>
              <a:t> </a:t>
            </a:r>
            <a:r>
              <a:rPr lang="nl-NL" sz="2800" dirty="0" err="1"/>
              <a:t>dictionaries</a:t>
            </a:r>
            <a:r>
              <a:rPr lang="nl-NL" sz="2800" dirty="0"/>
              <a:t> </a:t>
            </a:r>
            <a:r>
              <a:rPr lang="nl-NL" sz="2800" dirty="0" err="1" smtClean="0"/>
              <a:t>included</a:t>
            </a:r>
            <a:r>
              <a:rPr lang="nl-NL" sz="2800" dirty="0" smtClean="0"/>
              <a:t>. </a:t>
            </a:r>
            <a:r>
              <a:rPr lang="nl-NL" sz="2800" dirty="0" err="1"/>
              <a:t>Among</a:t>
            </a:r>
            <a:r>
              <a:rPr lang="nl-NL" sz="2800" dirty="0"/>
              <a:t> </a:t>
            </a:r>
            <a:r>
              <a:rPr lang="nl-NL" sz="2800" dirty="0" err="1" smtClean="0"/>
              <a:t>others</a:t>
            </a:r>
            <a:r>
              <a:rPr lang="nl-NL" sz="2800" dirty="0" smtClean="0"/>
              <a:t>, Dutch </a:t>
            </a:r>
            <a:r>
              <a:rPr lang="nl-NL" sz="2800" dirty="0" err="1"/>
              <a:t>reference-works</a:t>
            </a:r>
            <a:endParaRPr lang="nl-NL" sz="2800" dirty="0"/>
          </a:p>
          <a:p>
            <a:pPr>
              <a:buFont typeface="Arial" panose="020B0604020202020204" pitchFamily="34" charset="0"/>
              <a:buChar char="•"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750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717550" indent="-514350">
              <a:buNone/>
            </a:pPr>
            <a:r>
              <a:rPr lang="nl-NL" sz="2800" dirty="0" smtClean="0"/>
              <a:t>	The </a:t>
            </a:r>
            <a:r>
              <a:rPr lang="nl-NL" sz="2800" dirty="0"/>
              <a:t>Barcelona </a:t>
            </a:r>
            <a:r>
              <a:rPr lang="nl-NL" sz="2800" dirty="0" err="1"/>
              <a:t>presentation</a:t>
            </a:r>
            <a:r>
              <a:rPr lang="nl-NL" sz="2800" dirty="0"/>
              <a:t>: </a:t>
            </a:r>
            <a:r>
              <a:rPr lang="nl-NL" sz="2800" dirty="0" err="1"/>
              <a:t>Middle</a:t>
            </a:r>
            <a:r>
              <a:rPr lang="nl-NL" sz="2800" dirty="0"/>
              <a:t> Dutch Dictionary: </a:t>
            </a:r>
            <a:r>
              <a:rPr lang="nl-NL" sz="2800" dirty="0" err="1"/>
              <a:t>illustrated</a:t>
            </a:r>
            <a:r>
              <a:rPr lang="nl-NL" sz="2800" dirty="0"/>
              <a:t> </a:t>
            </a:r>
            <a:r>
              <a:rPr lang="nl-NL" sz="2800" dirty="0" err="1"/>
              <a:t>how</a:t>
            </a:r>
            <a:r>
              <a:rPr lang="nl-NL" sz="2800" dirty="0"/>
              <a:t> a </a:t>
            </a:r>
            <a:r>
              <a:rPr lang="nl-NL" sz="2800" dirty="0" err="1"/>
              <a:t>multilingual</a:t>
            </a:r>
            <a:r>
              <a:rPr lang="nl-NL" sz="2800" dirty="0"/>
              <a:t> </a:t>
            </a:r>
            <a:r>
              <a:rPr lang="nl-NL" sz="2800" dirty="0" err="1"/>
              <a:t>dictionary-portal</a:t>
            </a:r>
            <a:r>
              <a:rPr lang="nl-NL" sz="2800" dirty="0"/>
              <a:t> </a:t>
            </a:r>
            <a:r>
              <a:rPr lang="nl-NL" sz="2800" dirty="0" err="1"/>
              <a:t>interlinking</a:t>
            </a:r>
            <a:r>
              <a:rPr lang="nl-NL" sz="2800" dirty="0"/>
              <a:t> entries, e.g. in </a:t>
            </a:r>
            <a:r>
              <a:rPr lang="nl-NL" sz="2800" dirty="0" err="1"/>
              <a:t>the</a:t>
            </a:r>
            <a:r>
              <a:rPr lang="nl-NL" sz="2800" dirty="0"/>
              <a:t> </a:t>
            </a:r>
            <a:r>
              <a:rPr lang="nl-NL" sz="2800" dirty="0" err="1"/>
              <a:t>vernacular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in Latin, </a:t>
            </a:r>
            <a:r>
              <a:rPr lang="nl-NL" sz="2800" dirty="0" err="1"/>
              <a:t>provides</a:t>
            </a:r>
            <a:r>
              <a:rPr lang="nl-NL" sz="2800" dirty="0"/>
              <a:t> </a:t>
            </a:r>
            <a:r>
              <a:rPr lang="nl-NL" sz="2800" dirty="0" err="1"/>
              <a:t>cultural</a:t>
            </a:r>
            <a:r>
              <a:rPr lang="nl-NL" sz="2800" dirty="0"/>
              <a:t> </a:t>
            </a:r>
            <a:r>
              <a:rPr lang="nl-NL" sz="2800" dirty="0" err="1"/>
              <a:t>insight</a:t>
            </a:r>
            <a:r>
              <a:rPr lang="nl-NL" sz="2800" dirty="0"/>
              <a:t> </a:t>
            </a:r>
            <a:r>
              <a:rPr lang="nl-NL" sz="2800" dirty="0" err="1"/>
              <a:t>across</a:t>
            </a:r>
            <a:r>
              <a:rPr lang="nl-NL" sz="2800" dirty="0"/>
              <a:t> </a:t>
            </a:r>
            <a:r>
              <a:rPr lang="nl-NL" sz="2800" dirty="0" err="1"/>
              <a:t>languages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</a:t>
            </a:r>
            <a:r>
              <a:rPr lang="nl-NL" sz="2800" dirty="0" err="1"/>
              <a:t>enables</a:t>
            </a:r>
            <a:r>
              <a:rPr lang="nl-NL" sz="2800" dirty="0"/>
              <a:t> </a:t>
            </a:r>
            <a:r>
              <a:rPr lang="nl-NL" sz="2800" dirty="0" err="1"/>
              <a:t>to</a:t>
            </a:r>
            <a:r>
              <a:rPr lang="nl-NL" sz="2800" dirty="0"/>
              <a:t> </a:t>
            </a:r>
            <a:r>
              <a:rPr lang="nl-NL" sz="2800" dirty="0" err="1"/>
              <a:t>evaluate</a:t>
            </a:r>
            <a:r>
              <a:rPr lang="nl-NL" sz="2800" dirty="0"/>
              <a:t> </a:t>
            </a:r>
            <a:r>
              <a:rPr lang="nl-NL" sz="2800" dirty="0" err="1"/>
              <a:t>existing</a:t>
            </a:r>
            <a:r>
              <a:rPr lang="nl-NL" sz="2800" dirty="0"/>
              <a:t> </a:t>
            </a:r>
            <a:r>
              <a:rPr lang="nl-NL" sz="2800" dirty="0" err="1"/>
              <a:t>text</a:t>
            </a:r>
            <a:r>
              <a:rPr lang="nl-NL" sz="2800" dirty="0"/>
              <a:t> hypotheses: 14th c. </a:t>
            </a:r>
            <a:r>
              <a:rPr lang="nl-NL" sz="2800" dirty="0" err="1" smtClean="0"/>
              <a:t>play</a:t>
            </a:r>
            <a:r>
              <a:rPr lang="nl-NL" sz="2800" dirty="0" smtClean="0"/>
              <a:t> of Winter </a:t>
            </a:r>
            <a:r>
              <a:rPr lang="nl-NL" sz="2800" dirty="0" err="1" smtClean="0"/>
              <a:t>and</a:t>
            </a:r>
            <a:r>
              <a:rPr lang="nl-NL" sz="2800" dirty="0" smtClean="0"/>
              <a:t> Summer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51327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735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dirty="0" smtClean="0"/>
              <a:t> </a:t>
            </a:r>
            <a:r>
              <a:rPr lang="nl-NL" sz="2800" dirty="0" err="1" smtClean="0"/>
              <a:t>Budapest</a:t>
            </a:r>
            <a:r>
              <a:rPr lang="nl-NL" sz="2800" dirty="0" smtClean="0"/>
              <a:t> </a:t>
            </a:r>
            <a:r>
              <a:rPr lang="nl-NL" sz="2800" dirty="0" err="1"/>
              <a:t>presentation</a:t>
            </a:r>
            <a:r>
              <a:rPr lang="nl-NL" sz="2800" dirty="0"/>
              <a:t>: </a:t>
            </a:r>
            <a:endParaRPr lang="nl-NL" sz="2800" dirty="0" smtClean="0"/>
          </a:p>
          <a:p>
            <a:pPr marL="203200" indent="0">
              <a:buNone/>
            </a:pPr>
            <a:r>
              <a:rPr lang="nl-NL" sz="2800" dirty="0" smtClean="0"/>
              <a:t>   </a:t>
            </a:r>
            <a:r>
              <a:rPr lang="nl-NL" sz="2800" dirty="0" err="1" smtClean="0"/>
              <a:t>Diptych</a:t>
            </a:r>
            <a:r>
              <a:rPr lang="nl-NL" sz="2800" dirty="0" smtClean="0"/>
              <a:t>: second step: </a:t>
            </a:r>
            <a:r>
              <a:rPr lang="nl-NL" sz="2800" dirty="0" err="1" smtClean="0"/>
              <a:t>with</a:t>
            </a:r>
            <a:r>
              <a:rPr lang="nl-NL" sz="2800" dirty="0" smtClean="0"/>
              <a:t> </a:t>
            </a:r>
            <a:r>
              <a:rPr lang="nl-NL" sz="2800" dirty="0" err="1" smtClean="0"/>
              <a:t>this</a:t>
            </a:r>
            <a:r>
              <a:rPr lang="nl-NL" sz="2800" dirty="0" smtClean="0"/>
              <a:t> </a:t>
            </a:r>
            <a:r>
              <a:rPr lang="nl-NL" sz="2800" dirty="0" err="1" smtClean="0"/>
              <a:t>dictionary</a:t>
            </a:r>
            <a:r>
              <a:rPr lang="nl-NL" sz="2800" dirty="0" smtClean="0"/>
              <a:t> and  </a:t>
            </a:r>
            <a:r>
              <a:rPr lang="nl-NL" sz="2800" dirty="0" err="1" smtClean="0"/>
              <a:t>text</a:t>
            </a:r>
            <a:r>
              <a:rPr lang="nl-NL" sz="2800" dirty="0" smtClean="0"/>
              <a:t>   	as a means of </a:t>
            </a:r>
            <a:r>
              <a:rPr lang="nl-NL" sz="2800" dirty="0" err="1" smtClean="0"/>
              <a:t>demonstration</a:t>
            </a:r>
            <a:endParaRPr lang="nl-NL" sz="2800" dirty="0" smtClean="0"/>
          </a:p>
          <a:p>
            <a:pPr marL="203200" indent="0">
              <a:buNone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 </a:t>
            </a:r>
            <a:r>
              <a:rPr lang="nl-NL" sz="2800" dirty="0" err="1" smtClean="0"/>
              <a:t>aim</a:t>
            </a:r>
            <a:r>
              <a:rPr lang="nl-NL" sz="2800" dirty="0" smtClean="0"/>
              <a:t>: </a:t>
            </a:r>
            <a:r>
              <a:rPr lang="nl-NL" sz="2800" dirty="0" err="1" smtClean="0"/>
              <a:t>by</a:t>
            </a:r>
            <a:r>
              <a:rPr lang="nl-NL" sz="2800" dirty="0" smtClean="0"/>
              <a:t> </a:t>
            </a:r>
            <a:r>
              <a:rPr lang="nl-NL" sz="2800" dirty="0" err="1" smtClean="0"/>
              <a:t>addressing</a:t>
            </a:r>
            <a:r>
              <a:rPr lang="nl-NL" sz="2800" dirty="0" smtClean="0"/>
              <a:t> Q1 and Q2</a:t>
            </a:r>
          </a:p>
          <a:p>
            <a:pPr lvl="1">
              <a:buFont typeface="Wingdings" pitchFamily="2" charset="2"/>
              <a:buChar char="Ø"/>
            </a:pPr>
            <a:r>
              <a:rPr lang="nl-NL" dirty="0" err="1" smtClean="0"/>
              <a:t>providing</a:t>
            </a:r>
            <a:r>
              <a:rPr lang="nl-NL" dirty="0" smtClean="0"/>
              <a:t> </a:t>
            </a:r>
            <a:r>
              <a:rPr lang="nl-NL" dirty="0" err="1" smtClean="0"/>
              <a:t>further</a:t>
            </a:r>
            <a:r>
              <a:rPr lang="nl-NL" dirty="0" smtClean="0"/>
              <a:t> </a:t>
            </a:r>
            <a:r>
              <a:rPr lang="nl-NL" dirty="0" err="1" smtClean="0"/>
              <a:t>insight</a:t>
            </a:r>
            <a:r>
              <a:rPr lang="nl-NL" dirty="0" smtClean="0"/>
              <a:t> </a:t>
            </a:r>
            <a:r>
              <a:rPr lang="nl-NL" dirty="0" err="1" smtClean="0"/>
              <a:t>into</a:t>
            </a:r>
            <a:r>
              <a:rPr lang="nl-NL" dirty="0" smtClean="0"/>
              <a:t> the </a:t>
            </a:r>
            <a:r>
              <a:rPr lang="nl-NL" dirty="0"/>
              <a:t>horizontal </a:t>
            </a:r>
            <a:r>
              <a:rPr lang="nl-NL" dirty="0" smtClean="0"/>
              <a:t>design </a:t>
            </a:r>
            <a:r>
              <a:rPr lang="nl-NL" dirty="0"/>
              <a:t>of entries in a </a:t>
            </a:r>
            <a:r>
              <a:rPr lang="nl-NL" dirty="0" err="1"/>
              <a:t>network</a:t>
            </a:r>
            <a:r>
              <a:rPr lang="nl-NL" dirty="0"/>
              <a:t> </a:t>
            </a:r>
            <a:r>
              <a:rPr lang="nl-NL" dirty="0" err="1"/>
              <a:t>structure</a:t>
            </a:r>
            <a:r>
              <a:rPr lang="nl-NL" dirty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a </a:t>
            </a:r>
            <a:r>
              <a:rPr lang="nl-NL" dirty="0" err="1"/>
              <a:t>monolingual</a:t>
            </a:r>
            <a:r>
              <a:rPr lang="nl-NL" dirty="0"/>
              <a:t> </a:t>
            </a:r>
            <a:r>
              <a:rPr lang="nl-NL" dirty="0" err="1" smtClean="0"/>
              <a:t>perspective</a:t>
            </a:r>
            <a:r>
              <a:rPr lang="nl-NL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nl-NL" dirty="0" err="1" smtClean="0"/>
              <a:t>including</a:t>
            </a:r>
            <a:r>
              <a:rPr lang="nl-NL" dirty="0" smtClean="0"/>
              <a:t> a test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its</a:t>
            </a:r>
            <a:r>
              <a:rPr lang="nl-NL" dirty="0" smtClean="0"/>
              <a:t> </a:t>
            </a:r>
            <a:r>
              <a:rPr lang="nl-NL" dirty="0" err="1" smtClean="0"/>
              <a:t>strength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regard</a:t>
            </a:r>
            <a:r>
              <a:rPr lang="nl-NL" dirty="0" smtClean="0"/>
              <a:t> to the development of new views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research</a:t>
            </a:r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3107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 The </a:t>
            </a:r>
            <a:r>
              <a:rPr lang="nl-NL" sz="2800" dirty="0" err="1" smtClean="0"/>
              <a:t>insights</a:t>
            </a:r>
            <a:r>
              <a:rPr lang="nl-NL" sz="2800" dirty="0" smtClean="0"/>
              <a:t> </a:t>
            </a:r>
            <a:r>
              <a:rPr lang="nl-NL" sz="2800" dirty="0" err="1" smtClean="0"/>
              <a:t>presented</a:t>
            </a:r>
            <a:r>
              <a:rPr lang="nl-NL" sz="2800" dirty="0" smtClean="0"/>
              <a:t> at Barcelona </a:t>
            </a:r>
            <a:r>
              <a:rPr lang="nl-NL" sz="2800" dirty="0" err="1" smtClean="0"/>
              <a:t>were</a:t>
            </a:r>
            <a:r>
              <a:rPr lang="nl-NL" sz="2800" dirty="0" smtClean="0"/>
              <a:t> </a:t>
            </a:r>
            <a:r>
              <a:rPr lang="nl-NL" sz="2800" dirty="0" err="1" smtClean="0"/>
              <a:t>based</a:t>
            </a:r>
            <a:r>
              <a:rPr lang="nl-NL" sz="2800" dirty="0" smtClean="0"/>
              <a:t> on a </a:t>
            </a:r>
            <a:r>
              <a:rPr lang="nl-NL" sz="2800" dirty="0" err="1" smtClean="0"/>
              <a:t>lexical</a:t>
            </a:r>
            <a:r>
              <a:rPr lang="nl-NL" sz="2800" dirty="0" smtClean="0"/>
              <a:t> database </a:t>
            </a:r>
            <a:r>
              <a:rPr lang="nl-NL" sz="2800" dirty="0" err="1" smtClean="0"/>
              <a:t>with</a:t>
            </a:r>
            <a:r>
              <a:rPr lang="nl-NL" sz="2800" dirty="0" smtClean="0"/>
              <a:t> a </a:t>
            </a:r>
            <a:r>
              <a:rPr lang="nl-NL" sz="2800" dirty="0" err="1" smtClean="0"/>
              <a:t>still</a:t>
            </a:r>
            <a:r>
              <a:rPr lang="nl-NL" sz="2800" dirty="0" smtClean="0"/>
              <a:t> </a:t>
            </a:r>
            <a:r>
              <a:rPr lang="nl-NL" sz="2800" dirty="0" err="1" smtClean="0"/>
              <a:t>relatively</a:t>
            </a:r>
            <a:r>
              <a:rPr lang="nl-NL" sz="2800" dirty="0" smtClean="0"/>
              <a:t> </a:t>
            </a:r>
            <a:r>
              <a:rPr lang="nl-NL" sz="2800" dirty="0" err="1" smtClean="0"/>
              <a:t>simple</a:t>
            </a:r>
            <a:r>
              <a:rPr lang="nl-NL" sz="2800" dirty="0" smtClean="0"/>
              <a:t> </a:t>
            </a:r>
            <a:r>
              <a:rPr lang="nl-NL" sz="2800" dirty="0" err="1" smtClean="0"/>
              <a:t>semantic</a:t>
            </a:r>
            <a:r>
              <a:rPr lang="nl-NL" sz="2800" dirty="0" smtClean="0"/>
              <a:t> </a:t>
            </a:r>
            <a:r>
              <a:rPr lang="nl-NL" sz="2800" dirty="0" err="1" smtClean="0"/>
              <a:t>structure</a:t>
            </a:r>
            <a:r>
              <a:rPr lang="nl-NL" sz="2800" dirty="0" smtClean="0"/>
              <a:t>:</a:t>
            </a:r>
          </a:p>
          <a:p>
            <a:pPr marL="203200" indent="0">
              <a:buNone/>
            </a:pPr>
            <a:r>
              <a:rPr lang="nl-NL" sz="2800" dirty="0" smtClean="0"/>
              <a:t>  Level: </a:t>
            </a:r>
            <a:r>
              <a:rPr lang="nl-NL" sz="2800" dirty="0" err="1" smtClean="0"/>
              <a:t>synonymy</a:t>
            </a:r>
            <a:r>
              <a:rPr lang="nl-NL" sz="2800" dirty="0" smtClean="0"/>
              <a:t>/</a:t>
            </a:r>
            <a:r>
              <a:rPr lang="nl-NL" sz="2800" dirty="0" err="1" smtClean="0"/>
              <a:t>hyperonymy</a:t>
            </a:r>
            <a:r>
              <a:rPr lang="nl-NL" sz="2800" dirty="0" smtClean="0"/>
              <a:t>/</a:t>
            </a:r>
            <a:r>
              <a:rPr lang="nl-NL" sz="2800" dirty="0" err="1" smtClean="0"/>
              <a:t>hyponymy</a:t>
            </a:r>
            <a:endParaRPr lang="nl-NL" sz="2800" dirty="0" smtClean="0"/>
          </a:p>
          <a:p>
            <a:pPr marL="203200" indent="0">
              <a:buNone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More </a:t>
            </a:r>
            <a:r>
              <a:rPr lang="nl-NL" sz="2800" dirty="0" err="1" smtClean="0"/>
              <a:t>refined</a:t>
            </a:r>
            <a:r>
              <a:rPr lang="nl-NL" sz="2800" dirty="0" smtClean="0"/>
              <a:t> </a:t>
            </a:r>
            <a:r>
              <a:rPr lang="nl-NL" sz="2800" dirty="0" err="1" smtClean="0"/>
              <a:t>structures</a:t>
            </a:r>
            <a:r>
              <a:rPr lang="nl-NL" sz="2800" dirty="0" smtClean="0"/>
              <a:t>: </a:t>
            </a:r>
            <a:r>
              <a:rPr lang="nl-NL" sz="2800" dirty="0" err="1" smtClean="0"/>
              <a:t>semantic</a:t>
            </a:r>
            <a:r>
              <a:rPr lang="nl-NL" sz="2800" dirty="0" smtClean="0"/>
              <a:t> </a:t>
            </a:r>
            <a:r>
              <a:rPr lang="nl-NL" sz="2800" dirty="0" err="1" smtClean="0"/>
              <a:t>networks</a:t>
            </a:r>
            <a:r>
              <a:rPr lang="nl-NL" sz="2800" dirty="0" smtClean="0"/>
              <a:t>, more </a:t>
            </a:r>
            <a:r>
              <a:rPr lang="nl-NL" sz="2800" dirty="0" err="1" smtClean="0"/>
              <a:t>specifically</a:t>
            </a:r>
            <a:r>
              <a:rPr lang="nl-NL" sz="2800" dirty="0" smtClean="0"/>
              <a:t>: </a:t>
            </a:r>
            <a:r>
              <a:rPr lang="nl-NL" sz="2800" dirty="0" err="1" smtClean="0"/>
              <a:t>wordnets</a:t>
            </a:r>
            <a:r>
              <a:rPr lang="nl-NL" sz="2800" dirty="0" smtClean="0"/>
              <a:t> </a:t>
            </a:r>
            <a:r>
              <a:rPr lang="nl-NL" sz="2800" dirty="0" err="1" smtClean="0"/>
              <a:t>with</a:t>
            </a:r>
            <a:r>
              <a:rPr lang="nl-NL" sz="2800" dirty="0" smtClean="0"/>
              <a:t> </a:t>
            </a:r>
            <a:r>
              <a:rPr lang="nl-NL" sz="2800" dirty="0" err="1" smtClean="0"/>
              <a:t>the</a:t>
            </a:r>
            <a:r>
              <a:rPr lang="nl-NL" sz="2800" dirty="0" smtClean="0"/>
              <a:t> Princeton </a:t>
            </a:r>
            <a:r>
              <a:rPr lang="nl-NL" sz="2800" dirty="0" err="1"/>
              <a:t>WordNet</a:t>
            </a:r>
            <a:r>
              <a:rPr lang="nl-NL" sz="2800" dirty="0"/>
              <a:t> </a:t>
            </a:r>
            <a:r>
              <a:rPr lang="nl-NL" sz="2800" dirty="0" err="1"/>
              <a:t>for</a:t>
            </a:r>
            <a:r>
              <a:rPr lang="nl-NL" sz="2800" dirty="0"/>
              <a:t> English</a:t>
            </a:r>
            <a:r>
              <a:rPr lang="nl-NL" sz="2800" dirty="0" smtClean="0"/>
              <a:t> as </a:t>
            </a:r>
            <a:r>
              <a:rPr lang="nl-NL" sz="2800" dirty="0" err="1" smtClean="0"/>
              <a:t>its</a:t>
            </a:r>
            <a:r>
              <a:rPr lang="nl-NL" sz="2800" dirty="0" smtClean="0"/>
              <a:t> </a:t>
            </a:r>
            <a:r>
              <a:rPr lang="nl-NL" sz="2800" dirty="0" err="1" smtClean="0"/>
              <a:t>paradigmatic</a:t>
            </a:r>
            <a:r>
              <a:rPr lang="nl-NL" sz="2800" dirty="0" smtClean="0"/>
              <a:t> model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749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nl-NL" sz="2800" dirty="0" smtClean="0"/>
              <a:t> </a:t>
            </a:r>
            <a:r>
              <a:rPr lang="nl-NL" sz="2800" dirty="0" err="1" smtClean="0"/>
              <a:t>Cornetto</a:t>
            </a:r>
            <a:r>
              <a:rPr lang="nl-NL" sz="2800" dirty="0" smtClean="0"/>
              <a:t> </a:t>
            </a:r>
            <a:r>
              <a:rPr lang="nl-NL" sz="2800" dirty="0" err="1" smtClean="0"/>
              <a:t>builds</a:t>
            </a:r>
            <a:r>
              <a:rPr lang="nl-NL" sz="2800" dirty="0" smtClean="0"/>
              <a:t> on the </a:t>
            </a:r>
            <a:r>
              <a:rPr lang="nl-NL" sz="2800" dirty="0"/>
              <a:t>Princeton </a:t>
            </a:r>
            <a:r>
              <a:rPr lang="nl-NL" sz="2800" dirty="0" err="1"/>
              <a:t>WordNet</a:t>
            </a:r>
            <a:r>
              <a:rPr lang="nl-NL" sz="2800" dirty="0"/>
              <a:t> </a:t>
            </a:r>
            <a:r>
              <a:rPr lang="nl-NL" sz="2800" dirty="0" smtClean="0"/>
              <a:t>model </a:t>
            </a:r>
            <a:r>
              <a:rPr lang="nl-NL" sz="2800" dirty="0" err="1" smtClean="0"/>
              <a:t>providing</a:t>
            </a:r>
            <a:r>
              <a:rPr lang="nl-NL" sz="2800" dirty="0" smtClean="0"/>
              <a:t> a </a:t>
            </a:r>
            <a:r>
              <a:rPr lang="nl-NL" sz="2800" dirty="0" err="1" smtClean="0"/>
              <a:t>fine-grained</a:t>
            </a:r>
            <a:r>
              <a:rPr lang="nl-NL" sz="2800" dirty="0" smtClean="0"/>
              <a:t> set of </a:t>
            </a:r>
            <a:r>
              <a:rPr lang="nl-NL" sz="2800" dirty="0" err="1" smtClean="0"/>
              <a:t>semantic</a:t>
            </a:r>
            <a:r>
              <a:rPr lang="nl-NL" sz="2800" dirty="0" smtClean="0"/>
              <a:t> relations:</a:t>
            </a:r>
          </a:p>
          <a:p>
            <a:pPr>
              <a:buFont typeface="Arial" pitchFamily="34" charset="0"/>
              <a:buChar char="•"/>
            </a:pPr>
            <a:endParaRPr lang="nl-NL" sz="2800" dirty="0" smtClean="0"/>
          </a:p>
          <a:p>
            <a:pPr marL="603250" lvl="1" indent="0">
              <a:buFont typeface="Wingdings" pitchFamily="2" charset="2"/>
              <a:buChar char="Ø"/>
            </a:pPr>
            <a:r>
              <a:rPr lang="nl-NL" dirty="0" err="1" smtClean="0"/>
              <a:t>basic</a:t>
            </a:r>
            <a:r>
              <a:rPr lang="nl-NL" dirty="0" smtClean="0"/>
              <a:t> relations: </a:t>
            </a:r>
            <a:r>
              <a:rPr lang="nl-NL" dirty="0" err="1" smtClean="0"/>
              <a:t>synon</a:t>
            </a:r>
            <a:r>
              <a:rPr lang="nl-NL" dirty="0" smtClean="0"/>
              <a:t>., </a:t>
            </a:r>
            <a:r>
              <a:rPr lang="nl-NL" dirty="0" err="1" smtClean="0"/>
              <a:t>hyperon</a:t>
            </a:r>
            <a:r>
              <a:rPr lang="nl-NL" dirty="0" smtClean="0"/>
              <a:t>., </a:t>
            </a:r>
            <a:r>
              <a:rPr lang="nl-NL" dirty="0" err="1" smtClean="0"/>
              <a:t>hypon</a:t>
            </a:r>
            <a:r>
              <a:rPr lang="nl-NL" dirty="0" smtClean="0"/>
              <a:t>., </a:t>
            </a:r>
            <a:r>
              <a:rPr lang="nl-NL" dirty="0" err="1" smtClean="0"/>
              <a:t>anton</a:t>
            </a:r>
            <a:r>
              <a:rPr lang="nl-NL" dirty="0" smtClean="0"/>
              <a:t>., </a:t>
            </a:r>
            <a:r>
              <a:rPr lang="nl-NL" dirty="0" err="1" smtClean="0"/>
              <a:t>meron</a:t>
            </a:r>
            <a:r>
              <a:rPr lang="nl-NL" dirty="0" smtClean="0"/>
              <a:t>.</a:t>
            </a:r>
          </a:p>
          <a:p>
            <a:pPr marL="603250" lvl="1" indent="0">
              <a:buFont typeface="Wingdings" pitchFamily="2" charset="2"/>
              <a:buChar char="Ø"/>
            </a:pPr>
            <a:r>
              <a:rPr lang="nl-NL" dirty="0" smtClean="0"/>
              <a:t> </a:t>
            </a:r>
            <a:r>
              <a:rPr lang="nl-NL" dirty="0" err="1" smtClean="0"/>
              <a:t>semantical</a:t>
            </a:r>
            <a:r>
              <a:rPr lang="nl-NL" dirty="0" smtClean="0"/>
              <a:t> relations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lexical</a:t>
            </a:r>
            <a:r>
              <a:rPr lang="nl-NL" dirty="0" smtClean="0"/>
              <a:t> </a:t>
            </a:r>
            <a:r>
              <a:rPr lang="nl-NL" dirty="0" err="1" smtClean="0"/>
              <a:t>correlates</a:t>
            </a:r>
            <a:r>
              <a:rPr lang="nl-NL" dirty="0" smtClean="0"/>
              <a:t>: agent, </a:t>
            </a:r>
            <a:r>
              <a:rPr lang="nl-NL" dirty="0" err="1" smtClean="0"/>
              <a:t>patient</a:t>
            </a:r>
            <a:r>
              <a:rPr lang="nl-NL" dirty="0" smtClean="0"/>
              <a:t>, participant, </a:t>
            </a:r>
            <a:r>
              <a:rPr lang="nl-NL" dirty="0" err="1" smtClean="0"/>
              <a:t>subevent</a:t>
            </a:r>
            <a:r>
              <a:rPr lang="nl-NL" dirty="0" smtClean="0"/>
              <a:t>, </a:t>
            </a:r>
            <a:r>
              <a:rPr lang="nl-NL" dirty="0" err="1" smtClean="0"/>
              <a:t>cause</a:t>
            </a:r>
            <a:r>
              <a:rPr lang="nl-NL" dirty="0" smtClean="0"/>
              <a:t>, </a:t>
            </a:r>
            <a:r>
              <a:rPr lang="nl-NL" dirty="0" err="1" smtClean="0"/>
              <a:t>location</a:t>
            </a:r>
            <a:r>
              <a:rPr lang="nl-NL" dirty="0" smtClean="0"/>
              <a:t> etc.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4375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Quest for Dictionaries as a Research Tool: a Remarkable Intersection</a:t>
            </a:r>
            <a:endParaRPr lang="nl-N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2800" dirty="0" err="1" smtClean="0"/>
              <a:t>This</a:t>
            </a:r>
            <a:r>
              <a:rPr lang="nl-NL" sz="2800" dirty="0" smtClean="0"/>
              <a:t> is a </a:t>
            </a:r>
            <a:r>
              <a:rPr lang="nl-NL" sz="2800" dirty="0" err="1" smtClean="0"/>
              <a:t>way</a:t>
            </a:r>
            <a:r>
              <a:rPr lang="nl-NL" sz="2800" dirty="0" smtClean="0"/>
              <a:t> to store the lexicon of a </a:t>
            </a:r>
            <a:r>
              <a:rPr lang="nl-NL" sz="2800" dirty="0" err="1" smtClean="0"/>
              <a:t>language</a:t>
            </a:r>
            <a:r>
              <a:rPr lang="nl-NL" sz="2800" dirty="0" smtClean="0"/>
              <a:t> in a </a:t>
            </a:r>
            <a:r>
              <a:rPr lang="nl-NL" sz="2800" dirty="0" err="1" smtClean="0"/>
              <a:t>semantic</a:t>
            </a:r>
            <a:r>
              <a:rPr lang="nl-NL" sz="2800" dirty="0" smtClean="0"/>
              <a:t> </a:t>
            </a:r>
            <a:r>
              <a:rPr lang="nl-NL" sz="2800" dirty="0" err="1" smtClean="0"/>
              <a:t>network</a:t>
            </a:r>
            <a:r>
              <a:rPr lang="nl-NL" sz="2800" dirty="0" smtClean="0"/>
              <a:t>; </a:t>
            </a:r>
            <a:r>
              <a:rPr lang="nl-NL" sz="2800" dirty="0" err="1" smtClean="0"/>
              <a:t>it</a:t>
            </a:r>
            <a:r>
              <a:rPr lang="nl-NL" sz="2800" dirty="0" smtClean="0"/>
              <a:t> is </a:t>
            </a:r>
            <a:r>
              <a:rPr lang="nl-NL" sz="2800" dirty="0" err="1" smtClean="0"/>
              <a:t>also</a:t>
            </a:r>
            <a:r>
              <a:rPr lang="nl-NL" sz="2800" dirty="0" smtClean="0"/>
              <a:t> </a:t>
            </a:r>
            <a:r>
              <a:rPr lang="nl-NL" sz="2800" dirty="0" err="1" smtClean="0"/>
              <a:t>highly</a:t>
            </a:r>
            <a:r>
              <a:rPr lang="nl-NL" sz="2800" dirty="0" smtClean="0"/>
              <a:t> </a:t>
            </a:r>
            <a:r>
              <a:rPr lang="nl-NL" sz="2800" dirty="0" err="1" smtClean="0"/>
              <a:t>informative</a:t>
            </a:r>
            <a:r>
              <a:rPr lang="nl-NL" sz="2800" dirty="0" smtClean="0"/>
              <a:t> of a </a:t>
            </a:r>
            <a:r>
              <a:rPr lang="nl-NL" sz="2800" dirty="0" err="1" smtClean="0"/>
              <a:t>specific</a:t>
            </a:r>
            <a:r>
              <a:rPr lang="nl-NL" sz="2800" dirty="0" smtClean="0"/>
              <a:t> time and culture.</a:t>
            </a:r>
          </a:p>
          <a:p>
            <a:pPr>
              <a:buNone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err="1" smtClean="0"/>
              <a:t>Cornetto</a:t>
            </a:r>
            <a:r>
              <a:rPr lang="nl-NL" sz="2800" dirty="0"/>
              <a:t>: </a:t>
            </a:r>
            <a:r>
              <a:rPr lang="nl-NL" sz="2800" dirty="0" err="1"/>
              <a:t>semantic</a:t>
            </a:r>
            <a:r>
              <a:rPr lang="nl-NL" sz="2800" dirty="0"/>
              <a:t> </a:t>
            </a:r>
            <a:r>
              <a:rPr lang="nl-NL" sz="2800" dirty="0" err="1"/>
              <a:t>structures</a:t>
            </a:r>
            <a:r>
              <a:rPr lang="nl-NL" sz="2800" dirty="0"/>
              <a:t> </a:t>
            </a:r>
            <a:r>
              <a:rPr lang="nl-NL" sz="2800" dirty="0" err="1"/>
              <a:t>for</a:t>
            </a:r>
            <a:r>
              <a:rPr lang="nl-NL" sz="2800" dirty="0"/>
              <a:t> </a:t>
            </a:r>
            <a:r>
              <a:rPr lang="nl-NL" sz="2800" dirty="0" err="1"/>
              <a:t>contemporary</a:t>
            </a:r>
            <a:r>
              <a:rPr lang="nl-NL" sz="2800" dirty="0"/>
              <a:t> </a:t>
            </a:r>
            <a:r>
              <a:rPr lang="nl-NL" sz="2800" dirty="0" smtClean="0"/>
              <a:t>Dutch</a:t>
            </a:r>
          </a:p>
          <a:p>
            <a:pPr>
              <a:buNone/>
            </a:pPr>
            <a:endParaRPr lang="nl-NL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800" dirty="0" smtClean="0"/>
              <a:t>For </a:t>
            </a:r>
            <a:r>
              <a:rPr lang="nl-NL" sz="2800" dirty="0" err="1"/>
              <a:t>elementary</a:t>
            </a:r>
            <a:r>
              <a:rPr lang="nl-NL" sz="2800" dirty="0"/>
              <a:t> </a:t>
            </a:r>
            <a:r>
              <a:rPr lang="nl-NL" sz="2800" dirty="0" err="1"/>
              <a:t>concepts</a:t>
            </a:r>
            <a:r>
              <a:rPr lang="nl-NL" sz="2800" dirty="0"/>
              <a:t> the basic </a:t>
            </a:r>
            <a:r>
              <a:rPr lang="nl-NL" sz="2800" dirty="0" err="1"/>
              <a:t>structure</a:t>
            </a:r>
            <a:r>
              <a:rPr lang="nl-NL" sz="2800" dirty="0"/>
              <a:t> of the </a:t>
            </a:r>
            <a:r>
              <a:rPr lang="nl-NL" sz="2800" dirty="0" err="1"/>
              <a:t>semantic</a:t>
            </a:r>
            <a:r>
              <a:rPr lang="nl-NL" sz="2800" dirty="0"/>
              <a:t> </a:t>
            </a:r>
            <a:r>
              <a:rPr lang="nl-NL" sz="2800" dirty="0" err="1"/>
              <a:t>graphs</a:t>
            </a:r>
            <a:r>
              <a:rPr lang="nl-NL" sz="2800" dirty="0"/>
              <a:t> </a:t>
            </a:r>
            <a:r>
              <a:rPr lang="nl-NL" sz="2800" dirty="0" err="1"/>
              <a:t>can</a:t>
            </a:r>
            <a:r>
              <a:rPr lang="nl-NL" sz="2800" dirty="0"/>
              <a:t> </a:t>
            </a:r>
            <a:r>
              <a:rPr lang="nl-NL" sz="2800" dirty="0" err="1"/>
              <a:t>be</a:t>
            </a:r>
            <a:r>
              <a:rPr lang="nl-NL" sz="2800" dirty="0"/>
              <a:t> </a:t>
            </a:r>
            <a:r>
              <a:rPr lang="nl-NL" sz="2800" dirty="0" err="1"/>
              <a:t>retained</a:t>
            </a:r>
            <a:r>
              <a:rPr lang="nl-NL" sz="2800" dirty="0"/>
              <a:t> and the </a:t>
            </a:r>
            <a:r>
              <a:rPr lang="nl-NL" sz="2800" dirty="0" err="1"/>
              <a:t>nodes</a:t>
            </a:r>
            <a:r>
              <a:rPr lang="nl-NL" sz="2800" dirty="0"/>
              <a:t> </a:t>
            </a:r>
            <a:r>
              <a:rPr lang="nl-NL" sz="2800" dirty="0" err="1"/>
              <a:t>may</a:t>
            </a:r>
            <a:r>
              <a:rPr lang="nl-NL" sz="2800" dirty="0"/>
              <a:t> </a:t>
            </a:r>
            <a:r>
              <a:rPr lang="nl-NL" sz="2800" dirty="0" err="1"/>
              <a:t>be</a:t>
            </a:r>
            <a:r>
              <a:rPr lang="nl-NL" sz="2800" dirty="0"/>
              <a:t> </a:t>
            </a:r>
            <a:r>
              <a:rPr lang="nl-NL" sz="2800" dirty="0" err="1"/>
              <a:t>replaced</a:t>
            </a:r>
            <a:r>
              <a:rPr lang="nl-NL" sz="2800" dirty="0"/>
              <a:t> </a:t>
            </a:r>
            <a:r>
              <a:rPr lang="nl-NL" sz="2800" dirty="0" err="1"/>
              <a:t>by</a:t>
            </a:r>
            <a:r>
              <a:rPr lang="nl-NL" sz="2800" dirty="0"/>
              <a:t> </a:t>
            </a:r>
            <a:r>
              <a:rPr lang="nl-NL" sz="2800" dirty="0" err="1"/>
              <a:t>their</a:t>
            </a:r>
            <a:r>
              <a:rPr lang="nl-NL" sz="2800" dirty="0"/>
              <a:t> </a:t>
            </a:r>
            <a:r>
              <a:rPr lang="nl-NL" sz="2800" dirty="0" err="1"/>
              <a:t>Middle</a:t>
            </a:r>
            <a:r>
              <a:rPr lang="nl-NL" sz="2800" dirty="0"/>
              <a:t> Dutch equivalents.</a:t>
            </a:r>
          </a:p>
          <a:p>
            <a:pPr marL="203200" indent="0">
              <a:buNone/>
            </a:pPr>
            <a:endParaRPr lang="nl-NL" dirty="0" smtClean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en-US"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7521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2016_sjabloon_powerpoint">
  <a:themeElements>
    <a:clrScheme name="INT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95B3D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1327</Words>
  <Application>Microsoft Office PowerPoint</Application>
  <PresentationFormat>Diavoorstelling (4:3)</PresentationFormat>
  <Paragraphs>146</Paragraphs>
  <Slides>28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29" baseType="lpstr">
      <vt:lpstr>INT2016_sjabloon_powerpoint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  <vt:lpstr>The Quest for Dictionaries as a Research Tool: a Remarkable Intersection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Historische woordenboeken op het IvdNT:</dc:title>
  <dc:creator>Dirk</dc:creator>
  <cp:lastModifiedBy>Dirk Kinable</cp:lastModifiedBy>
  <cp:revision>199</cp:revision>
  <dcterms:modified xsi:type="dcterms:W3CDTF">2017-03-01T09:44:26Z</dcterms:modified>
</cp:coreProperties>
</file>