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Is this problem a generic one?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Can we apply the same methodologies in the DH context that were conceived to solve  other problems (banking, gaming or others?)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My view is that we need something else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We all know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Good question because I don’t know.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</a:rPr>
              <a:t>The funny thing is nobody seems to know either. 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</a:rPr>
              <a:t>Question the audience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Sincerely I’m overwhelmed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Instead I will be presenting some of the lessons we learnt during the past months and outlining my yet-to-be-done proposal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We -Computer Scientists- tend to live in our own bubble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As we live in the Information Era we might fall into the false premise that we are able to fix the world just by ourselves. 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We sometimes think we are too important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We need to be very careful with technological optimism and take it with a pinch of salt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It is you -Humanists- who have the duty to break this bubble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</a:rPr>
              <a:t>Gives you a fall sense of authority</a:t>
            </a:r>
          </a:p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chemeClr val="dk1"/>
                </a:solidFill>
              </a:rPr>
              <a:t>We are not researching new computational methods but rather we need to apply them in </a:t>
            </a:r>
            <a:r>
              <a:rPr b="1" lang="es">
                <a:solidFill>
                  <a:schemeClr val="dk1"/>
                </a:solidFill>
              </a:rPr>
              <a:t>new, unexpected</a:t>
            </a:r>
            <a:r>
              <a:rPr lang="es">
                <a:solidFill>
                  <a:schemeClr val="dk1"/>
                </a:solidFill>
              </a:rPr>
              <a:t> ways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We need to promote healthy, peer to peer conversations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We need to make this situation look more like a dialogue instead of two separate.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Sometimes I had the feeling that it took more time to understand what I was dealing with than actually codying it. 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I Have the impression that it happens something similar to humanistic scholars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s"/>
              <a:t>This leaves us with a question:</a:t>
            </a:r>
          </a:p>
          <a:p>
            <a:pPr lvl="0" rtl="0">
              <a:spcBef>
                <a:spcPts val="0"/>
              </a:spcBef>
              <a:buNone/>
            </a:pPr>
            <a:r>
              <a:rPr lang="es"/>
              <a:t>Is this mess really worth it?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As I see it, DH generally is the application of the scientific method to the humanistic research - which hasn’t been done before-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How to produce software for Digital Humanities?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184225"/>
            <a:ext cx="8626200" cy="103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Alejandro Benito Santos 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abenito@usal.es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DataVis-driven Humanities Research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">
                <a:solidFill>
                  <a:schemeClr val="dk1"/>
                </a:solidFill>
              </a:rPr>
              <a:t>Is this problem a generic one?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">
                <a:solidFill>
                  <a:schemeClr val="dk1"/>
                </a:solidFill>
              </a:rPr>
              <a:t>Can we apply the same methodologies in the DH context that were conceived to solve  other problems (banking, gaming or others?)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s">
                <a:solidFill>
                  <a:schemeClr val="dk1"/>
                </a:solidFill>
              </a:rPr>
              <a:t>My view is that we need something else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llaboration.png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4525" y="0"/>
            <a:ext cx="93530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Collaborate, collaborate, collaborate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92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Enforce academic discussion since the first stages of the research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We should always have an “open communication channel” with other teams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s"/>
              <a:t>Slack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s"/>
              <a:t>Skype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s"/>
              <a:t>Others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Fast prototyping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We need a software architecture oriented towards DH that supports it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How to choose what to prototype? - Design game probably would be a good starting point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Continuous exchange of research artifacts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Pivot tables? Excel databases? What else?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Textual description of ad-hoc workflows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Oriented towards the web (Fast publication)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During the research. High </a:t>
            </a:r>
            <a:r>
              <a:rPr b="1" lang="es"/>
              <a:t>accessibility</a:t>
            </a:r>
            <a:r>
              <a:rPr b="1" lang="es" sz="12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s"/>
              <a:t>for all stakeholders</a:t>
            </a:r>
          </a:p>
          <a:p>
            <a:pPr indent="-228600" lvl="1" marL="914400">
              <a:spcBef>
                <a:spcPts val="0"/>
              </a:spcBef>
            </a:pPr>
            <a:r>
              <a:rPr lang="es"/>
              <a:t>Short impact time-span → We really need to do something about this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Expose, expose, expose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31900"/>
            <a:ext cx="7215600" cy="236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Keep your CV online.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Generate “social” traction.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s" sz="1800"/>
              <a:t>Write damn blog posts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Acknowledge others’ work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Attract interest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Show your prototypes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Talk about UX, usability tests, etc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A DH sw architecture with many problems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83325"/>
            <a:ext cx="4239600" cy="340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s"/>
              <a:t>ES gives too much throughput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s"/>
              <a:t>Business logic is deeply bound into the client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s"/>
              <a:t>Publication is still difficult and it takes longer than it should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s"/>
              <a:t>It leverages the process of creating visualizations but not much.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s"/>
              <a:t>It doesn’t implement any kind of user analytics</a:t>
            </a:r>
          </a:p>
        </p:txBody>
      </p:sp>
      <p:pic>
        <p:nvPicPr>
          <p:cNvPr descr="Web-stack.pn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497" y="972625"/>
            <a:ext cx="3329799" cy="38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We definitely need something else but what?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600" cy="248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We need to work with deltas instead of whole result sets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Employ truly reactive technologies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React.js?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Meteor.js?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Sockets?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Move business logic to the server-side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Conceal implementation details</a:t>
            </a:r>
          </a:p>
          <a:p>
            <a:pPr indent="-228600" lvl="0" marL="457200">
              <a:spcBef>
                <a:spcPts val="0"/>
              </a:spcBef>
            </a:pPr>
            <a:r>
              <a:rPr lang="es"/>
              <a:t>Really put the focus on the visualizations</a:t>
            </a:r>
          </a:p>
        </p:txBody>
      </p:sp>
      <p:pic>
        <p:nvPicPr>
          <p:cNvPr descr="bernard-iterative.pn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90350"/>
            <a:ext cx="9144000" cy="13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556050"/>
            <a:ext cx="8520600" cy="401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6000"/>
              <a:t>Sorry but that was it. Thank you.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1997700" y="265200"/>
            <a:ext cx="5148600" cy="46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40000"/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Demystifying the computational powers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4064700" cy="364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NLP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SNA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GIS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DataVis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D-computacionales.pn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275" y="1609871"/>
            <a:ext cx="4163200" cy="335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inrich_fueger_1817_prometheus_brings_fire_to_mankind.jpg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7492" y="0"/>
            <a:ext cx="354901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hape 73"/>
          <p:cNvCxnSpPr/>
          <p:nvPr/>
        </p:nvCxnSpPr>
        <p:spPr>
          <a:xfrm flipH="1">
            <a:off x="1616750" y="339800"/>
            <a:ext cx="1657800" cy="39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4" name="Shape 74"/>
          <p:cNvCxnSpPr/>
          <p:nvPr/>
        </p:nvCxnSpPr>
        <p:spPr>
          <a:xfrm>
            <a:off x="4757350" y="1307750"/>
            <a:ext cx="2605200" cy="66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" name="Shape 75"/>
          <p:cNvCxnSpPr/>
          <p:nvPr/>
        </p:nvCxnSpPr>
        <p:spPr>
          <a:xfrm flipH="1">
            <a:off x="1410700" y="2986225"/>
            <a:ext cx="2059500" cy="63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6" name="Shape 76"/>
          <p:cNvSpPr txBox="1"/>
          <p:nvPr/>
        </p:nvSpPr>
        <p:spPr>
          <a:xfrm>
            <a:off x="885550" y="628025"/>
            <a:ext cx="1359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Mighty Computational Powers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35575" y="3511375"/>
            <a:ext cx="10812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Humanists</a:t>
            </a:r>
          </a:p>
        </p:txBody>
      </p:sp>
      <p:pic>
        <p:nvPicPr>
          <p:cNvPr descr="nope.png"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0900"/>
            <a:ext cx="9211725" cy="52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7383150" y="1905000"/>
            <a:ext cx="13593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Computer Scientist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now-nothing.jpg" id="84" name="Shape 84"/>
          <p:cNvPicPr preferRelativeResize="0"/>
          <p:nvPr/>
        </p:nvPicPr>
        <p:blipFill rotWithShape="1">
          <a:blip r:embed="rId3">
            <a:alphaModFix/>
          </a:blip>
          <a:srcRect b="13058" l="0" r="35587" t="0"/>
          <a:stretch/>
        </p:blipFill>
        <p:spPr>
          <a:xfrm>
            <a:off x="339825" y="2109650"/>
            <a:ext cx="2945024" cy="22357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1194500" y="566350"/>
            <a:ext cx="2553600" cy="865200"/>
          </a:xfrm>
          <a:prstGeom prst="wedgeEllipseCallout">
            <a:avLst>
              <a:gd fmla="val -19354" name="adj1"/>
              <a:gd fmla="val 136856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You know </a:t>
            </a:r>
            <a:r>
              <a:rPr b="1" lang="es"/>
              <a:t>nothing</a:t>
            </a:r>
            <a:r>
              <a:rPr lang="es"/>
              <a:t>, Computer Scientist.</a:t>
            </a:r>
          </a:p>
        </p:txBody>
      </p:sp>
      <p:pic>
        <p:nvPicPr>
          <p:cNvPr descr="socrates.jpg"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5271" y="1634675"/>
            <a:ext cx="3051199" cy="31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6497600" y="2769975"/>
            <a:ext cx="113400" cy="185400"/>
          </a:xfrm>
          <a:prstGeom prst="teardrop">
            <a:avLst>
              <a:gd fmla="val 100000" name="adj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5762875" y="399525"/>
            <a:ext cx="2553600" cy="865200"/>
          </a:xfrm>
          <a:prstGeom prst="wedgeEllipseCallout">
            <a:avLst>
              <a:gd fmla="val -19354" name="adj1"/>
              <a:gd fmla="val 13685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s"/>
              <a:t>She’s right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istotle-plato.pn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325" y="1287047"/>
            <a:ext cx="3157350" cy="38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4705850" y="0"/>
            <a:ext cx="3645300" cy="1173900"/>
          </a:xfrm>
          <a:prstGeom prst="wedgeEllipseCallout">
            <a:avLst>
              <a:gd fmla="val -34884" name="adj1"/>
              <a:gd fmla="val 70668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Dialectology, Cultural Diversity, Lexicography, Ethnology, Etymology, History, Disambiguation...</a:t>
            </a:r>
          </a:p>
        </p:txBody>
      </p:sp>
      <p:sp>
        <p:nvSpPr>
          <p:cNvPr id="95" name="Shape 95"/>
          <p:cNvSpPr/>
          <p:nvPr/>
        </p:nvSpPr>
        <p:spPr>
          <a:xfrm>
            <a:off x="257425" y="41050"/>
            <a:ext cx="4016100" cy="1245900"/>
          </a:xfrm>
          <a:prstGeom prst="wedgeEllipseCallout">
            <a:avLst>
              <a:gd fmla="val 34938" name="adj1"/>
              <a:gd fmla="val 7310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Algorithms, NLP, Graph Theory, SNA, Data Mining, Semantic Web, GIS, DataVis, Machine Learning...</a:t>
            </a:r>
          </a:p>
        </p:txBody>
      </p:sp>
      <p:sp>
        <p:nvSpPr>
          <p:cNvPr id="96" name="Shape 96"/>
          <p:cNvSpPr/>
          <p:nvPr/>
        </p:nvSpPr>
        <p:spPr>
          <a:xfrm>
            <a:off x="257425" y="2842050"/>
            <a:ext cx="2172900" cy="1173900"/>
          </a:xfrm>
          <a:prstGeom prst="wedgeEllipseCallout">
            <a:avLst>
              <a:gd fmla="val 115391" name="adj1"/>
              <a:gd fmla="val -128946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I </a:t>
            </a:r>
            <a:r>
              <a:rPr b="1" lang="es"/>
              <a:t>HATE</a:t>
            </a:r>
            <a:r>
              <a:rPr lang="es"/>
              <a:t> this guy</a:t>
            </a:r>
          </a:p>
        </p:txBody>
      </p:sp>
      <p:sp>
        <p:nvSpPr>
          <p:cNvPr id="97" name="Shape 97"/>
          <p:cNvSpPr/>
          <p:nvPr/>
        </p:nvSpPr>
        <p:spPr>
          <a:xfrm>
            <a:off x="6284400" y="3120150"/>
            <a:ext cx="2859600" cy="895800"/>
          </a:xfrm>
          <a:prstGeom prst="wedgeEllipseCallout">
            <a:avLst>
              <a:gd fmla="val -88276" name="adj1"/>
              <a:gd fmla="val -194845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This is a </a:t>
            </a:r>
            <a:r>
              <a:rPr b="1" lang="es"/>
              <a:t>WASTE</a:t>
            </a:r>
            <a:r>
              <a:rPr lang="es"/>
              <a:t> of time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Motivations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s"/>
              <a:t>Digital Humanities is fun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s"/>
              <a:t>Overlaps with STEM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s"/>
              <a:t>Takes advantage of the increasing availability of computational methods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s"/>
              <a:t>Promotes Information Literacy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s"/>
              <a:t>Literacy vs Fluency vs Mastery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ory.pn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1891"/>
            <a:ext cx="9144000" cy="4179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What we have learnt during the past months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358400"/>
            <a:ext cx="8520600" cy="280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Humanistic research is hard and time-consuming.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Some of the questions under investigation are as old as humanity.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It involves many different stakeholders, each one pertaining to one or more sub-areas of expertise.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Research methodologies are usually ad-hoc and bound to a specific problem domain.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Digital Humanities is text-heavy.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There’s a complete lack of sw methodologies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