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Ubuntu"/>
      <p:regular r:id="rId31"/>
      <p:bold r:id="rId32"/>
      <p:italic r:id="rId33"/>
      <p:boldItalic r:id="rId34"/>
    </p:embeddedFont>
    <p:embeddedFont>
      <p:font typeface="Lato"/>
      <p:regular r:id="rId35"/>
      <p:bold r:id="rId36"/>
      <p:italic r:id="rId37"/>
      <p:boldItalic r:id="rId38"/>
    </p:embeddedFont>
    <p:embeddedFont>
      <p:font typeface="Roboto Mono"/>
      <p:regular r:id="rId39"/>
      <p:bold r:id="rId40"/>
      <p:italic r:id="rId41"/>
      <p:boldItalic r:id="rId42"/>
    </p:embeddedFont>
    <p:embeddedFont>
      <p:font typeface="Oswald"/>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obotoMono-bold.fntdata"/><Relationship Id="rId20" Type="http://schemas.openxmlformats.org/officeDocument/2006/relationships/slide" Target="slides/slide15.xml"/><Relationship Id="rId42" Type="http://schemas.openxmlformats.org/officeDocument/2006/relationships/font" Target="fonts/RobotoMono-boldItalic.fntdata"/><Relationship Id="rId41" Type="http://schemas.openxmlformats.org/officeDocument/2006/relationships/font" Target="fonts/RobotoMono-italic.fntdata"/><Relationship Id="rId22" Type="http://schemas.openxmlformats.org/officeDocument/2006/relationships/slide" Target="slides/slide17.xml"/><Relationship Id="rId44" Type="http://schemas.openxmlformats.org/officeDocument/2006/relationships/font" Target="fonts/Oswald-bold.fntdata"/><Relationship Id="rId21" Type="http://schemas.openxmlformats.org/officeDocument/2006/relationships/slide" Target="slides/slide16.xml"/><Relationship Id="rId43" Type="http://schemas.openxmlformats.org/officeDocument/2006/relationships/font" Target="fonts/Oswald-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Ubuntu-italic.fntdata"/><Relationship Id="rId10" Type="http://schemas.openxmlformats.org/officeDocument/2006/relationships/slide" Target="slides/slide5.xml"/><Relationship Id="rId32" Type="http://schemas.openxmlformats.org/officeDocument/2006/relationships/font" Target="fonts/Ubuntu-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Ubuntu-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RobotoMono-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Arial"/>
                <a:ea typeface="Arial"/>
                <a:cs typeface="Arial"/>
                <a:sym typeface="Arial"/>
              </a:defRPr>
            </a:lvl6pPr>
            <a:lvl7pPr indent="0" lvl="6" marL="2743200" marR="0" rtl="0" algn="l">
              <a:spcBef>
                <a:spcPts val="0"/>
              </a:spcBef>
              <a:buNone/>
              <a:defRPr b="0" i="0" sz="1200" u="none" cap="none" strike="noStrike">
                <a:solidFill>
                  <a:schemeClr val="dk1"/>
                </a:solidFill>
                <a:latin typeface="Arial"/>
                <a:ea typeface="Arial"/>
                <a:cs typeface="Arial"/>
                <a:sym typeface="Arial"/>
              </a:defRPr>
            </a:lvl7pPr>
            <a:lvl8pPr indent="0" lvl="7" marL="3200400" marR="0" rtl="0" algn="l">
              <a:spcBef>
                <a:spcPts val="0"/>
              </a:spcBef>
              <a:buNone/>
              <a:defRPr b="0" i="0" sz="1200" u="none" cap="none" strike="noStrike">
                <a:solidFill>
                  <a:schemeClr val="dk1"/>
                </a:solidFill>
                <a:latin typeface="Arial"/>
                <a:ea typeface="Arial"/>
                <a:cs typeface="Arial"/>
                <a:sym typeface="Arial"/>
              </a:defRPr>
            </a:lvl8pPr>
            <a:lvl9pPr indent="0" lvl="8" marL="3657600" marR="0" rtl="0" algn="l">
              <a:spcBef>
                <a:spcPts val="0"/>
              </a:spcBef>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IE"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97" name="Shape 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IE"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68" name="Shape 16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IE"/>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78" name="Shape 17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IE"/>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0" name="Shape 20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IE"/>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7" name="Shape 20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IE"/>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28" name="Shape 22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52" name="Shape 25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5" name="Shape 10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06" name="Shape 30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24" name="Shape 32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12" name="Shape 11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IE"/>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60" name="Shape 16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IE"/>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blipFill rotWithShape="1">
          <a:blip r:embed="rId2">
            <a:alphaModFix/>
          </a:blip>
          <a:stretch>
            <a:fillRect b="0" l="0" r="0" t="0"/>
          </a:stretch>
        </a:blipFill>
      </p:bgPr>
    </p:bg>
    <p:spTree>
      <p:nvGrpSpPr>
        <p:cNvPr id="14" name="Shape 14"/>
        <p:cNvGrpSpPr/>
        <p:nvPr/>
      </p:nvGrpSpPr>
      <p:grpSpPr>
        <a:xfrm>
          <a:off x="0" y="0"/>
          <a:ext cx="0" cy="0"/>
          <a:chOff x="0" y="0"/>
          <a:chExt cx="0" cy="0"/>
        </a:xfrm>
      </p:grpSpPr>
      <p:sp>
        <p:nvSpPr>
          <p:cNvPr id="15" name="Shape 15"/>
          <p:cNvSpPr txBox="1"/>
          <p:nvPr>
            <p:ph type="ctrTitle"/>
          </p:nvPr>
        </p:nvSpPr>
        <p:spPr>
          <a:xfrm>
            <a:off x="457200" y="2286000"/>
            <a:ext cx="7772400" cy="714371"/>
          </a:xfrm>
          <a:prstGeom prst="rect">
            <a:avLst/>
          </a:prstGeom>
          <a:noFill/>
          <a:ln>
            <a:noFill/>
          </a:ln>
        </p:spPr>
        <p:txBody>
          <a:bodyPr anchorCtr="0" anchor="t" bIns="91425" lIns="91425" rIns="91425" tIns="91425"/>
          <a:lstStyle>
            <a:lvl1pPr indent="0" lvl="0" marL="0" marR="0" rtl="0" algn="l">
              <a:lnSpc>
                <a:spcPct val="140000"/>
              </a:lnSpc>
              <a:spcBef>
                <a:spcPts val="0"/>
              </a:spcBef>
              <a:spcAft>
                <a:spcPts val="0"/>
              </a:spcAft>
              <a:buClr>
                <a:schemeClr val="accent2"/>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6" name="Shape 16"/>
          <p:cNvSpPr txBox="1"/>
          <p:nvPr>
            <p:ph idx="1" type="subTitle"/>
          </p:nvPr>
        </p:nvSpPr>
        <p:spPr>
          <a:xfrm>
            <a:off x="457200" y="2980800"/>
            <a:ext cx="7758137" cy="1376894"/>
          </a:xfrm>
          <a:prstGeom prst="rect">
            <a:avLst/>
          </a:prstGeom>
          <a:noFill/>
          <a:ln>
            <a:noFill/>
          </a:ln>
        </p:spPr>
        <p:txBody>
          <a:bodyPr anchorCtr="0" anchor="t" bIns="91425" lIns="91425" rIns="91425" tIns="91425"/>
          <a:lstStyle>
            <a:lvl1pPr indent="0" lvl="0" marL="0" marR="0" rtl="0" algn="l">
              <a:lnSpc>
                <a:spcPct val="130000"/>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1pPr>
            <a:lvl2pPr indent="0" lvl="1" marL="457200" marR="0" rtl="0" algn="ctr">
              <a:lnSpc>
                <a:spcPct val="136842"/>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2pPr>
            <a:lvl3pPr indent="0" lvl="2" marL="914400" marR="0" rtl="0" algn="ctr">
              <a:lnSpc>
                <a:spcPct val="118181"/>
              </a:lnSpc>
              <a:spcBef>
                <a:spcPts val="20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3pPr>
            <a:lvl4pPr indent="0" lvl="3" marL="1371600" marR="0" rtl="0" algn="ctr">
              <a:lnSpc>
                <a:spcPct val="136842"/>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4pPr>
            <a:lvl5pPr indent="0" lvl="4" marL="1828800" marR="0" rtl="0" algn="ctr">
              <a:lnSpc>
                <a:spcPct val="118181"/>
              </a:lnSpc>
              <a:spcBef>
                <a:spcPts val="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4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4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4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400"/>
              </a:spcBef>
              <a:spcAft>
                <a:spcPts val="0"/>
              </a:spcAft>
              <a:buClr>
                <a:schemeClr val="lt1"/>
              </a:buClr>
              <a:buFont typeface="Arial"/>
              <a:buNone/>
              <a:defRPr b="0" i="0" sz="1400" u="none" cap="none" strike="noStrike">
                <a:solidFill>
                  <a:srgbClr val="000000"/>
                </a:solidFill>
                <a:latin typeface="Arial"/>
                <a:ea typeface="Arial"/>
                <a:cs typeface="Arial"/>
                <a:sym typeface="Arial"/>
              </a:defRPr>
            </a:lvl9pPr>
          </a:lstStyle>
          <a:p/>
        </p:txBody>
      </p:sp>
      <p:sp>
        <p:nvSpPr>
          <p:cNvPr id="17" name="Shape 17"/>
          <p:cNvSpPr txBox="1"/>
          <p:nvPr>
            <p:ph idx="10" type="dt"/>
          </p:nvPr>
        </p:nvSpPr>
        <p:spPr>
          <a:xfrm>
            <a:off x="457200" y="5572139"/>
            <a:ext cx="3857652" cy="457200"/>
          </a:xfrm>
          <a:prstGeom prst="rect">
            <a:avLst/>
          </a:prstGeom>
          <a:noFill/>
          <a:ln>
            <a:noFill/>
          </a:ln>
        </p:spPr>
        <p:txBody>
          <a:bodyPr anchorCtr="0" anchor="t" bIns="91425" lIns="91425" rIns="91425" tIns="91425"/>
          <a:lstStyle>
            <a:lvl1pPr indent="0" lvl="0" marL="0" marR="0" rtl="0" algn="l">
              <a:lnSpc>
                <a:spcPct val="122222"/>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8" name="Shape 18"/>
          <p:cNvSpPr txBox="1"/>
          <p:nvPr>
            <p:ph idx="2" type="body"/>
          </p:nvPr>
        </p:nvSpPr>
        <p:spPr>
          <a:xfrm>
            <a:off x="457200" y="4341600"/>
            <a:ext cx="7758137" cy="1000125"/>
          </a:xfrm>
          <a:prstGeom prst="rect">
            <a:avLst/>
          </a:prstGeom>
          <a:noFill/>
          <a:ln>
            <a:noFill/>
          </a:ln>
        </p:spPr>
        <p:txBody>
          <a:bodyPr anchorCtr="0" anchor="t" bIns="91425" lIns="91425" rIns="91425" tIns="91425"/>
          <a:lstStyle>
            <a:lvl1pPr indent="-342900" lvl="0" marL="342900" marR="0" rtl="0" algn="l">
              <a:lnSpc>
                <a:spcPct val="133333"/>
              </a:lnSpc>
              <a:spcBef>
                <a:spcPts val="0"/>
              </a:spcBef>
              <a:spcAft>
                <a:spcPts val="0"/>
              </a:spcAft>
              <a:buClr>
                <a:schemeClr val="lt1"/>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Ubuntu"/>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0"/>
              </a:spcBef>
              <a:spcAft>
                <a:spcPts val="0"/>
              </a:spcAft>
              <a:buClr>
                <a:schemeClr val="dk2"/>
              </a:buClr>
              <a:buFont typeface="Ubuntu"/>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Ubuntu"/>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0" name="Shape 60"/>
        <p:cNvGrpSpPr/>
        <p:nvPr/>
      </p:nvGrpSpPr>
      <p:grpSpPr>
        <a:xfrm>
          <a:off x="0" y="0"/>
          <a:ext cx="0" cy="0"/>
          <a:chOff x="0" y="0"/>
          <a:chExt cx="0" cy="0"/>
        </a:xfrm>
      </p:grpSpPr>
      <p:sp>
        <p:nvSpPr>
          <p:cNvPr id="61" name="Shape 61"/>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4" name="Shape 64"/>
        <p:cNvGrpSpPr/>
        <p:nvPr/>
      </p:nvGrpSpPr>
      <p:grpSpPr>
        <a:xfrm>
          <a:off x="0" y="0"/>
          <a:ext cx="0" cy="0"/>
          <a:chOff x="0" y="0"/>
          <a:chExt cx="0" cy="0"/>
        </a:xfrm>
      </p:grpSpPr>
      <p:sp>
        <p:nvSpPr>
          <p:cNvPr id="65" name="Shape 65"/>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7" name="Shape 67"/>
          <p:cNvSpPr txBox="1"/>
          <p:nvPr>
            <p:ph idx="2" type="body"/>
          </p:nvPr>
        </p:nvSpPr>
        <p:spPr>
          <a:xfrm>
            <a:off x="48324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8" name="Shape 6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2" name="Shape 72"/>
        <p:cNvGrpSpPr/>
        <p:nvPr/>
      </p:nvGrpSpPr>
      <p:grpSpPr>
        <a:xfrm>
          <a:off x="0" y="0"/>
          <a:ext cx="0" cy="0"/>
          <a:chOff x="0" y="0"/>
          <a:chExt cx="0" cy="0"/>
        </a:xfrm>
      </p:grpSpPr>
      <p:sp>
        <p:nvSpPr>
          <p:cNvPr id="73" name="Shape 73"/>
          <p:cNvSpPr txBox="1"/>
          <p:nvPr>
            <p:ph type="title"/>
          </p:nvPr>
        </p:nvSpPr>
        <p:spPr>
          <a:xfrm>
            <a:off x="311700" y="740800"/>
            <a:ext cx="2808000" cy="1007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4" name="Shape 74"/>
          <p:cNvSpPr txBox="1"/>
          <p:nvPr>
            <p:ph idx="1" type="body"/>
          </p:nvPr>
        </p:nvSpPr>
        <p:spPr>
          <a:xfrm>
            <a:off x="311700" y="1852800"/>
            <a:ext cx="2808000" cy="42393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5" name="Shape 7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76" name="Shape 76"/>
        <p:cNvGrpSpPr/>
        <p:nvPr/>
      </p:nvGrpSpPr>
      <p:grpSpPr>
        <a:xfrm>
          <a:off x="0" y="0"/>
          <a:ext cx="0" cy="0"/>
          <a:chOff x="0" y="0"/>
          <a:chExt cx="0" cy="0"/>
        </a:xfrm>
      </p:grpSpPr>
      <p:sp>
        <p:nvSpPr>
          <p:cNvPr id="77" name="Shape 77"/>
          <p:cNvSpPr txBox="1"/>
          <p:nvPr>
            <p:ph type="title"/>
          </p:nvPr>
        </p:nvSpPr>
        <p:spPr>
          <a:xfrm>
            <a:off x="490250" y="600200"/>
            <a:ext cx="6367800" cy="54543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78" name="Shape 7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79" name="Shape 79"/>
        <p:cNvGrpSpPr/>
        <p:nvPr/>
      </p:nvGrpSpPr>
      <p:grpSpPr>
        <a:xfrm>
          <a:off x="0" y="0"/>
          <a:ext cx="0" cy="0"/>
          <a:chOff x="0" y="0"/>
          <a:chExt cx="0" cy="0"/>
        </a:xfrm>
      </p:grpSpPr>
      <p:sp>
        <p:nvSpPr>
          <p:cNvPr id="80" name="Shape 80"/>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81" name="Shape 81"/>
          <p:cNvSpPr txBox="1"/>
          <p:nvPr>
            <p:ph type="title"/>
          </p:nvPr>
        </p:nvSpPr>
        <p:spPr>
          <a:xfrm>
            <a:off x="265500" y="1644233"/>
            <a:ext cx="4045200" cy="19764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2" name="Shape 82"/>
          <p:cNvSpPr txBox="1"/>
          <p:nvPr>
            <p:ph idx="1" type="subTitle"/>
          </p:nvPr>
        </p:nvSpPr>
        <p:spPr>
          <a:xfrm>
            <a:off x="265500" y="3737433"/>
            <a:ext cx="4045200" cy="16467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3" name="Shape 83"/>
          <p:cNvSpPr txBox="1"/>
          <p:nvPr>
            <p:ph idx="2" type="body"/>
          </p:nvPr>
        </p:nvSpPr>
        <p:spPr>
          <a:xfrm>
            <a:off x="4939500" y="965433"/>
            <a:ext cx="3837000" cy="49269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5" name="Shape 85"/>
        <p:cNvGrpSpPr/>
        <p:nvPr/>
      </p:nvGrpSpPr>
      <p:grpSpPr>
        <a:xfrm>
          <a:off x="0" y="0"/>
          <a:ext cx="0" cy="0"/>
          <a:chOff x="0" y="0"/>
          <a:chExt cx="0" cy="0"/>
        </a:xfrm>
      </p:grpSpPr>
      <p:sp>
        <p:nvSpPr>
          <p:cNvPr id="86" name="Shape 86"/>
          <p:cNvSpPr txBox="1"/>
          <p:nvPr>
            <p:ph idx="1" type="body"/>
          </p:nvPr>
        </p:nvSpPr>
        <p:spPr>
          <a:xfrm>
            <a:off x="311700" y="5640766"/>
            <a:ext cx="5998800" cy="8067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87" name="Shape 8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88" name="Shape 88"/>
        <p:cNvGrpSpPr/>
        <p:nvPr/>
      </p:nvGrpSpPr>
      <p:grpSpPr>
        <a:xfrm>
          <a:off x="0" y="0"/>
          <a:ext cx="0" cy="0"/>
          <a:chOff x="0" y="0"/>
          <a:chExt cx="0" cy="0"/>
        </a:xfrm>
      </p:grpSpPr>
      <p:sp>
        <p:nvSpPr>
          <p:cNvPr id="89" name="Shape 89"/>
          <p:cNvSpPr txBox="1"/>
          <p:nvPr>
            <p:ph type="title"/>
          </p:nvPr>
        </p:nvSpPr>
        <p:spPr>
          <a:xfrm>
            <a:off x="311700" y="1474833"/>
            <a:ext cx="8520600" cy="26181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90" name="Shape 90"/>
          <p:cNvSpPr txBox="1"/>
          <p:nvPr>
            <p:ph idx="1" type="body"/>
          </p:nvPr>
        </p:nvSpPr>
        <p:spPr>
          <a:xfrm>
            <a:off x="311700" y="4202966"/>
            <a:ext cx="8520600" cy="17343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1" name="Shape 9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2" name="Shape 92"/>
        <p:cNvGrpSpPr/>
        <p:nvPr/>
      </p:nvGrpSpPr>
      <p:grpSpPr>
        <a:xfrm>
          <a:off x="0" y="0"/>
          <a:ext cx="0" cy="0"/>
          <a:chOff x="0" y="0"/>
          <a:chExt cx="0" cy="0"/>
        </a:xfrm>
      </p:grpSpPr>
      <p:sp>
        <p:nvSpPr>
          <p:cNvPr id="93" name="Shape 9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 name="Shape 19"/>
        <p:cNvGrpSpPr/>
        <p:nvPr/>
      </p:nvGrpSpPr>
      <p:grpSpPr>
        <a:xfrm>
          <a:off x="0" y="0"/>
          <a:ext cx="0" cy="0"/>
          <a:chOff x="0" y="0"/>
          <a:chExt cx="0" cy="0"/>
        </a:xfrm>
      </p:grpSpPr>
      <p:sp>
        <p:nvSpPr>
          <p:cNvPr id="20" name="Shape 20"/>
          <p:cNvSpPr txBox="1"/>
          <p:nvPr>
            <p:ph type="title"/>
          </p:nvPr>
        </p:nvSpPr>
        <p:spPr>
          <a:xfrm>
            <a:off x="457200" y="457200"/>
            <a:ext cx="8229600" cy="108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21" name="Shape 21"/>
          <p:cNvSpPr txBox="1"/>
          <p:nvPr>
            <p:ph idx="1" type="body"/>
          </p:nvPr>
        </p:nvSpPr>
        <p:spPr>
          <a:xfrm>
            <a:off x="457200" y="1828800"/>
            <a:ext cx="8229600" cy="4386281"/>
          </a:xfrm>
          <a:prstGeom prst="rect">
            <a:avLst/>
          </a:prstGeom>
          <a:noFill/>
          <a:ln>
            <a:noFill/>
          </a:ln>
        </p:spPr>
        <p:txBody>
          <a:bodyPr anchorCtr="0" anchor="t" bIns="91425" lIns="91425" rIns="91425" tIns="91425"/>
          <a:lstStyle>
            <a:lvl1pPr indent="-342900" lvl="0" marL="342900" marR="0" rtl="0" algn="l">
              <a:lnSpc>
                <a:spcPct val="118181"/>
              </a:lnSpc>
              <a:spcBef>
                <a:spcPts val="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200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Arial"/>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22" name="Shape 22"/>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 name="Shape 23"/>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x="0" y="0"/>
          <a:ext cx="0" cy="0"/>
          <a:chOff x="0" y="0"/>
          <a:chExt cx="0" cy="0"/>
        </a:xfrm>
      </p:grpSpPr>
      <p:sp>
        <p:nvSpPr>
          <p:cNvPr id="25" name="Shape 25"/>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457200" y="457200"/>
            <a:ext cx="8229600" cy="108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29" name="Shape 29"/>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 name="Shape 31"/>
          <p:cNvSpPr txBox="1"/>
          <p:nvPr>
            <p:ph idx="1" type="body"/>
          </p:nvPr>
        </p:nvSpPr>
        <p:spPr>
          <a:xfrm>
            <a:off x="457200" y="1828800"/>
            <a:ext cx="4039200" cy="4129198"/>
          </a:xfrm>
          <a:prstGeom prst="rect">
            <a:avLst/>
          </a:prstGeom>
          <a:noFill/>
          <a:ln>
            <a:noFill/>
          </a:ln>
        </p:spPr>
        <p:txBody>
          <a:bodyPr anchorCtr="0" anchor="t" bIns="91425" lIns="91425" rIns="91425" tIns="91425"/>
          <a:lstStyle>
            <a:lvl1pPr indent="-342900" lvl="0" marL="342900" marR="0" rtl="0" algn="l">
              <a:lnSpc>
                <a:spcPct val="118181"/>
              </a:lnSpc>
              <a:spcBef>
                <a:spcPts val="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200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Arial"/>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2" name="Shape 32"/>
          <p:cNvSpPr/>
          <p:nvPr>
            <p:ph idx="2" type="pic"/>
          </p:nvPr>
        </p:nvSpPr>
        <p:spPr>
          <a:xfrm>
            <a:off x="4708800" y="1828800"/>
            <a:ext cx="3960000" cy="4129198"/>
          </a:xfrm>
          <a:prstGeom prst="rect">
            <a:avLst/>
          </a:prstGeom>
          <a:noFill/>
          <a:ln cap="flat" cmpd="sng" w="12700">
            <a:solidFill>
              <a:schemeClr val="accent1"/>
            </a:solidFill>
            <a:prstDash val="solid"/>
            <a:round/>
            <a:headEnd len="med" w="med" type="none"/>
            <a:tailEnd len="med" w="med" type="none"/>
          </a:ln>
        </p:spPr>
        <p:txBody>
          <a:bodyPr anchorCtr="0" anchor="ctr" bIns="91425" lIns="91425" rIns="91425" tIns="91425"/>
          <a:lstStyle>
            <a:lvl1pPr lvl="0">
              <a:spcBef>
                <a:spcPts val="0"/>
              </a:spcBef>
              <a:buNone/>
              <a:defRPr/>
            </a:lvl1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457200"/>
            <a:ext cx="8229600" cy="108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35" name="Shape 35"/>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 name="Shape 37"/>
          <p:cNvSpPr txBox="1"/>
          <p:nvPr>
            <p:ph idx="1" type="body"/>
          </p:nvPr>
        </p:nvSpPr>
        <p:spPr>
          <a:xfrm>
            <a:off x="457200" y="1828800"/>
            <a:ext cx="4039200" cy="4129198"/>
          </a:xfrm>
          <a:prstGeom prst="rect">
            <a:avLst/>
          </a:prstGeom>
          <a:noFill/>
          <a:ln>
            <a:noFill/>
          </a:ln>
        </p:spPr>
        <p:txBody>
          <a:bodyPr anchorCtr="0" anchor="t" bIns="91425" lIns="91425" rIns="91425" tIns="91425"/>
          <a:lstStyle>
            <a:lvl1pPr indent="-342900" lvl="0" marL="342900" marR="0" rtl="0" algn="l">
              <a:lnSpc>
                <a:spcPct val="118181"/>
              </a:lnSpc>
              <a:spcBef>
                <a:spcPts val="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200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Arial"/>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708800" y="1828800"/>
            <a:ext cx="3960000" cy="4129198"/>
          </a:xfrm>
          <a:prstGeom prst="rect">
            <a:avLst/>
          </a:prstGeom>
          <a:noFill/>
          <a:ln cap="flat" cmpd="sng" w="12700">
            <a:solidFill>
              <a:schemeClr val="accent1"/>
            </a:solidFill>
            <a:prstDash val="solid"/>
            <a:round/>
            <a:headEnd len="med" w="med" type="none"/>
            <a:tailEnd len="med" w="med" type="none"/>
          </a:ln>
        </p:spPr>
        <p:txBody>
          <a:bodyPr anchorCtr="0" anchor="t" bIns="91425" lIns="91425" rIns="91425" tIns="91425"/>
          <a:lstStyle>
            <a:lvl1pPr indent="-342900" lvl="0" marL="342900" marR="0" rtl="0" algn="l">
              <a:lnSpc>
                <a:spcPct val="118181"/>
              </a:lnSpc>
              <a:spcBef>
                <a:spcPts val="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200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Arial"/>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 name="Shape 39"/>
        <p:cNvGrpSpPr/>
        <p:nvPr/>
      </p:nvGrpSpPr>
      <p:grpSpPr>
        <a:xfrm>
          <a:off x="0" y="0"/>
          <a:ext cx="0" cy="0"/>
          <a:chOff x="0" y="0"/>
          <a:chExt cx="0" cy="0"/>
        </a:xfrm>
      </p:grpSpPr>
      <p:sp>
        <p:nvSpPr>
          <p:cNvPr id="40" name="Shape 40"/>
          <p:cNvSpPr txBox="1"/>
          <p:nvPr>
            <p:ph type="title"/>
          </p:nvPr>
        </p:nvSpPr>
        <p:spPr>
          <a:xfrm>
            <a:off x="457200" y="457200"/>
            <a:ext cx="8229600" cy="108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41" name="Shape 41"/>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lide">
    <p:spTree>
      <p:nvGrpSpPr>
        <p:cNvPr id="43" name="Shape 43"/>
        <p:cNvGrpSpPr/>
        <p:nvPr/>
      </p:nvGrpSpPr>
      <p:grpSpPr>
        <a:xfrm>
          <a:off x="0" y="0"/>
          <a:ext cx="0" cy="0"/>
          <a:chOff x="0" y="0"/>
          <a:chExt cx="0" cy="0"/>
        </a:xfrm>
      </p:grpSpPr>
      <p:sp>
        <p:nvSpPr>
          <p:cNvPr id="44" name="Shape 44"/>
          <p:cNvSpPr txBox="1"/>
          <p:nvPr>
            <p:ph type="title"/>
          </p:nvPr>
        </p:nvSpPr>
        <p:spPr>
          <a:xfrm>
            <a:off x="355598" y="1290637"/>
            <a:ext cx="8500533" cy="639762"/>
          </a:xfrm>
          <a:prstGeom prst="rect">
            <a:avLst/>
          </a:prstGeom>
          <a:noFill/>
          <a:ln>
            <a:noFill/>
          </a:ln>
        </p:spPr>
        <p:txBody>
          <a:bodyPr anchorCtr="0" anchor="t" bIns="91425" lIns="91425" rIns="91425" tIns="91425"/>
          <a:lstStyle>
            <a:lvl1pPr indent="0" lvl="0" marL="0" marR="0" rtl="0" algn="l">
              <a:spcBef>
                <a:spcPts val="0"/>
              </a:spcBef>
              <a:buClr>
                <a:srgbClr val="006B94"/>
              </a:buClr>
              <a:buFont typeface="Ubuntu"/>
              <a:buNone/>
              <a:defRPr b="1" i="0" sz="2800" u="none" cap="none" strike="noStrike">
                <a:solidFill>
                  <a:srgbClr val="006B94"/>
                </a:solidFill>
                <a:latin typeface="Ubuntu"/>
                <a:ea typeface="Ubuntu"/>
                <a:cs typeface="Ubuntu"/>
                <a:sym typeface="Ubuntu"/>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355598" y="2032000"/>
            <a:ext cx="8500533" cy="4094163"/>
          </a:xfrm>
          <a:prstGeom prst="rect">
            <a:avLst/>
          </a:prstGeom>
          <a:noFill/>
          <a:ln>
            <a:noFill/>
          </a:ln>
        </p:spPr>
        <p:txBody>
          <a:bodyPr anchorCtr="0" anchor="t" bIns="91425" lIns="91425" rIns="91425" tIns="91425"/>
          <a:lstStyle>
            <a:lvl1pPr indent="0" lvl="0" marL="0" marR="0" rtl="0" algn="l">
              <a:spcBef>
                <a:spcPts val="360"/>
              </a:spcBef>
              <a:buClr>
                <a:srgbClr val="595959"/>
              </a:buClr>
              <a:buFont typeface="Arial"/>
              <a:buNone/>
              <a:defRPr b="0" i="0" sz="1800" u="none" cap="none" strike="noStrike">
                <a:solidFill>
                  <a:srgbClr val="595959"/>
                </a:solidFill>
                <a:latin typeface="Ubuntu"/>
                <a:ea typeface="Ubuntu"/>
                <a:cs typeface="Ubuntu"/>
                <a:sym typeface="Ubuntu"/>
              </a:defRPr>
            </a:lvl1pPr>
            <a:lvl2pPr indent="-158750" lvl="1" marL="742950" marR="0" rtl="0" algn="l">
              <a:spcBef>
                <a:spcPts val="400"/>
              </a:spcBef>
              <a:buClr>
                <a:srgbClr val="595959"/>
              </a:buClr>
              <a:buSzPct val="100000"/>
              <a:buFont typeface="Arial"/>
              <a:buChar char="–"/>
              <a:defRPr b="0" i="0" sz="2000" u="none" cap="none" strike="noStrike">
                <a:solidFill>
                  <a:srgbClr val="595959"/>
                </a:solidFill>
                <a:latin typeface="Ubuntu"/>
                <a:ea typeface="Ubuntu"/>
                <a:cs typeface="Ubuntu"/>
                <a:sym typeface="Ubuntu"/>
              </a:defRPr>
            </a:lvl2pPr>
            <a:lvl3pPr indent="-114300" lvl="2" marL="1143000" marR="0" rtl="0" algn="l">
              <a:spcBef>
                <a:spcPts val="360"/>
              </a:spcBef>
              <a:buClr>
                <a:srgbClr val="595959"/>
              </a:buClr>
              <a:buSzPct val="100000"/>
              <a:buFont typeface="Arial"/>
              <a:buChar char="•"/>
              <a:defRPr b="0" i="0" sz="1800" u="none" cap="none" strike="noStrike">
                <a:solidFill>
                  <a:srgbClr val="595959"/>
                </a:solidFill>
                <a:latin typeface="Ubuntu"/>
                <a:ea typeface="Ubuntu"/>
                <a:cs typeface="Ubuntu"/>
                <a:sym typeface="Ubuntu"/>
              </a:defRPr>
            </a:lvl3pPr>
            <a:lvl4pPr indent="-127000" lvl="3" marL="1600200" marR="0" rtl="0" algn="l">
              <a:spcBef>
                <a:spcPts val="320"/>
              </a:spcBef>
              <a:buClr>
                <a:srgbClr val="595959"/>
              </a:buClr>
              <a:buSzPct val="100000"/>
              <a:buFont typeface="Arial"/>
              <a:buChar char="–"/>
              <a:defRPr b="0" i="0" sz="1600" u="none" cap="none" strike="noStrike">
                <a:solidFill>
                  <a:srgbClr val="595959"/>
                </a:solidFill>
                <a:latin typeface="Ubuntu"/>
                <a:ea typeface="Ubuntu"/>
                <a:cs typeface="Ubuntu"/>
                <a:sym typeface="Ubuntu"/>
              </a:defRPr>
            </a:lvl4pPr>
            <a:lvl5pPr indent="-139700" lvl="4" marL="2057400" marR="0" rtl="0" algn="l">
              <a:spcBef>
                <a:spcPts val="280"/>
              </a:spcBef>
              <a:buClr>
                <a:srgbClr val="595959"/>
              </a:buClr>
              <a:buSzPct val="100000"/>
              <a:buFont typeface="Arial"/>
              <a:buChar char="»"/>
              <a:defRPr b="0" i="0" sz="1400" u="none" cap="none" strike="noStrike">
                <a:solidFill>
                  <a:srgbClr val="595959"/>
                </a:solidFill>
                <a:latin typeface="Ubuntu"/>
                <a:ea typeface="Ubuntu"/>
                <a:cs typeface="Ubuntu"/>
                <a:sym typeface="Ubuntu"/>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350167"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3184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725415"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IE"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3" name="Shape 53"/>
        <p:cNvGrpSpPr/>
        <p:nvPr/>
      </p:nvGrpSpPr>
      <p:grpSpPr>
        <a:xfrm>
          <a:off x="0" y="0"/>
          <a:ext cx="0" cy="0"/>
          <a:chOff x="0" y="0"/>
          <a:chExt cx="0" cy="0"/>
        </a:xfrm>
      </p:grpSpPr>
      <p:sp>
        <p:nvSpPr>
          <p:cNvPr id="54" name="Shape 54"/>
          <p:cNvSpPr txBox="1"/>
          <p:nvPr>
            <p:ph type="ctrTitle"/>
          </p:nvPr>
        </p:nvSpPr>
        <p:spPr>
          <a:xfrm>
            <a:off x="311708" y="992766"/>
            <a:ext cx="8520600" cy="27369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55" name="Shape 55"/>
          <p:cNvSpPr txBox="1"/>
          <p:nvPr>
            <p:ph idx="1" type="subTitle"/>
          </p:nvPr>
        </p:nvSpPr>
        <p:spPr>
          <a:xfrm>
            <a:off x="311700" y="3778833"/>
            <a:ext cx="8520600" cy="10569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56" name="Shape 5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7" name="Shape 57"/>
        <p:cNvGrpSpPr/>
        <p:nvPr/>
      </p:nvGrpSpPr>
      <p:grpSpPr>
        <a:xfrm>
          <a:off x="0" y="0"/>
          <a:ext cx="0" cy="0"/>
          <a:chOff x="0" y="0"/>
          <a:chExt cx="0" cy="0"/>
        </a:xfrm>
      </p:grpSpPr>
      <p:sp>
        <p:nvSpPr>
          <p:cNvPr id="58" name="Shape 58"/>
          <p:cNvSpPr txBox="1"/>
          <p:nvPr>
            <p:ph type="title"/>
          </p:nvPr>
        </p:nvSpPr>
        <p:spPr>
          <a:xfrm>
            <a:off x="311700" y="2867800"/>
            <a:ext cx="8520600" cy="11223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59" name="Shape 5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IE"/>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457200"/>
            <a:ext cx="8229600" cy="108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95BF"/>
              </a:buClr>
              <a:buFont typeface="Ubuntu"/>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1" name="Shape 11"/>
          <p:cNvSpPr txBox="1"/>
          <p:nvPr>
            <p:ph idx="1" type="body"/>
          </p:nvPr>
        </p:nvSpPr>
        <p:spPr>
          <a:xfrm>
            <a:off x="457200" y="1828800"/>
            <a:ext cx="8229600" cy="4386281"/>
          </a:xfrm>
          <a:prstGeom prst="rect">
            <a:avLst/>
          </a:prstGeom>
          <a:noFill/>
          <a:ln>
            <a:noFill/>
          </a:ln>
        </p:spPr>
        <p:txBody>
          <a:bodyPr anchorCtr="0" anchor="t" bIns="91425" lIns="91425" rIns="91425" tIns="91425"/>
          <a:lstStyle>
            <a:lvl1pPr indent="-342900" lvl="0" marL="342900" marR="0" rtl="0" algn="l">
              <a:lnSpc>
                <a:spcPct val="118181"/>
              </a:lnSpc>
              <a:spcBef>
                <a:spcPts val="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18181"/>
              </a:lnSpc>
              <a:spcBef>
                <a:spcPts val="2000"/>
              </a:spcBef>
              <a:spcAft>
                <a:spcPts val="0"/>
              </a:spcAft>
              <a:buClr>
                <a:schemeClr val="dk2"/>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36842"/>
              </a:lnSpc>
              <a:spcBef>
                <a:spcPts val="0"/>
              </a:spcBef>
              <a:spcAft>
                <a:spcPts val="0"/>
              </a:spcAft>
              <a:buClr>
                <a:schemeClr val="lt2"/>
              </a:buClr>
              <a:buFont typeface="Arial"/>
              <a:buNone/>
              <a:defRPr b="0" i="0" sz="1400" u="none" cap="none" strike="noStrike">
                <a:solidFill>
                  <a:srgbClr val="000000"/>
                </a:solidFill>
                <a:latin typeface="Arial"/>
                <a:ea typeface="Arial"/>
                <a:cs typeface="Arial"/>
                <a:sym typeface="Arial"/>
              </a:defRPr>
            </a:lvl4pPr>
            <a:lvl5pPr indent="-228600" lvl="4" marL="2057400" marR="0" rtl="0" algn="l">
              <a:lnSpc>
                <a:spcPct val="118181"/>
              </a:lnSpc>
              <a:spcBef>
                <a:spcPts val="0"/>
              </a:spcBef>
              <a:spcAft>
                <a:spcPts val="0"/>
              </a:spcAft>
              <a:buClr>
                <a:srgbClr val="0095BF"/>
              </a:buClr>
              <a:buFont typeface="Arial"/>
              <a:buNone/>
              <a:defRPr b="0" i="0" sz="1400" u="none" cap="none" strike="noStrike">
                <a:solidFill>
                  <a:srgbClr val="000000"/>
                </a:solidFill>
                <a:latin typeface="Arial"/>
                <a:ea typeface="Arial"/>
                <a:cs typeface="Arial"/>
                <a:sym typeface="Arial"/>
              </a:defRPr>
            </a:lvl5pPr>
            <a:lvl6pPr indent="-12700" lvl="5" marL="25146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6pPr>
            <a:lvl7pPr indent="-12700" lvl="6" marL="29718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7pPr>
            <a:lvl8pPr indent="-12700" lvl="7" marL="34290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8pPr>
            <a:lvl9pPr indent="-12700" lvl="8" marL="3886200" marR="0" rtl="0" algn="l">
              <a:lnSpc>
                <a:spcPct val="100000"/>
              </a:lnSpc>
              <a:spcBef>
                <a:spcPts val="400"/>
              </a:spcBef>
              <a:spcAft>
                <a:spcPts val="0"/>
              </a:spcAft>
              <a:buClr>
                <a:schemeClr val="lt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12" name="Shape 12"/>
          <p:cNvSpPr txBox="1"/>
          <p:nvPr>
            <p:ph idx="10" type="dt"/>
          </p:nvPr>
        </p:nvSpPr>
        <p:spPr>
          <a:xfrm>
            <a:off x="6588000" y="6523200"/>
            <a:ext cx="2087999"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457200" y="6523200"/>
            <a:ext cx="2160000" cy="144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 name="Shape 49"/>
        <p:cNvGrpSpPr/>
        <p:nvPr/>
      </p:nvGrpSpPr>
      <p:grpSpPr>
        <a:xfrm>
          <a:off x="0" y="0"/>
          <a:ext cx="0" cy="0"/>
          <a:chOff x="0" y="0"/>
          <a:chExt cx="0" cy="0"/>
        </a:xfrm>
      </p:grpSpPr>
      <p:sp>
        <p:nvSpPr>
          <p:cNvPr id="50" name="Shape 50"/>
          <p:cNvSpPr txBox="1"/>
          <p:nvPr>
            <p:ph type="title"/>
          </p:nvPr>
        </p:nvSpPr>
        <p:spPr>
          <a:xfrm>
            <a:off x="311700" y="593366"/>
            <a:ext cx="8520600" cy="7635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51" name="Shape 51"/>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52" name="Shape 52"/>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IE"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2.jpg"/><Relationship Id="rId4"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lodlaundromat.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ili.globalwordnet.org/ili/i9311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w3.org/ns/csvw" TargetMode="External"/><Relationship Id="rId4" Type="http://schemas.openxmlformats.org/officeDocument/2006/relationships/hyperlink" Target="http://opendefinition.org/licenses/cc-b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08.png"/><Relationship Id="rId4" Type="http://schemas.openxmlformats.org/officeDocument/2006/relationships/image" Target="../media/image06.png"/><Relationship Id="rId5" Type="http://schemas.openxmlformats.org/officeDocument/2006/relationships/hyperlink" Target="http://www.ldk2017.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hyperlink" Target="https://www.w3.org/2016/05/ontolex/" TargetMode="External"/><Relationship Id="rId5"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ctrTitle"/>
          </p:nvPr>
        </p:nvSpPr>
        <p:spPr>
          <a:xfrm>
            <a:off x="457200" y="2286000"/>
            <a:ext cx="7772400" cy="1619100"/>
          </a:xfrm>
          <a:prstGeom prst="rect">
            <a:avLst/>
          </a:prstGeom>
          <a:noFill/>
          <a:ln>
            <a:noFill/>
          </a:ln>
        </p:spPr>
        <p:txBody>
          <a:bodyPr anchorCtr="0" anchor="t" bIns="0" lIns="0" rIns="0" tIns="0">
            <a:noAutofit/>
          </a:bodyPr>
          <a:lstStyle/>
          <a:p>
            <a:pPr indent="0" lvl="0" marL="0" marR="0" rtl="0">
              <a:lnSpc>
                <a:spcPct val="100000"/>
              </a:lnSpc>
              <a:spcBef>
                <a:spcPts val="0"/>
              </a:spcBef>
              <a:spcAft>
                <a:spcPts val="0"/>
              </a:spcAft>
              <a:buClr>
                <a:schemeClr val="accent2"/>
              </a:buClr>
              <a:buSzPct val="25000"/>
              <a:buFont typeface="Ubuntu"/>
              <a:buNone/>
            </a:pPr>
            <a:r>
              <a:rPr b="1" lang="en-IE" sz="4000">
                <a:solidFill>
                  <a:schemeClr val="accent2"/>
                </a:solidFill>
                <a:latin typeface="Ubuntu"/>
                <a:ea typeface="Ubuntu"/>
                <a:cs typeface="Ubuntu"/>
                <a:sym typeface="Ubuntu"/>
              </a:rPr>
              <a:t>Linguistic Linked Open Data</a:t>
            </a:r>
          </a:p>
        </p:txBody>
      </p:sp>
      <p:sp>
        <p:nvSpPr>
          <p:cNvPr id="100" name="Shape 100"/>
          <p:cNvSpPr txBox="1"/>
          <p:nvPr>
            <p:ph idx="1" type="subTitle"/>
          </p:nvPr>
        </p:nvSpPr>
        <p:spPr>
          <a:xfrm>
            <a:off x="395525" y="3861050"/>
            <a:ext cx="8436900" cy="648000"/>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chemeClr val="lt1"/>
              </a:buClr>
              <a:buSzPct val="25000"/>
              <a:buFont typeface="Arial"/>
              <a:buNone/>
            </a:pPr>
            <a:r>
              <a:rPr b="1" lang="en-IE" sz="3000">
                <a:solidFill>
                  <a:schemeClr val="lt1"/>
                </a:solidFill>
                <a:latin typeface="Ubuntu"/>
                <a:ea typeface="Ubuntu"/>
                <a:cs typeface="Ubuntu"/>
                <a:sym typeface="Ubuntu"/>
              </a:rPr>
              <a:t>Insight Center for Data Analytics</a:t>
            </a:r>
          </a:p>
          <a:p>
            <a:pPr indent="0" lvl="0" marL="0" marR="0" rtl="0" algn="l">
              <a:lnSpc>
                <a:spcPct val="100000"/>
              </a:lnSpc>
              <a:spcBef>
                <a:spcPts val="0"/>
              </a:spcBef>
              <a:spcAft>
                <a:spcPts val="0"/>
              </a:spcAft>
              <a:buClr>
                <a:schemeClr val="lt1"/>
              </a:buClr>
              <a:buSzPct val="25000"/>
              <a:buFont typeface="Arial"/>
              <a:buNone/>
            </a:pPr>
            <a:r>
              <a:rPr b="1" lang="en-IE" sz="3000">
                <a:solidFill>
                  <a:schemeClr val="lt1"/>
                </a:solidFill>
                <a:latin typeface="Ubuntu"/>
                <a:ea typeface="Ubuntu"/>
                <a:cs typeface="Ubuntu"/>
                <a:sym typeface="Ubuntu"/>
              </a:rPr>
              <a:t>National University of Ireland, Galway</a:t>
            </a:r>
          </a:p>
          <a:p>
            <a:pPr indent="0" lvl="0" marL="0" marR="0" rtl="0" algn="l">
              <a:lnSpc>
                <a:spcPct val="100000"/>
              </a:lnSpc>
              <a:spcBef>
                <a:spcPts val="0"/>
              </a:spcBef>
              <a:spcAft>
                <a:spcPts val="0"/>
              </a:spcAft>
              <a:buClr>
                <a:schemeClr val="lt1"/>
              </a:buClr>
              <a:buSzPct val="25000"/>
              <a:buFont typeface="Arial"/>
              <a:buNone/>
            </a:pPr>
            <a:r>
              <a:t/>
            </a:r>
            <a:endParaRPr b="1" sz="2800">
              <a:solidFill>
                <a:schemeClr val="lt1"/>
              </a:solidFill>
              <a:latin typeface="Ubuntu"/>
              <a:ea typeface="Ubuntu"/>
              <a:cs typeface="Ubuntu"/>
              <a:sym typeface="Ubuntu"/>
            </a:endParaRPr>
          </a:p>
        </p:txBody>
      </p:sp>
      <p:sp>
        <p:nvSpPr>
          <p:cNvPr id="101" name="Shape 101"/>
          <p:cNvSpPr txBox="1"/>
          <p:nvPr>
            <p:ph idx="2" type="body"/>
          </p:nvPr>
        </p:nvSpPr>
        <p:spPr>
          <a:xfrm>
            <a:off x="395536" y="5013176"/>
            <a:ext cx="7757999" cy="527699"/>
          </a:xfrm>
          <a:prstGeom prst="rect">
            <a:avLst/>
          </a:prstGeom>
          <a:noFill/>
          <a:ln>
            <a:noFill/>
          </a:ln>
        </p:spPr>
        <p:txBody>
          <a:bodyPr anchorCtr="0" anchor="t" bIns="0" lIns="0" rIns="0" tIns="0">
            <a:noAutofit/>
          </a:bodyPr>
          <a:lstStyle/>
          <a:p>
            <a:pPr indent="-342900" lvl="0" marL="342900" marR="0" rtl="0" algn="l">
              <a:lnSpc>
                <a:spcPct val="133333"/>
              </a:lnSpc>
              <a:spcBef>
                <a:spcPts val="0"/>
              </a:spcBef>
              <a:spcAft>
                <a:spcPts val="0"/>
              </a:spcAft>
              <a:buClr>
                <a:schemeClr val="lt1"/>
              </a:buClr>
              <a:buSzPct val="25000"/>
              <a:buFont typeface="Ubuntu"/>
              <a:buNone/>
            </a:pPr>
            <a:r>
              <a:rPr b="1" lang="en-IE" sz="2000">
                <a:solidFill>
                  <a:schemeClr val="lt1"/>
                </a:solidFill>
                <a:latin typeface="Ubuntu"/>
                <a:ea typeface="Ubuntu"/>
                <a:cs typeface="Ubuntu"/>
                <a:sym typeface="Ubuntu"/>
              </a:rPr>
              <a:t>John P. McCrae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Conceptual Interoperability</a:t>
            </a:r>
          </a:p>
        </p:txBody>
      </p:sp>
      <p:sp>
        <p:nvSpPr>
          <p:cNvPr id="171" name="Shape 171"/>
          <p:cNvSpPr txBox="1"/>
          <p:nvPr>
            <p:ph idx="1" type="body"/>
          </p:nvPr>
        </p:nvSpPr>
        <p:spPr>
          <a:xfrm>
            <a:off x="457200" y="1828800"/>
            <a:ext cx="8229600" cy="4386300"/>
          </a:xfrm>
          <a:prstGeom prst="rect">
            <a:avLst/>
          </a:prstGeom>
        </p:spPr>
        <p:txBody>
          <a:bodyPr anchorCtr="0" anchor="t" bIns="91425" lIns="91425" rIns="91425" tIns="91425">
            <a:noAutofit/>
          </a:bodyPr>
          <a:lstStyle/>
          <a:p>
            <a:pPr lvl="0" rtl="0">
              <a:spcBef>
                <a:spcPts val="0"/>
              </a:spcBef>
              <a:buNone/>
            </a:pPr>
            <a:r>
              <a:rPr b="1" lang="en-IE" sz="2400"/>
              <a:t>Claim</a:t>
            </a:r>
            <a:r>
              <a:rPr lang="en-IE" sz="2400"/>
              <a:t>: The use of globally unique identifiers for concepts or categories can be used to define the vocabulary that we use and these URIs can be used by many parties who have the same interpretation of the concept</a:t>
            </a:r>
          </a:p>
          <a:p>
            <a:pPr lvl="0" rtl="0">
              <a:spcBef>
                <a:spcPts val="0"/>
              </a:spcBef>
              <a:buNone/>
            </a:pPr>
            <a:r>
              <a:t/>
            </a:r>
            <a:endParaRPr/>
          </a:p>
          <a:p>
            <a:pPr lvl="0" rtl="0">
              <a:spcBef>
                <a:spcPts val="0"/>
              </a:spcBef>
              <a:buNone/>
            </a:pPr>
            <a:r>
              <a:t/>
            </a:r>
            <a:endParaRPr/>
          </a:p>
        </p:txBody>
      </p:sp>
      <p:pic>
        <p:nvPicPr>
          <p:cNvPr descr="ISOcat_0.jpg" id="172" name="Shape 172"/>
          <p:cNvPicPr preferRelativeResize="0"/>
          <p:nvPr/>
        </p:nvPicPr>
        <p:blipFill>
          <a:blip r:embed="rId3">
            <a:alphaModFix/>
          </a:blip>
          <a:stretch>
            <a:fillRect/>
          </a:stretch>
        </p:blipFill>
        <p:spPr>
          <a:xfrm>
            <a:off x="190012" y="3844925"/>
            <a:ext cx="4238625" cy="1981200"/>
          </a:xfrm>
          <a:prstGeom prst="rect">
            <a:avLst/>
          </a:prstGeom>
          <a:noFill/>
          <a:ln>
            <a:noFill/>
          </a:ln>
        </p:spPr>
      </p:pic>
      <p:pic>
        <p:nvPicPr>
          <p:cNvPr descr="logo.png" id="173" name="Shape 173"/>
          <p:cNvPicPr preferRelativeResize="0"/>
          <p:nvPr/>
        </p:nvPicPr>
        <p:blipFill>
          <a:blip r:embed="rId4">
            <a:alphaModFix/>
          </a:blip>
          <a:stretch>
            <a:fillRect/>
          </a:stretch>
        </p:blipFill>
        <p:spPr>
          <a:xfrm>
            <a:off x="4192700" y="4211357"/>
            <a:ext cx="1804850" cy="1248350"/>
          </a:xfrm>
          <a:prstGeom prst="rect">
            <a:avLst/>
          </a:prstGeom>
          <a:noFill/>
          <a:ln>
            <a:noFill/>
          </a:ln>
        </p:spPr>
      </p:pic>
      <p:sp>
        <p:nvSpPr>
          <p:cNvPr id="174" name="Shape 174"/>
          <p:cNvSpPr txBox="1"/>
          <p:nvPr/>
        </p:nvSpPr>
        <p:spPr>
          <a:xfrm>
            <a:off x="6668675" y="3538100"/>
            <a:ext cx="2227800" cy="3153900"/>
          </a:xfrm>
          <a:prstGeom prst="rect">
            <a:avLst/>
          </a:prstGeom>
          <a:noFill/>
          <a:ln>
            <a:noFill/>
          </a:ln>
        </p:spPr>
        <p:txBody>
          <a:bodyPr anchorCtr="0" anchor="t" bIns="91425" lIns="91425" rIns="91425" tIns="91425">
            <a:noAutofit/>
          </a:bodyPr>
          <a:lstStyle/>
          <a:p>
            <a:pPr lvl="0" rtl="0">
              <a:spcBef>
                <a:spcPts val="0"/>
              </a:spcBef>
              <a:buNone/>
            </a:pPr>
            <a:r>
              <a:rPr b="1" lang="en-IE" sz="20000">
                <a:solidFill>
                  <a:srgbClr val="FF9900"/>
                </a:solidFil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Dynamic Import</a:t>
            </a:r>
          </a:p>
        </p:txBody>
      </p:sp>
      <p:sp>
        <p:nvSpPr>
          <p:cNvPr id="181" name="Shape 181"/>
          <p:cNvSpPr txBox="1"/>
          <p:nvPr>
            <p:ph idx="1" type="body"/>
          </p:nvPr>
        </p:nvSpPr>
        <p:spPr>
          <a:xfrm>
            <a:off x="457200" y="1828800"/>
            <a:ext cx="8229600" cy="4386300"/>
          </a:xfrm>
          <a:prstGeom prst="rect">
            <a:avLst/>
          </a:prstGeom>
        </p:spPr>
        <p:txBody>
          <a:bodyPr anchorCtr="0" anchor="t" bIns="91425" lIns="91425" rIns="91425" tIns="91425">
            <a:noAutofit/>
          </a:bodyPr>
          <a:lstStyle/>
          <a:p>
            <a:pPr lvl="0" rtl="0">
              <a:spcBef>
                <a:spcPts val="0"/>
              </a:spcBef>
              <a:buNone/>
            </a:pPr>
            <a:r>
              <a:rPr b="1" lang="en-IE" sz="2400"/>
              <a:t>Claim: </a:t>
            </a:r>
            <a:r>
              <a:rPr lang="en-IE" sz="2400"/>
              <a:t>URIs can be used to refer to external resources such that one can thus import other linguistic resources “dynamically”. By using URIs to point to external content, the URIs can be resolved when needed.</a:t>
            </a:r>
          </a:p>
        </p:txBody>
      </p:sp>
      <p:sp>
        <p:nvSpPr>
          <p:cNvPr id="182" name="Shape 182"/>
          <p:cNvSpPr txBox="1"/>
          <p:nvPr/>
        </p:nvSpPr>
        <p:spPr>
          <a:xfrm>
            <a:off x="6459000" y="3485675"/>
            <a:ext cx="2227800" cy="3153900"/>
          </a:xfrm>
          <a:prstGeom prst="rect">
            <a:avLst/>
          </a:prstGeom>
          <a:noFill/>
          <a:ln>
            <a:noFill/>
          </a:ln>
        </p:spPr>
        <p:txBody>
          <a:bodyPr anchorCtr="0" anchor="t" bIns="91425" lIns="91425" rIns="91425" tIns="91425">
            <a:noAutofit/>
          </a:bodyPr>
          <a:lstStyle/>
          <a:p>
            <a:pPr lvl="0" rtl="0">
              <a:spcBef>
                <a:spcPts val="0"/>
              </a:spcBef>
              <a:buNone/>
            </a:pPr>
            <a:r>
              <a:rPr b="1" lang="en-IE" sz="20000">
                <a:solidFill>
                  <a:srgbClr val="FF9900"/>
                </a:solidFil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ppt_w</p:attrName>
                                        </p:attrNameLst>
                                      </p:cBhvr>
                                      <p:tavLst>
                                        <p:tav fmla="" tm="0">
                                          <p:val>
                                            <p:strVal val="0"/>
                                          </p:val>
                                        </p:tav>
                                        <p:tav fmla="" tm="100000">
                                          <p:val>
                                            <p:strVal val="#ppt_w"/>
                                          </p:val>
                                        </p:tav>
                                      </p:tavLst>
                                    </p:anim>
                                    <p:anim calcmode="lin" valueType="num">
                                      <p:cBhvr additive="base">
                                        <p:cTn dur="1000"/>
                                        <p:tgtEl>
                                          <p:spTgt spid="1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Newly identified problems</a:t>
            </a:r>
          </a:p>
          <a:p>
            <a:pPr lvl="0">
              <a:spcBef>
                <a:spcPts val="0"/>
              </a:spcBef>
              <a:buNone/>
            </a:pPr>
            <a:r>
              <a:t/>
            </a:r>
            <a:endParaRPr/>
          </a:p>
        </p:txBody>
      </p:sp>
      <p:sp>
        <p:nvSpPr>
          <p:cNvPr id="189" name="Shape 189"/>
          <p:cNvSpPr txBox="1"/>
          <p:nvPr>
            <p:ph idx="1" type="body"/>
          </p:nvPr>
        </p:nvSpPr>
        <p:spPr>
          <a:xfrm>
            <a:off x="457200" y="1828800"/>
            <a:ext cx="8229600" cy="4386300"/>
          </a:xfrm>
          <a:prstGeom prst="rect">
            <a:avLst/>
          </a:prstGeom>
        </p:spPr>
        <p:txBody>
          <a:bodyPr anchorCtr="0" anchor="t" bIns="91425" lIns="91425" rIns="91425" tIns="91425">
            <a:noAutofit/>
          </a:bodyPr>
          <a:lstStyle/>
          <a:p>
            <a:pPr indent="-419100" lvl="0" marL="457200" rtl="0">
              <a:spcBef>
                <a:spcPts val="0"/>
              </a:spcBef>
              <a:buSzPct val="100000"/>
              <a:buChar char="●"/>
            </a:pPr>
            <a:r>
              <a:rPr lang="en-IE" sz="3000"/>
              <a:t>Availability</a:t>
            </a:r>
          </a:p>
          <a:p>
            <a:pPr indent="-419100" lvl="0" marL="457200" rtl="0">
              <a:spcBef>
                <a:spcPts val="0"/>
              </a:spcBef>
              <a:buSzPct val="100000"/>
              <a:buChar char="●"/>
            </a:pPr>
            <a:r>
              <a:rPr lang="en-IE" sz="3000"/>
              <a:t>Data Quality</a:t>
            </a:r>
          </a:p>
          <a:p>
            <a:pPr indent="-419100" lvl="0" marL="457200" rtl="0">
              <a:spcBef>
                <a:spcPts val="0"/>
              </a:spcBef>
              <a:buSzPct val="100000"/>
              <a:buChar char="●"/>
            </a:pPr>
            <a:r>
              <a:rPr lang="en-IE" sz="3000"/>
              <a:t>Linking</a:t>
            </a:r>
          </a:p>
          <a:p>
            <a:pPr indent="-419100" lvl="0" marL="457200">
              <a:spcBef>
                <a:spcPts val="0"/>
              </a:spcBef>
              <a:buSzPct val="100000"/>
              <a:buChar char="●"/>
            </a:pPr>
            <a:r>
              <a:rPr lang="en-IE" sz="3000"/>
              <a:t>Verbosity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Availability</a:t>
            </a:r>
          </a:p>
          <a:p>
            <a:pPr lvl="0">
              <a:spcBef>
                <a:spcPts val="0"/>
              </a:spcBef>
              <a:buNone/>
            </a:pPr>
            <a:r>
              <a:t/>
            </a:r>
            <a:endParaRPr/>
          </a:p>
        </p:txBody>
      </p:sp>
      <p:sp>
        <p:nvSpPr>
          <p:cNvPr id="196" name="Shape 196"/>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rtl="0">
              <a:spcBef>
                <a:spcPts val="0"/>
              </a:spcBef>
              <a:buNone/>
            </a:pPr>
            <a:r>
              <a:rPr lang="en-IE" sz="2400"/>
              <a:t>Problem</a:t>
            </a:r>
          </a:p>
          <a:p>
            <a:pPr indent="-381000" lvl="0" marL="457200" rtl="0">
              <a:spcBef>
                <a:spcPts val="0"/>
              </a:spcBef>
              <a:buSzPct val="100000"/>
              <a:buChar char="●"/>
            </a:pPr>
            <a:r>
              <a:rPr lang="en-IE" sz="2400"/>
              <a:t>Data often becomes unavailable</a:t>
            </a:r>
          </a:p>
          <a:p>
            <a:pPr lvl="0" marL="0" rtl="0">
              <a:spcBef>
                <a:spcPts val="0"/>
              </a:spcBef>
              <a:buNone/>
            </a:pPr>
            <a:r>
              <a:rPr lang="en-IE" sz="2400"/>
              <a:t>Solutions</a:t>
            </a:r>
          </a:p>
          <a:p>
            <a:pPr indent="-381000" lvl="0" marL="457200" rtl="0">
              <a:spcBef>
                <a:spcPts val="0"/>
              </a:spcBef>
              <a:buSzPct val="100000"/>
              <a:buChar char="●"/>
            </a:pPr>
            <a:r>
              <a:rPr lang="en-IE" sz="2400"/>
              <a:t>Blockchain and hashes</a:t>
            </a:r>
          </a:p>
          <a:p>
            <a:pPr indent="-381000" lvl="1" marL="914400" rtl="0">
              <a:spcBef>
                <a:spcPts val="0"/>
              </a:spcBef>
              <a:buSzPct val="100000"/>
              <a:buChar char="○"/>
            </a:pPr>
            <a:r>
              <a:rPr lang="en-IE" sz="2400"/>
              <a:t>Would you be happy to cite your data as </a:t>
            </a:r>
            <a:r>
              <a:rPr lang="en-IE" sz="2400">
                <a:latin typeface="Roboto Mono"/>
                <a:ea typeface="Roboto Mono"/>
                <a:cs typeface="Roboto Mono"/>
                <a:sym typeface="Roboto Mono"/>
              </a:rPr>
              <a:t>HM90xIYzbFRb</a:t>
            </a:r>
            <a:r>
              <a:rPr lang="en-IE" sz="2400"/>
              <a:t>?</a:t>
            </a:r>
          </a:p>
          <a:p>
            <a:pPr indent="-381000" lvl="0" marL="457200">
              <a:lnSpc>
                <a:spcPct val="118181"/>
              </a:lnSpc>
              <a:spcBef>
                <a:spcPts val="0"/>
              </a:spcBef>
              <a:buSzPct val="100000"/>
              <a:buChar char="●"/>
            </a:pPr>
            <a:r>
              <a:rPr i="1" lang="en-IE" sz="2400">
                <a:solidFill>
                  <a:schemeClr val="dk1"/>
                </a:solidFill>
              </a:rPr>
              <a:t>Lots of Copies Keeps Stuff Safe</a:t>
            </a:r>
          </a:p>
          <a:p>
            <a:pPr indent="-381000" lvl="0" marL="457200" rtl="0">
              <a:spcBef>
                <a:spcPts val="0"/>
              </a:spcBef>
              <a:buSzPct val="100000"/>
              <a:buChar char="●"/>
            </a:pPr>
            <a:r>
              <a:rPr lang="en-IE" sz="2400"/>
              <a:t>From Web Addresses =&gt; Peer2Peer methods</a:t>
            </a:r>
          </a:p>
          <a:p>
            <a:pPr indent="-381000" lvl="1" marL="914400">
              <a:spcBef>
                <a:spcPts val="0"/>
              </a:spcBef>
              <a:buSzPct val="100000"/>
              <a:buChar char="○"/>
            </a:pPr>
            <a:r>
              <a:rPr lang="en-IE" sz="2400"/>
              <a:t>Permanent data backup</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Data Quality</a:t>
            </a:r>
          </a:p>
          <a:p>
            <a:pPr lvl="0" rtl="0">
              <a:spcBef>
                <a:spcPts val="0"/>
              </a:spcBef>
              <a:buNone/>
            </a:pPr>
            <a:r>
              <a:t/>
            </a:r>
            <a:endParaRPr/>
          </a:p>
        </p:txBody>
      </p:sp>
      <p:sp>
        <p:nvSpPr>
          <p:cNvPr id="203" name="Shape 203"/>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rtl="0">
              <a:spcBef>
                <a:spcPts val="0"/>
              </a:spcBef>
              <a:buNone/>
            </a:pPr>
            <a:r>
              <a:rPr lang="en-IE" sz="2400"/>
              <a:t>Problem</a:t>
            </a:r>
          </a:p>
          <a:p>
            <a:pPr indent="-381000" lvl="0" marL="457200" rtl="0">
              <a:spcBef>
                <a:spcPts val="0"/>
              </a:spcBef>
              <a:buSzPct val="100000"/>
              <a:buChar char="●"/>
            </a:pPr>
            <a:r>
              <a:rPr lang="en-IE" sz="2400"/>
              <a:t>Missing links</a:t>
            </a:r>
          </a:p>
          <a:p>
            <a:pPr indent="-381000" lvl="0" marL="457200" rtl="0">
              <a:spcBef>
                <a:spcPts val="0"/>
              </a:spcBef>
              <a:buSzPct val="100000"/>
              <a:buChar char="●"/>
            </a:pPr>
            <a:r>
              <a:rPr lang="en-IE" sz="2400"/>
              <a:t>Invented URIs</a:t>
            </a:r>
          </a:p>
          <a:p>
            <a:pPr indent="-381000" lvl="0" marL="457200" rtl="0">
              <a:spcBef>
                <a:spcPts val="0"/>
              </a:spcBef>
              <a:buSzPct val="100000"/>
              <a:buChar char="●"/>
            </a:pPr>
            <a:r>
              <a:rPr lang="en-IE" sz="2400"/>
              <a:t>Format errors</a:t>
            </a:r>
          </a:p>
          <a:p>
            <a:pPr indent="-381000" lvl="0" marL="457200" rtl="0">
              <a:spcBef>
                <a:spcPts val="0"/>
              </a:spcBef>
              <a:buSzPct val="100000"/>
              <a:buChar char="●"/>
            </a:pPr>
            <a:r>
              <a:rPr lang="en-IE" sz="2400"/>
              <a:t>Incorrect modelling</a:t>
            </a:r>
          </a:p>
          <a:p>
            <a:pPr lvl="0" marL="0" rtl="0">
              <a:spcBef>
                <a:spcPts val="0"/>
              </a:spcBef>
              <a:buNone/>
            </a:pPr>
            <a:r>
              <a:rPr lang="en-IE" sz="2400"/>
              <a:t>Solutions</a:t>
            </a:r>
          </a:p>
          <a:p>
            <a:pPr indent="-381000" lvl="0" marL="457200" rtl="0">
              <a:spcBef>
                <a:spcPts val="0"/>
              </a:spcBef>
              <a:buSzPct val="100000"/>
              <a:buChar char="●"/>
            </a:pPr>
            <a:r>
              <a:rPr lang="en-IE" sz="2400"/>
              <a:t>Data seal of approval</a:t>
            </a:r>
          </a:p>
          <a:p>
            <a:pPr indent="-381000" lvl="0" marL="457200" rtl="0">
              <a:spcBef>
                <a:spcPts val="0"/>
              </a:spcBef>
              <a:buSzPct val="100000"/>
              <a:buChar char="●"/>
            </a:pPr>
            <a:r>
              <a:rPr lang="en-IE" sz="2400" u="sng">
                <a:solidFill>
                  <a:schemeClr val="hlink"/>
                </a:solidFill>
                <a:hlinkClick r:id="rId3"/>
              </a:rPr>
              <a:t>LOD Laundromat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Linking (Dictionaries)</a:t>
            </a:r>
          </a:p>
          <a:p>
            <a:pPr lvl="0" rtl="0">
              <a:spcBef>
                <a:spcPts val="0"/>
              </a:spcBef>
              <a:buNone/>
            </a:pPr>
            <a:r>
              <a:t/>
            </a:r>
            <a:endParaRPr/>
          </a:p>
        </p:txBody>
      </p:sp>
      <p:sp>
        <p:nvSpPr>
          <p:cNvPr id="210" name="Shape 210"/>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rtl="0">
              <a:spcBef>
                <a:spcPts val="0"/>
              </a:spcBef>
              <a:buNone/>
            </a:pPr>
            <a:r>
              <a:rPr lang="en-IE" sz="2400"/>
              <a:t>Problem</a:t>
            </a:r>
          </a:p>
          <a:p>
            <a:pPr indent="-381000" lvl="0" marL="457200" rtl="0">
              <a:spcBef>
                <a:spcPts val="0"/>
              </a:spcBef>
              <a:buSzPct val="100000"/>
              <a:buChar char="●"/>
            </a:pPr>
            <a:r>
              <a:rPr lang="en-IE" sz="2400"/>
              <a:t>Linking is not easy</a:t>
            </a:r>
          </a:p>
          <a:p>
            <a:pPr indent="-381000" lvl="0" marL="457200" rtl="0">
              <a:spcBef>
                <a:spcPts val="0"/>
              </a:spcBef>
              <a:buSzPct val="100000"/>
              <a:buChar char="●"/>
            </a:pPr>
            <a:r>
              <a:rPr lang="en-IE" sz="2400"/>
              <a:t>Sense disambiguation</a:t>
            </a:r>
          </a:p>
          <a:p>
            <a:pPr lvl="0" marL="0" rtl="0">
              <a:spcBef>
                <a:spcPts val="0"/>
              </a:spcBef>
              <a:buNone/>
            </a:pPr>
            <a:r>
              <a:rPr lang="en-IE" sz="2400"/>
              <a:t>Solutions</a:t>
            </a:r>
          </a:p>
          <a:p>
            <a:pPr indent="-381000" lvl="0" marL="457200" rtl="0">
              <a:spcBef>
                <a:spcPts val="0"/>
              </a:spcBef>
              <a:buSzPct val="100000"/>
              <a:buChar char="●"/>
            </a:pPr>
            <a:r>
              <a:rPr lang="en-IE" sz="2400"/>
              <a:t>‘Nearly automatic’ link integration</a:t>
            </a:r>
          </a:p>
          <a:p>
            <a:pPr indent="-381000" lvl="0" marL="457200" rtl="0">
              <a:spcBef>
                <a:spcPts val="0"/>
              </a:spcBef>
              <a:buSzPct val="100000"/>
              <a:buChar char="●"/>
            </a:pPr>
            <a:r>
              <a:rPr lang="en-IE" sz="2400"/>
              <a:t>Linked Data Profiling</a:t>
            </a:r>
          </a:p>
          <a:p>
            <a:pPr indent="-381000" lvl="0" marL="457200" rtl="0">
              <a:spcBef>
                <a:spcPts val="0"/>
              </a:spcBef>
              <a:buSzPct val="100000"/>
              <a:buChar char="●"/>
            </a:pPr>
            <a:r>
              <a:rPr lang="en-IE" sz="2400"/>
              <a:t>More central nodes</a:t>
            </a:r>
          </a:p>
          <a:p>
            <a:pPr indent="-381000" lvl="1" marL="914400" rtl="0">
              <a:spcBef>
                <a:spcPts val="0"/>
              </a:spcBef>
              <a:buSzPct val="100000"/>
              <a:buChar char="○"/>
            </a:pPr>
            <a:r>
              <a:rPr lang="en-IE" sz="2400"/>
              <a:t>WordNet Interlingual Index</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WordNet Interlingual Index</a:t>
            </a:r>
          </a:p>
          <a:p>
            <a:pPr lvl="0">
              <a:spcBef>
                <a:spcPts val="0"/>
              </a:spcBef>
              <a:buNone/>
            </a:pPr>
            <a:r>
              <a:t/>
            </a:r>
            <a:endParaRPr/>
          </a:p>
        </p:txBody>
      </p:sp>
      <p:sp>
        <p:nvSpPr>
          <p:cNvPr id="217" name="Shape 217"/>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a:spcBef>
                <a:spcPts val="0"/>
              </a:spcBef>
              <a:buClr>
                <a:schemeClr val="dk1"/>
              </a:buClr>
              <a:buSzPct val="45833"/>
              <a:buFont typeface="Arial"/>
              <a:buNone/>
            </a:pPr>
            <a:r>
              <a:rPr lang="en-IE" sz="2400">
                <a:solidFill>
                  <a:schemeClr val="dk1"/>
                </a:solidFill>
              </a:rPr>
              <a:t>WordNet synset identifier is typically </a:t>
            </a:r>
            <a:r>
              <a:rPr lang="en-IE" sz="2400">
                <a:solidFill>
                  <a:schemeClr val="dk1"/>
                </a:solidFill>
                <a:latin typeface="Roboto Mono"/>
                <a:ea typeface="Roboto Mono"/>
                <a:cs typeface="Roboto Mono"/>
                <a:sym typeface="Roboto Mono"/>
              </a:rPr>
              <a:t>00001740-n</a:t>
            </a:r>
          </a:p>
          <a:p>
            <a:pPr indent="-381000" lvl="0" marL="457200" rtl="0">
              <a:spcBef>
                <a:spcPts val="0"/>
              </a:spcBef>
              <a:buClr>
                <a:srgbClr val="006B94"/>
              </a:buClr>
              <a:buSzPct val="100000"/>
              <a:buChar char="●"/>
            </a:pPr>
            <a:r>
              <a:rPr lang="en-IE" sz="2400">
                <a:solidFill>
                  <a:schemeClr val="dk1"/>
                </a:solidFill>
              </a:rPr>
              <a:t>Means read 1740 bytes into file </a:t>
            </a:r>
            <a:r>
              <a:rPr lang="en-IE" sz="2400">
                <a:solidFill>
                  <a:schemeClr val="dk1"/>
                </a:solidFill>
                <a:latin typeface="Roboto Mono"/>
                <a:ea typeface="Roboto Mono"/>
                <a:cs typeface="Roboto Mono"/>
                <a:sym typeface="Roboto Mono"/>
              </a:rPr>
              <a:t>nouns.index</a:t>
            </a:r>
            <a:r>
              <a:rPr lang="en-IE" sz="2400">
                <a:solidFill>
                  <a:schemeClr val="dk1"/>
                </a:solidFill>
              </a:rPr>
              <a:t>!</a:t>
            </a:r>
          </a:p>
          <a:p>
            <a:pPr indent="-381000" lvl="0" marL="457200" rtl="0">
              <a:spcBef>
                <a:spcPts val="0"/>
              </a:spcBef>
              <a:buClr>
                <a:srgbClr val="006B94"/>
              </a:buClr>
              <a:buSzPct val="100000"/>
              <a:buChar char="●"/>
            </a:pPr>
            <a:r>
              <a:rPr lang="en-IE" sz="2400">
                <a:solidFill>
                  <a:schemeClr val="dk1"/>
                </a:solidFill>
              </a:rPr>
              <a:t>Nightmare!</a:t>
            </a:r>
          </a:p>
          <a:p>
            <a:pPr lvl="0" marL="0" rtl="0">
              <a:spcBef>
                <a:spcPts val="0"/>
              </a:spcBef>
              <a:buNone/>
            </a:pPr>
            <a:r>
              <a:rPr lang="en-IE" sz="2400">
                <a:solidFill>
                  <a:schemeClr val="dk1"/>
                </a:solidFill>
              </a:rPr>
              <a:t>New project by Global WordNet Association</a:t>
            </a:r>
          </a:p>
          <a:p>
            <a:pPr indent="-381000" lvl="0" marL="457200" rtl="0">
              <a:spcBef>
                <a:spcPts val="0"/>
              </a:spcBef>
              <a:buClr>
                <a:srgbClr val="006B94"/>
              </a:buClr>
              <a:buSzPct val="100000"/>
              <a:buChar char="●"/>
            </a:pPr>
            <a:r>
              <a:rPr lang="en-IE" sz="2400">
                <a:solidFill>
                  <a:schemeClr val="dk1"/>
                </a:solidFill>
              </a:rPr>
              <a:t>New identifiers: </a:t>
            </a:r>
            <a:r>
              <a:rPr lang="en-IE" sz="2400">
                <a:solidFill>
                  <a:schemeClr val="dk1"/>
                </a:solidFill>
                <a:latin typeface="Roboto Mono"/>
                <a:ea typeface="Roboto Mono"/>
                <a:cs typeface="Roboto Mono"/>
                <a:sym typeface="Roboto Mono"/>
              </a:rPr>
              <a:t>i93115</a:t>
            </a:r>
          </a:p>
          <a:p>
            <a:pPr indent="-381000" lvl="0" marL="457200" rtl="0">
              <a:spcBef>
                <a:spcPts val="0"/>
              </a:spcBef>
              <a:buClr>
                <a:srgbClr val="006B94"/>
              </a:buClr>
              <a:buSzPct val="100000"/>
              <a:buChar char="●"/>
            </a:pPr>
            <a:r>
              <a:rPr lang="en-IE" sz="2400" u="sng">
                <a:solidFill>
                  <a:schemeClr val="hlink"/>
                </a:solidFill>
                <a:hlinkClick r:id="rId3"/>
              </a:rPr>
              <a:t>http://ili.globalwordnet.org/ili/i93115</a:t>
            </a:r>
          </a:p>
          <a:p>
            <a:pPr indent="-381000" lvl="0" marL="457200" rtl="0">
              <a:spcBef>
                <a:spcPts val="0"/>
              </a:spcBef>
              <a:buClr>
                <a:srgbClr val="006B94"/>
              </a:buClr>
              <a:buSzPct val="100000"/>
              <a:buChar char="●"/>
            </a:pPr>
            <a:r>
              <a:rPr lang="en-IE" sz="2400">
                <a:solidFill>
                  <a:schemeClr val="dk1"/>
                </a:solidFill>
              </a:rPr>
              <a:t>Fixed ID</a:t>
            </a:r>
          </a:p>
          <a:p>
            <a:pPr indent="-381000" lvl="0" marL="457200" rtl="0">
              <a:spcBef>
                <a:spcPts val="0"/>
              </a:spcBef>
              <a:buClr>
                <a:srgbClr val="006B94"/>
              </a:buClr>
              <a:buSzPct val="100000"/>
              <a:buChar char="●"/>
            </a:pPr>
            <a:r>
              <a:rPr lang="en-IE" sz="2400">
                <a:solidFill>
                  <a:schemeClr val="dk1"/>
                </a:solidFill>
              </a:rPr>
              <a:t>Managed by community</a:t>
            </a:r>
          </a:p>
          <a:p>
            <a:pPr indent="-381000" lvl="0" marL="457200">
              <a:spcBef>
                <a:spcPts val="0"/>
              </a:spcBef>
              <a:buClr>
                <a:srgbClr val="006B94"/>
              </a:buClr>
              <a:buSzPct val="100000"/>
              <a:buChar char="●"/>
            </a:pPr>
            <a:r>
              <a:rPr lang="en-IE" sz="2400">
                <a:solidFill>
                  <a:schemeClr val="dk1"/>
                </a:solidFill>
              </a:rPr>
              <a:t>Interlingual (must not be lexicalized in English)</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Adding concepts to the ILI</a:t>
            </a:r>
          </a:p>
          <a:p>
            <a:pPr lvl="0">
              <a:spcBef>
                <a:spcPts val="0"/>
              </a:spcBef>
              <a:buClr>
                <a:schemeClr val="dk1"/>
              </a:buClr>
              <a:buSzPct val="78571"/>
              <a:buFont typeface="Arial"/>
              <a:buNone/>
            </a:pPr>
            <a:r>
              <a:t/>
            </a:r>
            <a:endParaRPr>
              <a:solidFill>
                <a:schemeClr val="dk1"/>
              </a:solidFill>
            </a:endParaRPr>
          </a:p>
          <a:p>
            <a:pPr lvl="0">
              <a:spcBef>
                <a:spcPts val="0"/>
              </a:spcBef>
              <a:buNone/>
            </a:pPr>
            <a:r>
              <a:t/>
            </a:r>
            <a:endParaRPr/>
          </a:p>
        </p:txBody>
      </p:sp>
      <p:sp>
        <p:nvSpPr>
          <p:cNvPr id="224" name="Shape 224"/>
          <p:cNvSpPr txBox="1"/>
          <p:nvPr>
            <p:ph idx="1" type="body"/>
          </p:nvPr>
        </p:nvSpPr>
        <p:spPr>
          <a:xfrm>
            <a:off x="457200" y="1828800"/>
            <a:ext cx="8229600" cy="4386300"/>
          </a:xfrm>
          <a:prstGeom prst="rect">
            <a:avLst/>
          </a:prstGeom>
        </p:spPr>
        <p:txBody>
          <a:bodyPr anchorCtr="0" anchor="t" bIns="91425" lIns="91425" rIns="91425" tIns="91425">
            <a:noAutofit/>
          </a:bodyPr>
          <a:lstStyle/>
          <a:p>
            <a:pPr indent="-381000" lvl="0" marL="457200" rtl="0">
              <a:spcBef>
                <a:spcPts val="0"/>
              </a:spcBef>
              <a:buSzPct val="100000"/>
              <a:buChar char="●"/>
            </a:pPr>
            <a:r>
              <a:rPr lang="en-IE" sz="2400"/>
              <a:t>Existing wordnet</a:t>
            </a:r>
          </a:p>
          <a:p>
            <a:pPr indent="-381000" lvl="1" marL="914400" rtl="0">
              <a:spcBef>
                <a:spcPts val="0"/>
              </a:spcBef>
              <a:buSzPct val="100000"/>
              <a:buChar char="○"/>
            </a:pPr>
            <a:r>
              <a:rPr lang="en-IE" sz="2400"/>
              <a:t>Good metadata</a:t>
            </a:r>
          </a:p>
          <a:p>
            <a:pPr indent="-381000" lvl="1" marL="914400" rtl="0">
              <a:spcBef>
                <a:spcPts val="0"/>
              </a:spcBef>
              <a:buSzPct val="100000"/>
              <a:buChar char="○"/>
            </a:pPr>
            <a:r>
              <a:rPr lang="en-IE" sz="2400"/>
              <a:t>Open license</a:t>
            </a:r>
          </a:p>
          <a:p>
            <a:pPr indent="-381000" lvl="0" marL="457200" rtl="0">
              <a:spcBef>
                <a:spcPts val="0"/>
              </a:spcBef>
              <a:buSzPct val="100000"/>
              <a:buChar char="●"/>
            </a:pPr>
            <a:r>
              <a:rPr lang="en-IE" sz="2400"/>
              <a:t>Novel synset</a:t>
            </a:r>
          </a:p>
          <a:p>
            <a:pPr indent="-381000" lvl="1" marL="914400" rtl="0">
              <a:spcBef>
                <a:spcPts val="0"/>
              </a:spcBef>
              <a:buSzPct val="100000"/>
              <a:buChar char="○"/>
            </a:pPr>
            <a:r>
              <a:rPr lang="en-IE" sz="2400"/>
              <a:t>Links</a:t>
            </a:r>
          </a:p>
          <a:p>
            <a:pPr indent="-381000" lvl="1" marL="914400" rtl="0">
              <a:spcBef>
                <a:spcPts val="0"/>
              </a:spcBef>
              <a:buSzPct val="100000"/>
              <a:buChar char="○"/>
            </a:pPr>
            <a:r>
              <a:rPr lang="en-IE" sz="2400"/>
              <a:t>Part-of-speech</a:t>
            </a:r>
          </a:p>
          <a:p>
            <a:pPr indent="-381000" lvl="1" marL="914400" rtl="0">
              <a:spcBef>
                <a:spcPts val="0"/>
              </a:spcBef>
              <a:buSzPct val="100000"/>
              <a:buChar char="○"/>
            </a:pPr>
            <a:r>
              <a:rPr lang="en-IE" sz="2400"/>
              <a:t>English definition</a:t>
            </a:r>
          </a:p>
          <a:p>
            <a:pPr indent="-381000" lvl="0" marL="457200" rtl="0">
              <a:spcBef>
                <a:spcPts val="0"/>
              </a:spcBef>
              <a:buSzPct val="100000"/>
              <a:buChar char="●"/>
            </a:pPr>
            <a:r>
              <a:rPr lang="en-IE" sz="2400"/>
              <a:t>Verified manually</a:t>
            </a:r>
          </a:p>
          <a:p>
            <a:pPr indent="-381000" lvl="0" marL="457200">
              <a:spcBef>
                <a:spcPts val="0"/>
              </a:spcBef>
              <a:buSzPct val="100000"/>
              <a:buChar char="●"/>
            </a:pPr>
            <a:r>
              <a:rPr lang="en-IE" sz="2400"/>
              <a:t>Duplicate detection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Clr>
                <a:schemeClr val="dk1"/>
              </a:buClr>
              <a:buSzPct val="30555"/>
              <a:buFont typeface="Arial"/>
              <a:buNone/>
            </a:pPr>
            <a:r>
              <a:rPr b="1" lang="en-IE" sz="3600">
                <a:solidFill>
                  <a:srgbClr val="0095BF"/>
                </a:solidFill>
                <a:latin typeface="Ubuntu"/>
                <a:ea typeface="Ubuntu"/>
                <a:cs typeface="Ubuntu"/>
                <a:sym typeface="Ubuntu"/>
              </a:rPr>
              <a:t>Schema Alignment</a:t>
            </a:r>
          </a:p>
          <a:p>
            <a:pPr lvl="0" rtl="0">
              <a:spcBef>
                <a:spcPts val="0"/>
              </a:spcBef>
              <a:buNone/>
            </a:pPr>
            <a:r>
              <a:t/>
            </a:r>
            <a:endParaRPr/>
          </a:p>
        </p:txBody>
      </p:sp>
      <p:sp>
        <p:nvSpPr>
          <p:cNvPr id="231" name="Shape 231"/>
          <p:cNvSpPr/>
          <p:nvPr/>
        </p:nvSpPr>
        <p:spPr>
          <a:xfrm>
            <a:off x="550375" y="2375875"/>
            <a:ext cx="1389000" cy="725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Dataset 1</a:t>
            </a:r>
          </a:p>
        </p:txBody>
      </p:sp>
      <p:sp>
        <p:nvSpPr>
          <p:cNvPr id="232" name="Shape 232"/>
          <p:cNvSpPr/>
          <p:nvPr/>
        </p:nvSpPr>
        <p:spPr>
          <a:xfrm>
            <a:off x="4620875" y="2375875"/>
            <a:ext cx="1389000" cy="725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Schema 1</a:t>
            </a:r>
          </a:p>
        </p:txBody>
      </p:sp>
      <p:sp>
        <p:nvSpPr>
          <p:cNvPr id="233" name="Shape 233"/>
          <p:cNvSpPr/>
          <p:nvPr/>
        </p:nvSpPr>
        <p:spPr>
          <a:xfrm>
            <a:off x="4537925" y="3739125"/>
            <a:ext cx="1554900" cy="891000"/>
          </a:xfrm>
          <a:prstGeom prst="hexagon">
            <a:avLst>
              <a:gd fmla="val 25000" name="adj"/>
              <a:gd fmla="val 115470" name="vf"/>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Aligner</a:t>
            </a:r>
          </a:p>
        </p:txBody>
      </p:sp>
      <p:sp>
        <p:nvSpPr>
          <p:cNvPr id="234" name="Shape 234"/>
          <p:cNvSpPr/>
          <p:nvPr/>
        </p:nvSpPr>
        <p:spPr>
          <a:xfrm>
            <a:off x="550375" y="3822075"/>
            <a:ext cx="1389000" cy="725100"/>
          </a:xfrm>
          <a:prstGeom prst="roundRect">
            <a:avLst>
              <a:gd fmla="val 16667" name="adj"/>
            </a:avLst>
          </a:prstGeom>
          <a:solidFill>
            <a:schemeClr val="accent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Dataset 2</a:t>
            </a:r>
          </a:p>
        </p:txBody>
      </p:sp>
      <p:sp>
        <p:nvSpPr>
          <p:cNvPr id="235" name="Shape 235"/>
          <p:cNvSpPr/>
          <p:nvPr/>
        </p:nvSpPr>
        <p:spPr>
          <a:xfrm>
            <a:off x="2598525" y="3822075"/>
            <a:ext cx="1389000" cy="725100"/>
          </a:xfrm>
          <a:prstGeom prst="roundRect">
            <a:avLst>
              <a:gd fmla="val 16667" name="adj"/>
            </a:avLst>
          </a:prstGeom>
          <a:solidFill>
            <a:schemeClr val="accent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Schema 2</a:t>
            </a:r>
          </a:p>
        </p:txBody>
      </p:sp>
      <p:sp>
        <p:nvSpPr>
          <p:cNvPr id="236" name="Shape 236"/>
          <p:cNvSpPr/>
          <p:nvPr/>
        </p:nvSpPr>
        <p:spPr>
          <a:xfrm>
            <a:off x="4389275" y="5329425"/>
            <a:ext cx="1852200" cy="725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Converter + Linker</a:t>
            </a:r>
          </a:p>
        </p:txBody>
      </p:sp>
      <p:sp>
        <p:nvSpPr>
          <p:cNvPr id="237" name="Shape 237"/>
          <p:cNvSpPr/>
          <p:nvPr/>
        </p:nvSpPr>
        <p:spPr>
          <a:xfrm>
            <a:off x="7071550" y="5329425"/>
            <a:ext cx="1389000" cy="7251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Dataset 2</a:t>
            </a:r>
          </a:p>
        </p:txBody>
      </p:sp>
      <p:sp>
        <p:nvSpPr>
          <p:cNvPr id="238" name="Shape 238"/>
          <p:cNvSpPr/>
          <p:nvPr/>
        </p:nvSpPr>
        <p:spPr>
          <a:xfrm>
            <a:off x="2177825" y="2559600"/>
            <a:ext cx="2317500" cy="427800"/>
          </a:xfrm>
          <a:prstGeom prst="rightArrow">
            <a:avLst>
              <a:gd fmla="val 50000" name="adj1"/>
              <a:gd fmla="val 50000"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9" name="Shape 239"/>
          <p:cNvSpPr txBox="1"/>
          <p:nvPr/>
        </p:nvSpPr>
        <p:spPr>
          <a:xfrm>
            <a:off x="5502425" y="4656525"/>
            <a:ext cx="1983000" cy="646500"/>
          </a:xfrm>
          <a:prstGeom prst="rect">
            <a:avLst/>
          </a:prstGeom>
          <a:noFill/>
          <a:ln>
            <a:noFill/>
          </a:ln>
        </p:spPr>
        <p:txBody>
          <a:bodyPr anchorCtr="0" anchor="t" bIns="91425" lIns="91425" rIns="91425" tIns="91425">
            <a:noAutofit/>
          </a:bodyPr>
          <a:lstStyle/>
          <a:p>
            <a:pPr lvl="0" rtl="0" algn="ctr">
              <a:spcBef>
                <a:spcPts val="0"/>
              </a:spcBef>
              <a:buNone/>
            </a:pPr>
            <a:r>
              <a:rPr lang="en-IE"/>
              <a:t>(2) Automatically create converter</a:t>
            </a:r>
          </a:p>
        </p:txBody>
      </p:sp>
      <p:sp>
        <p:nvSpPr>
          <p:cNvPr id="240" name="Shape 240"/>
          <p:cNvSpPr/>
          <p:nvPr/>
        </p:nvSpPr>
        <p:spPr>
          <a:xfrm rot="5400000">
            <a:off x="5044625" y="3233000"/>
            <a:ext cx="541500" cy="374100"/>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1" name="Shape 241"/>
          <p:cNvSpPr/>
          <p:nvPr/>
        </p:nvSpPr>
        <p:spPr>
          <a:xfrm>
            <a:off x="2076875" y="3970725"/>
            <a:ext cx="465300" cy="427800"/>
          </a:xfrm>
          <a:prstGeom prst="rightArrow">
            <a:avLst>
              <a:gd fmla="val 50000" name="adj1"/>
              <a:gd fmla="val 50000"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2" name="Shape 242"/>
          <p:cNvSpPr/>
          <p:nvPr/>
        </p:nvSpPr>
        <p:spPr>
          <a:xfrm>
            <a:off x="4030075" y="3970725"/>
            <a:ext cx="465300" cy="427800"/>
          </a:xfrm>
          <a:prstGeom prst="rightArrow">
            <a:avLst>
              <a:gd fmla="val 50000" name="adj1"/>
              <a:gd fmla="val 50000"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rot="5400000">
            <a:off x="5044625" y="4792725"/>
            <a:ext cx="541500" cy="374100"/>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a:off x="6331600" y="5478075"/>
            <a:ext cx="653700" cy="427800"/>
          </a:xfrm>
          <a:prstGeom prst="rightArrow">
            <a:avLst>
              <a:gd fmla="val 50000" name="adj1"/>
              <a:gd fmla="val 50000" name="adj2"/>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flipH="1" rot="10800000">
            <a:off x="1126975" y="4629975"/>
            <a:ext cx="3092700" cy="1380600"/>
          </a:xfrm>
          <a:prstGeom prst="bentArrow">
            <a:avLst>
              <a:gd fmla="val 17716" name="adj1"/>
              <a:gd fmla="val 25000" name="adj2"/>
              <a:gd fmla="val 25000" name="adj3"/>
              <a:gd fmla="val 43750" name="adj4"/>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txBox="1"/>
          <p:nvPr/>
        </p:nvSpPr>
        <p:spPr>
          <a:xfrm>
            <a:off x="2236475" y="2109325"/>
            <a:ext cx="1983000" cy="646500"/>
          </a:xfrm>
          <a:prstGeom prst="rect">
            <a:avLst/>
          </a:prstGeom>
          <a:noFill/>
          <a:ln>
            <a:noFill/>
          </a:ln>
        </p:spPr>
        <p:txBody>
          <a:bodyPr anchorCtr="0" anchor="t" bIns="91425" lIns="91425" rIns="91425" tIns="91425">
            <a:noAutofit/>
          </a:bodyPr>
          <a:lstStyle/>
          <a:p>
            <a:pPr lvl="0" rtl="0" algn="ctr">
              <a:spcBef>
                <a:spcPts val="0"/>
              </a:spcBef>
              <a:buNone/>
            </a:pPr>
            <a:r>
              <a:rPr lang="en-IE"/>
              <a:t>(1)  Extract Schema from Dataset</a:t>
            </a:r>
          </a:p>
        </p:txBody>
      </p:sp>
      <p:sp>
        <p:nvSpPr>
          <p:cNvPr id="247" name="Shape 247"/>
          <p:cNvSpPr txBox="1"/>
          <p:nvPr/>
        </p:nvSpPr>
        <p:spPr>
          <a:xfrm>
            <a:off x="1627400" y="4875250"/>
            <a:ext cx="2199000" cy="646500"/>
          </a:xfrm>
          <a:prstGeom prst="rect">
            <a:avLst/>
          </a:prstGeom>
          <a:noFill/>
          <a:ln>
            <a:noFill/>
          </a:ln>
        </p:spPr>
        <p:txBody>
          <a:bodyPr anchorCtr="0" anchor="t" bIns="91425" lIns="91425" rIns="91425" tIns="91425">
            <a:noAutofit/>
          </a:bodyPr>
          <a:lstStyle/>
          <a:p>
            <a:pPr lvl="0" rtl="0" algn="ctr">
              <a:spcBef>
                <a:spcPts val="0"/>
              </a:spcBef>
              <a:buNone/>
            </a:pPr>
            <a:r>
              <a:rPr lang="en-IE"/>
              <a:t>(3) Make dataset 2 compatible with dataset 1</a:t>
            </a:r>
          </a:p>
        </p:txBody>
      </p:sp>
      <p:sp>
        <p:nvSpPr>
          <p:cNvPr id="248" name="Shape 248"/>
          <p:cNvSpPr txBox="1"/>
          <p:nvPr/>
        </p:nvSpPr>
        <p:spPr>
          <a:xfrm>
            <a:off x="646475" y="1406550"/>
            <a:ext cx="6980400" cy="541500"/>
          </a:xfrm>
          <a:prstGeom prst="rect">
            <a:avLst/>
          </a:prstGeom>
          <a:noFill/>
          <a:ln>
            <a:noFill/>
          </a:ln>
        </p:spPr>
        <p:txBody>
          <a:bodyPr anchorCtr="0" anchor="t" bIns="91425" lIns="91425" rIns="91425" tIns="91425">
            <a:noAutofit/>
          </a:bodyPr>
          <a:lstStyle/>
          <a:p>
            <a:pPr lvl="0" rtl="0">
              <a:spcBef>
                <a:spcPts val="0"/>
              </a:spcBef>
              <a:buNone/>
            </a:pPr>
            <a:r>
              <a:rPr i="1" lang="en-IE" sz="1600"/>
              <a:t>Converting and linking datasets is hard. We propose automating it as follows: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NAISC</a:t>
            </a:r>
          </a:p>
        </p:txBody>
      </p:sp>
      <p:sp>
        <p:nvSpPr>
          <p:cNvPr id="255" name="Shape 255"/>
          <p:cNvSpPr txBox="1"/>
          <p:nvPr>
            <p:ph idx="1" type="body"/>
          </p:nvPr>
        </p:nvSpPr>
        <p:spPr>
          <a:xfrm>
            <a:off x="457200" y="1828800"/>
            <a:ext cx="8229600" cy="582300"/>
          </a:xfrm>
          <a:prstGeom prst="rect">
            <a:avLst/>
          </a:prstGeom>
        </p:spPr>
        <p:txBody>
          <a:bodyPr anchorCtr="0" anchor="t" bIns="91425" lIns="91425" rIns="91425" tIns="91425">
            <a:noAutofit/>
          </a:bodyPr>
          <a:lstStyle/>
          <a:p>
            <a:pPr indent="0" lvl="0" marL="0" rtl="0">
              <a:spcBef>
                <a:spcPts val="0"/>
              </a:spcBef>
              <a:buNone/>
            </a:pPr>
            <a:r>
              <a:rPr lang="en-IE"/>
              <a:t>We are developing the NAISC (Nearly Automatic Integration of SChema) aligner</a:t>
            </a:r>
          </a:p>
        </p:txBody>
      </p:sp>
      <p:sp>
        <p:nvSpPr>
          <p:cNvPr id="256" name="Shape 256"/>
          <p:cNvSpPr/>
          <p:nvPr/>
        </p:nvSpPr>
        <p:spPr>
          <a:xfrm>
            <a:off x="278700" y="3756600"/>
            <a:ext cx="934800" cy="4980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Entity 1</a:t>
            </a:r>
          </a:p>
        </p:txBody>
      </p:sp>
      <p:sp>
        <p:nvSpPr>
          <p:cNvPr id="257" name="Shape 257"/>
          <p:cNvSpPr/>
          <p:nvPr/>
        </p:nvSpPr>
        <p:spPr>
          <a:xfrm>
            <a:off x="278700" y="4520525"/>
            <a:ext cx="934800" cy="4980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Entity 2</a:t>
            </a:r>
          </a:p>
        </p:txBody>
      </p:sp>
      <p:sp>
        <p:nvSpPr>
          <p:cNvPr id="258" name="Shape 258"/>
          <p:cNvSpPr/>
          <p:nvPr/>
        </p:nvSpPr>
        <p:spPr>
          <a:xfrm>
            <a:off x="1808425" y="3975025"/>
            <a:ext cx="1127100" cy="725100"/>
          </a:xfrm>
          <a:prstGeom prst="rect">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Lens</a:t>
            </a:r>
          </a:p>
        </p:txBody>
      </p:sp>
      <p:sp>
        <p:nvSpPr>
          <p:cNvPr id="259" name="Shape 259"/>
          <p:cNvSpPr/>
          <p:nvPr/>
        </p:nvSpPr>
        <p:spPr>
          <a:xfrm>
            <a:off x="3512100" y="3975025"/>
            <a:ext cx="1127100" cy="725100"/>
          </a:xfrm>
          <a:prstGeom prst="rect">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Feature</a:t>
            </a:r>
          </a:p>
          <a:p>
            <a:pPr lvl="0" rtl="0" algn="ctr">
              <a:spcBef>
                <a:spcPts val="0"/>
              </a:spcBef>
              <a:buNone/>
            </a:pPr>
            <a:r>
              <a:rPr lang="en-IE"/>
              <a:t>Extractor</a:t>
            </a:r>
          </a:p>
        </p:txBody>
      </p:sp>
      <p:sp>
        <p:nvSpPr>
          <p:cNvPr id="260" name="Shape 260"/>
          <p:cNvSpPr/>
          <p:nvPr/>
        </p:nvSpPr>
        <p:spPr>
          <a:xfrm>
            <a:off x="5393187" y="3975025"/>
            <a:ext cx="1127100" cy="725100"/>
          </a:xfrm>
          <a:prstGeom prst="rect">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Classifier</a:t>
            </a:r>
          </a:p>
        </p:txBody>
      </p:sp>
      <p:sp>
        <p:nvSpPr>
          <p:cNvPr id="261" name="Shape 261"/>
          <p:cNvSpPr/>
          <p:nvPr/>
        </p:nvSpPr>
        <p:spPr>
          <a:xfrm>
            <a:off x="7189100" y="3975025"/>
            <a:ext cx="1127100" cy="725100"/>
          </a:xfrm>
          <a:prstGeom prst="rect">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t>Aligner</a:t>
            </a:r>
          </a:p>
        </p:txBody>
      </p:sp>
      <p:sp>
        <p:nvSpPr>
          <p:cNvPr id="262" name="Shape 262"/>
          <p:cNvSpPr/>
          <p:nvPr/>
        </p:nvSpPr>
        <p:spPr>
          <a:xfrm rot="2394174">
            <a:off x="1278036" y="4044964"/>
            <a:ext cx="384418" cy="183374"/>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3" name="Shape 263"/>
          <p:cNvSpPr/>
          <p:nvPr/>
        </p:nvSpPr>
        <p:spPr>
          <a:xfrm flipH="1" rot="8405826">
            <a:off x="1278036" y="4546814"/>
            <a:ext cx="384418" cy="183374"/>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4" name="Shape 264"/>
          <p:cNvSpPr/>
          <p:nvPr/>
        </p:nvSpPr>
        <p:spPr>
          <a:xfrm>
            <a:off x="3031673" y="4245919"/>
            <a:ext cx="384299" cy="183300"/>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5" name="Shape 265"/>
          <p:cNvSpPr/>
          <p:nvPr/>
        </p:nvSpPr>
        <p:spPr>
          <a:xfrm>
            <a:off x="4824048" y="4245919"/>
            <a:ext cx="384300" cy="183300"/>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6" name="Shape 266"/>
          <p:cNvSpPr/>
          <p:nvPr/>
        </p:nvSpPr>
        <p:spPr>
          <a:xfrm>
            <a:off x="6662548" y="4245919"/>
            <a:ext cx="384300" cy="183300"/>
          </a:xfrm>
          <a:prstGeom prst="rightArrow">
            <a:avLst>
              <a:gd fmla="val 50000" name="adj1"/>
              <a:gd fmla="val 50000"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7" name="Shape 267"/>
          <p:cNvSpPr txBox="1"/>
          <p:nvPr/>
        </p:nvSpPr>
        <p:spPr>
          <a:xfrm>
            <a:off x="1264000" y="5145800"/>
            <a:ext cx="1956900" cy="934800"/>
          </a:xfrm>
          <a:prstGeom prst="rect">
            <a:avLst/>
          </a:prstGeom>
          <a:noFill/>
          <a:ln>
            <a:noFill/>
          </a:ln>
        </p:spPr>
        <p:txBody>
          <a:bodyPr anchorCtr="0" anchor="t" bIns="91425" lIns="91425" rIns="91425" tIns="91425">
            <a:noAutofit/>
          </a:bodyPr>
          <a:lstStyle/>
          <a:p>
            <a:pPr lvl="0" rtl="0" algn="ctr">
              <a:spcBef>
                <a:spcPts val="0"/>
              </a:spcBef>
              <a:buNone/>
            </a:pPr>
            <a:r>
              <a:rPr lang="en-IE"/>
              <a:t>(1) Extract text from ontology entities, e.g., label or label of all superclasses</a:t>
            </a:r>
          </a:p>
        </p:txBody>
      </p:sp>
      <p:sp>
        <p:nvSpPr>
          <p:cNvPr id="268" name="Shape 268"/>
          <p:cNvSpPr txBox="1"/>
          <p:nvPr/>
        </p:nvSpPr>
        <p:spPr>
          <a:xfrm>
            <a:off x="3177225" y="5145800"/>
            <a:ext cx="1956900" cy="934800"/>
          </a:xfrm>
          <a:prstGeom prst="rect">
            <a:avLst/>
          </a:prstGeom>
          <a:noFill/>
          <a:ln>
            <a:noFill/>
          </a:ln>
        </p:spPr>
        <p:txBody>
          <a:bodyPr anchorCtr="0" anchor="t" bIns="91425" lIns="91425" rIns="91425" tIns="91425">
            <a:noAutofit/>
          </a:bodyPr>
          <a:lstStyle/>
          <a:p>
            <a:pPr lvl="0" rtl="0" algn="ctr">
              <a:spcBef>
                <a:spcPts val="0"/>
              </a:spcBef>
              <a:buNone/>
            </a:pPr>
            <a:r>
              <a:rPr lang="en-IE"/>
              <a:t>(2) Extract numeric features, e.g., longest common substring, deep learning</a:t>
            </a:r>
          </a:p>
        </p:txBody>
      </p:sp>
      <p:sp>
        <p:nvSpPr>
          <p:cNvPr id="269" name="Shape 269"/>
          <p:cNvSpPr txBox="1"/>
          <p:nvPr/>
        </p:nvSpPr>
        <p:spPr>
          <a:xfrm>
            <a:off x="5089950" y="5145800"/>
            <a:ext cx="1956900" cy="934800"/>
          </a:xfrm>
          <a:prstGeom prst="rect">
            <a:avLst/>
          </a:prstGeom>
          <a:noFill/>
          <a:ln>
            <a:noFill/>
          </a:ln>
        </p:spPr>
        <p:txBody>
          <a:bodyPr anchorCtr="0" anchor="t" bIns="91425" lIns="91425" rIns="91425" tIns="91425">
            <a:noAutofit/>
          </a:bodyPr>
          <a:lstStyle/>
          <a:p>
            <a:pPr lvl="0" rtl="0" algn="ctr">
              <a:spcBef>
                <a:spcPts val="0"/>
              </a:spcBef>
              <a:buNone/>
            </a:pPr>
            <a:r>
              <a:rPr lang="en-IE"/>
              <a:t>(3) Classify similarity as supervised regression (using WEKA)</a:t>
            </a:r>
          </a:p>
        </p:txBody>
      </p:sp>
      <p:sp>
        <p:nvSpPr>
          <p:cNvPr id="270" name="Shape 270"/>
          <p:cNvSpPr txBox="1"/>
          <p:nvPr/>
        </p:nvSpPr>
        <p:spPr>
          <a:xfrm>
            <a:off x="7046850" y="5145800"/>
            <a:ext cx="1956900" cy="934800"/>
          </a:xfrm>
          <a:prstGeom prst="rect">
            <a:avLst/>
          </a:prstGeom>
          <a:noFill/>
          <a:ln>
            <a:noFill/>
          </a:ln>
        </p:spPr>
        <p:txBody>
          <a:bodyPr anchorCtr="0" anchor="t" bIns="91425" lIns="91425" rIns="91425" tIns="91425">
            <a:noAutofit/>
          </a:bodyPr>
          <a:lstStyle/>
          <a:p>
            <a:pPr lvl="0" rtl="0" algn="ctr">
              <a:spcBef>
                <a:spcPts val="0"/>
              </a:spcBef>
              <a:buNone/>
            </a:pPr>
            <a:r>
              <a:rPr lang="en-IE"/>
              <a:t>(4) Collect all scores and find global optimal alignment</a:t>
            </a:r>
          </a:p>
        </p:txBody>
      </p:sp>
      <p:sp>
        <p:nvSpPr>
          <p:cNvPr id="271" name="Shape 271"/>
          <p:cNvSpPr txBox="1"/>
          <p:nvPr>
            <p:ph type="title"/>
          </p:nvPr>
        </p:nvSpPr>
        <p:spPr>
          <a:xfrm>
            <a:off x="278700" y="2765571"/>
            <a:ext cx="3793500" cy="725100"/>
          </a:xfrm>
          <a:prstGeom prst="rect">
            <a:avLst/>
          </a:prstGeom>
        </p:spPr>
        <p:txBody>
          <a:bodyPr anchorCtr="0" anchor="t" bIns="91425" lIns="91425" rIns="91425" tIns="91425">
            <a:noAutofit/>
          </a:bodyPr>
          <a:lstStyle/>
          <a:p>
            <a:pPr lvl="0" rtl="0">
              <a:spcBef>
                <a:spcPts val="0"/>
              </a:spcBef>
              <a:buNone/>
            </a:pPr>
            <a:r>
              <a:rPr b="1" lang="en-IE" sz="2400">
                <a:solidFill>
                  <a:schemeClr val="accent3"/>
                </a:solidFill>
                <a:latin typeface="Ubuntu"/>
                <a:ea typeface="Ubuntu"/>
                <a:cs typeface="Ubuntu"/>
                <a:sym typeface="Ubuntu"/>
              </a:rPr>
              <a:t>NAISC Architecture</a:t>
            </a:r>
          </a:p>
        </p:txBody>
      </p:sp>
      <p:sp>
        <p:nvSpPr>
          <p:cNvPr id="272" name="Shape 272"/>
          <p:cNvSpPr/>
          <p:nvPr/>
        </p:nvSpPr>
        <p:spPr>
          <a:xfrm>
            <a:off x="6869275" y="1996500"/>
            <a:ext cx="1956900" cy="1613100"/>
          </a:xfrm>
          <a:prstGeom prst="star5">
            <a:avLst>
              <a:gd fmla="val 30304" name="adj"/>
              <a:gd fmla="val 105146" name="hf"/>
              <a:gd fmla="val 110557" name="vf"/>
            </a:avLst>
          </a:prstGeom>
          <a:solidFill>
            <a:srgbClr val="EB704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IE" sz="1600">
                <a:solidFill>
                  <a:srgbClr val="F8F8F8"/>
                </a:solidFill>
                <a:latin typeface="Ubuntu"/>
                <a:ea typeface="Ubuntu"/>
                <a:cs typeface="Ubuntu"/>
                <a:sym typeface="Ubuntu"/>
              </a:rPr>
              <a:t>Duplicate Detection for ILI</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ppt_w</p:attrName>
                                        </p:attrNameLst>
                                      </p:cBhvr>
                                      <p:tavLst>
                                        <p:tav fmla="" tm="0">
                                          <p:val>
                                            <p:strVal val="0"/>
                                          </p:val>
                                        </p:tav>
                                        <p:tav fmla="" tm="100000">
                                          <p:val>
                                            <p:strVal val="#ppt_w"/>
                                          </p:val>
                                        </p:tav>
                                      </p:tavLst>
                                    </p:anim>
                                    <p:anim calcmode="lin" valueType="num">
                                      <p:cBhvr additive="base">
                                        <p:cTn dur="1000"/>
                                        <p:tgtEl>
                                          <p:spTgt spid="2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Clr>
                <a:schemeClr val="dk1"/>
              </a:buClr>
              <a:buSzPct val="30555"/>
              <a:buFont typeface="Arial"/>
              <a:buNone/>
            </a:pPr>
            <a:r>
              <a:rPr b="1" lang="en-IE" sz="3600">
                <a:solidFill>
                  <a:srgbClr val="0095BF"/>
                </a:solidFill>
                <a:latin typeface="Ubuntu"/>
                <a:ea typeface="Ubuntu"/>
                <a:cs typeface="Ubuntu"/>
                <a:sym typeface="Ubuntu"/>
              </a:rPr>
              <a:t>What is Linguistic Linked Open Data?</a:t>
            </a:r>
          </a:p>
          <a:p>
            <a:pPr lvl="0" rtl="0">
              <a:spcBef>
                <a:spcPts val="0"/>
              </a:spcBef>
              <a:buNone/>
            </a:pPr>
            <a:r>
              <a:t/>
            </a:r>
            <a:endParaRPr/>
          </a:p>
        </p:txBody>
      </p:sp>
      <p:sp>
        <p:nvSpPr>
          <p:cNvPr id="108" name="Shape 108"/>
          <p:cNvSpPr txBox="1"/>
          <p:nvPr>
            <p:ph idx="1" type="body"/>
          </p:nvPr>
        </p:nvSpPr>
        <p:spPr>
          <a:xfrm>
            <a:off x="457200" y="2099625"/>
            <a:ext cx="8229600" cy="3613800"/>
          </a:xfrm>
          <a:prstGeom prst="rect">
            <a:avLst/>
          </a:prstGeom>
        </p:spPr>
        <p:txBody>
          <a:bodyPr anchorCtr="0" anchor="t" bIns="91425" lIns="91425" rIns="91425" tIns="91425">
            <a:noAutofit/>
          </a:bodyPr>
          <a:lstStyle/>
          <a:p>
            <a:pPr indent="-381000" lvl="0" marL="457200" rtl="0">
              <a:spcBef>
                <a:spcPts val="0"/>
              </a:spcBef>
              <a:buSzPct val="100000"/>
              <a:buChar char="●"/>
            </a:pPr>
            <a:r>
              <a:rPr b="1" lang="en-IE" sz="2400"/>
              <a:t>Linguistic Data</a:t>
            </a:r>
          </a:p>
          <a:p>
            <a:pPr indent="-381000" lvl="1" marL="914400" rtl="0">
              <a:spcBef>
                <a:spcPts val="0"/>
              </a:spcBef>
              <a:buSzPct val="100000"/>
              <a:buChar char="○"/>
            </a:pPr>
            <a:r>
              <a:rPr b="1" lang="en-IE" sz="2400"/>
              <a:t>Lexicons, Corpora, Typologies, etc.</a:t>
            </a:r>
          </a:p>
          <a:p>
            <a:pPr indent="-381000" lvl="0" marL="457200" rtl="0">
              <a:spcBef>
                <a:spcPts val="0"/>
              </a:spcBef>
              <a:buSzPct val="100000"/>
              <a:buChar char="●"/>
            </a:pPr>
            <a:r>
              <a:rPr b="1" lang="en-IE" sz="2400"/>
              <a:t>Linked Data</a:t>
            </a:r>
          </a:p>
          <a:p>
            <a:pPr indent="-381000" lvl="1" marL="914400" rtl="0">
              <a:spcBef>
                <a:spcPts val="0"/>
              </a:spcBef>
              <a:buSzPct val="100000"/>
              <a:buChar char="○"/>
            </a:pPr>
            <a:r>
              <a:rPr b="1" lang="en-IE" sz="2400"/>
              <a:t>Refers to other datasets</a:t>
            </a:r>
          </a:p>
          <a:p>
            <a:pPr indent="-381000" lvl="1" marL="914400" rtl="0">
              <a:spcBef>
                <a:spcPts val="0"/>
              </a:spcBef>
              <a:buSzPct val="100000"/>
              <a:buChar char="○"/>
            </a:pPr>
            <a:r>
              <a:rPr b="1" lang="en-IE" sz="2400"/>
              <a:t>Using (W3C) standards, e.g., RDF</a:t>
            </a:r>
          </a:p>
          <a:p>
            <a:pPr indent="-381000" lvl="0" marL="457200" rtl="0">
              <a:spcBef>
                <a:spcPts val="0"/>
              </a:spcBef>
              <a:buSzPct val="100000"/>
              <a:buChar char="●"/>
            </a:pPr>
            <a:r>
              <a:rPr b="1" lang="en-IE" sz="2400"/>
              <a:t>Open Data</a:t>
            </a:r>
          </a:p>
          <a:p>
            <a:pPr indent="-381000" lvl="1" marL="914400" rtl="0">
              <a:spcBef>
                <a:spcPts val="0"/>
              </a:spcBef>
              <a:buSzPct val="100000"/>
              <a:buChar char="○"/>
            </a:pPr>
            <a:r>
              <a:rPr b="1" lang="en-IE" sz="2400"/>
              <a:t>Open licenses, e.g., Creative Commons</a:t>
            </a:r>
          </a:p>
          <a:p>
            <a:pPr lvl="0" marL="0" rtl="0">
              <a:spcBef>
                <a:spcPts val="0"/>
              </a:spcBef>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None/>
            </a:pPr>
            <a:r>
              <a:rPr b="1" lang="en-IE" sz="3600">
                <a:solidFill>
                  <a:srgbClr val="0095BF"/>
                </a:solidFill>
                <a:latin typeface="Ubuntu"/>
                <a:ea typeface="Ubuntu"/>
                <a:cs typeface="Ubuntu"/>
                <a:sym typeface="Ubuntu"/>
              </a:rPr>
              <a:t>Verbosity</a:t>
            </a:r>
          </a:p>
        </p:txBody>
      </p:sp>
      <p:sp>
        <p:nvSpPr>
          <p:cNvPr id="279" name="Shape 279"/>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rtl="0">
              <a:spcBef>
                <a:spcPts val="0"/>
              </a:spcBef>
              <a:buNone/>
            </a:pPr>
            <a:r>
              <a:rPr lang="en-IE" sz="2400">
                <a:solidFill>
                  <a:schemeClr val="dk1"/>
                </a:solidFill>
              </a:rPr>
              <a:t>Let’s just convert everything to RDF!</a:t>
            </a:r>
          </a:p>
          <a:p>
            <a:pPr lvl="0" marL="0">
              <a:spcBef>
                <a:spcPts val="0"/>
              </a:spcBef>
              <a:buClr>
                <a:schemeClr val="dk1"/>
              </a:buClr>
              <a:buSzPct val="45833"/>
              <a:buFont typeface="Arial"/>
              <a:buNone/>
            </a:pPr>
            <a:r>
              <a:rPr lang="en-IE" sz="2400">
                <a:solidFill>
                  <a:schemeClr val="dk1"/>
                </a:solidFill>
              </a:rPr>
              <a:t>But:</a:t>
            </a:r>
          </a:p>
          <a:p>
            <a:pPr indent="-381000" lvl="0" marL="457200">
              <a:spcBef>
                <a:spcPts val="0"/>
              </a:spcBef>
              <a:buClr>
                <a:srgbClr val="006B94"/>
              </a:buClr>
              <a:buSzPct val="100000"/>
              <a:buChar char="●"/>
            </a:pPr>
            <a:r>
              <a:rPr lang="en-IE" sz="2400"/>
              <a:t>RDF takes more bytes</a:t>
            </a:r>
          </a:p>
          <a:p>
            <a:pPr indent="-381000" lvl="0" marL="457200" rtl="0">
              <a:spcBef>
                <a:spcPts val="0"/>
              </a:spcBef>
              <a:buClr>
                <a:srgbClr val="006B94"/>
              </a:buClr>
              <a:buSzPct val="100000"/>
              <a:buChar char="●"/>
            </a:pPr>
            <a:r>
              <a:rPr lang="en-IE" sz="2400"/>
              <a:t>RDF Tax</a:t>
            </a:r>
          </a:p>
          <a:p>
            <a:pPr indent="-381000" lvl="0" marL="457200">
              <a:spcBef>
                <a:spcPts val="0"/>
              </a:spcBef>
              <a:buClr>
                <a:srgbClr val="006B94"/>
              </a:buClr>
              <a:buSzPct val="100000"/>
              <a:buChar char="●"/>
            </a:pPr>
            <a:r>
              <a:rPr lang="en-IE" sz="2400"/>
              <a:t>It is not that easy...</a:t>
            </a:r>
          </a:p>
          <a:p>
            <a:pPr lvl="0" marL="0">
              <a:spcBef>
                <a:spcPts val="0"/>
              </a:spcBef>
              <a:buClr>
                <a:schemeClr val="dk1"/>
              </a:buClr>
              <a:buSzPct val="45833"/>
              <a:buFont typeface="Arial"/>
              <a:buNone/>
            </a:pPr>
            <a:r>
              <a:rPr lang="en-IE" sz="2400">
                <a:solidFill>
                  <a:schemeClr val="dk1"/>
                </a:solidFill>
              </a:rPr>
              <a:t>Solutions</a:t>
            </a:r>
          </a:p>
          <a:p>
            <a:pPr indent="-381000" lvl="0" marL="457200" rtl="0">
              <a:spcBef>
                <a:spcPts val="0"/>
              </a:spcBef>
              <a:buSzPct val="100000"/>
              <a:buChar char="●"/>
            </a:pPr>
            <a:r>
              <a:rPr lang="en-IE" sz="2400">
                <a:solidFill>
                  <a:schemeClr val="dk1"/>
                </a:solidFill>
              </a:rPr>
              <a:t>Stand-off metadata (don’t touch the primary data!)</a:t>
            </a:r>
          </a:p>
          <a:p>
            <a:pPr indent="-381000" lvl="0" marL="457200">
              <a:spcBef>
                <a:spcPts val="0"/>
              </a:spcBef>
              <a:buSzPct val="100000"/>
              <a:buChar char="●"/>
            </a:pPr>
            <a:r>
              <a:rPr lang="en-IE" sz="2400">
                <a:solidFill>
                  <a:schemeClr val="dk1"/>
                </a:solidFill>
              </a:rPr>
              <a:t>JSON-LD, CSV-on-the-Web</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CSV-on-the-Web</a:t>
            </a:r>
          </a:p>
          <a:p>
            <a:pPr lvl="0">
              <a:spcBef>
                <a:spcPts val="0"/>
              </a:spcBef>
              <a:buNone/>
            </a:pPr>
            <a:r>
              <a:t/>
            </a:r>
            <a:endParaRPr/>
          </a:p>
        </p:txBody>
      </p:sp>
      <p:sp>
        <p:nvSpPr>
          <p:cNvPr id="286" name="Shape 286"/>
          <p:cNvSpPr txBox="1"/>
          <p:nvPr>
            <p:ph idx="1" type="body"/>
          </p:nvPr>
        </p:nvSpPr>
        <p:spPr>
          <a:xfrm>
            <a:off x="457200" y="3001900"/>
            <a:ext cx="8229600" cy="30777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lang="en-IE" sz="2400">
                <a:latin typeface="Roboto Mono"/>
                <a:ea typeface="Roboto Mono"/>
                <a:cs typeface="Roboto Mono"/>
                <a:sym typeface="Roboto Mono"/>
              </a:rPr>
              <a:t>1     He        he        PRON    PRP</a:t>
            </a:r>
          </a:p>
          <a:p>
            <a:pPr lvl="0">
              <a:spcBef>
                <a:spcPts val="0"/>
              </a:spcBef>
              <a:buClr>
                <a:schemeClr val="dk1"/>
              </a:buClr>
              <a:buSzPct val="45833"/>
              <a:buFont typeface="Arial"/>
              <a:buNone/>
            </a:pPr>
            <a:r>
              <a:rPr lang="en-IE" sz="2400">
                <a:latin typeface="Roboto Mono"/>
                <a:ea typeface="Roboto Mono"/>
                <a:cs typeface="Roboto Mono"/>
                <a:sym typeface="Roboto Mono"/>
              </a:rPr>
              <a:t>2     is        be        VERB    VBZ</a:t>
            </a:r>
          </a:p>
          <a:p>
            <a:pPr lvl="0">
              <a:spcBef>
                <a:spcPts val="0"/>
              </a:spcBef>
              <a:buClr>
                <a:schemeClr val="dk1"/>
              </a:buClr>
              <a:buSzPct val="45833"/>
              <a:buFont typeface="Arial"/>
              <a:buNone/>
            </a:pPr>
            <a:r>
              <a:rPr lang="en-IE" sz="2400">
                <a:latin typeface="Roboto Mono"/>
                <a:ea typeface="Roboto Mono"/>
                <a:cs typeface="Roboto Mono"/>
                <a:sym typeface="Roboto Mono"/>
              </a:rPr>
              <a:t>3     in        in        ADP     IN</a:t>
            </a:r>
          </a:p>
          <a:p>
            <a:pPr lvl="0">
              <a:spcBef>
                <a:spcPts val="0"/>
              </a:spcBef>
              <a:buClr>
                <a:schemeClr val="dk1"/>
              </a:buClr>
              <a:buSzPct val="45833"/>
              <a:buFont typeface="Arial"/>
              <a:buNone/>
            </a:pPr>
            <a:r>
              <a:rPr lang="en-IE" sz="2400">
                <a:latin typeface="Roboto Mono"/>
                <a:ea typeface="Roboto Mono"/>
                <a:cs typeface="Roboto Mono"/>
                <a:sym typeface="Roboto Mono"/>
              </a:rPr>
              <a:t>4     the       the       DET     DT</a:t>
            </a:r>
          </a:p>
          <a:p>
            <a:pPr lvl="0">
              <a:spcBef>
                <a:spcPts val="0"/>
              </a:spcBef>
              <a:buClr>
                <a:schemeClr val="dk1"/>
              </a:buClr>
              <a:buSzPct val="45833"/>
              <a:buFont typeface="Arial"/>
              <a:buNone/>
            </a:pPr>
            <a:r>
              <a:rPr lang="en-IE" sz="2400">
                <a:latin typeface="Roboto Mono"/>
                <a:ea typeface="Roboto Mono"/>
                <a:cs typeface="Roboto Mono"/>
                <a:sym typeface="Roboto Mono"/>
              </a:rPr>
              <a:t>5     United    unite     VERB    VBD</a:t>
            </a:r>
          </a:p>
          <a:p>
            <a:pPr lvl="0">
              <a:spcBef>
                <a:spcPts val="0"/>
              </a:spcBef>
              <a:buClr>
                <a:schemeClr val="dk1"/>
              </a:buClr>
              <a:buSzPct val="45833"/>
              <a:buFont typeface="Arial"/>
              <a:buNone/>
            </a:pPr>
            <a:r>
              <a:rPr lang="en-IE" sz="2400">
                <a:latin typeface="Roboto Mono"/>
                <a:ea typeface="Roboto Mono"/>
                <a:cs typeface="Roboto Mono"/>
                <a:sym typeface="Roboto Mono"/>
              </a:rPr>
              <a:t>6     Kingdom   kingdom   NOUN    NN</a:t>
            </a:r>
          </a:p>
          <a:p>
            <a:pPr lvl="0">
              <a:spcBef>
                <a:spcPts val="0"/>
              </a:spcBef>
              <a:buNone/>
            </a:pPr>
            <a:r>
              <a:t/>
            </a:r>
            <a:endParaRPr/>
          </a:p>
        </p:txBody>
      </p:sp>
      <p:sp>
        <p:nvSpPr>
          <p:cNvPr id="287" name="Shape 287"/>
          <p:cNvSpPr txBox="1"/>
          <p:nvPr/>
        </p:nvSpPr>
        <p:spPr>
          <a:xfrm>
            <a:off x="360950" y="1398675"/>
            <a:ext cx="8369400" cy="1173000"/>
          </a:xfrm>
          <a:prstGeom prst="rect">
            <a:avLst/>
          </a:prstGeom>
          <a:noFill/>
          <a:ln>
            <a:noFill/>
          </a:ln>
        </p:spPr>
        <p:txBody>
          <a:bodyPr anchorCtr="0" anchor="t" bIns="91425" lIns="91425" rIns="91425" tIns="91425">
            <a:noAutofit/>
          </a:bodyPr>
          <a:lstStyle/>
          <a:p>
            <a:pPr lvl="0">
              <a:spcBef>
                <a:spcPts val="0"/>
              </a:spcBef>
              <a:buNone/>
            </a:pPr>
            <a:r>
              <a:rPr lang="en-IE" sz="2400">
                <a:latin typeface="Ubuntu"/>
                <a:ea typeface="Ubuntu"/>
                <a:cs typeface="Ubuntu"/>
                <a:sym typeface="Ubuntu"/>
              </a:rPr>
              <a:t>Typical data file, in CoNLL format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CSV-on-the-Web (II)</a:t>
            </a:r>
          </a:p>
          <a:p>
            <a:pPr lvl="0">
              <a:spcBef>
                <a:spcPts val="0"/>
              </a:spcBef>
              <a:buNone/>
            </a:pPr>
            <a:r>
              <a:t/>
            </a:r>
            <a:endParaRPr/>
          </a:p>
        </p:txBody>
      </p:sp>
      <p:sp>
        <p:nvSpPr>
          <p:cNvPr id="294" name="Shape 294"/>
          <p:cNvSpPr txBox="1"/>
          <p:nvPr>
            <p:ph idx="1" type="body"/>
          </p:nvPr>
        </p:nvSpPr>
        <p:spPr>
          <a:xfrm>
            <a:off x="457200" y="1828800"/>
            <a:ext cx="8229600" cy="43863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IE">
                <a:latin typeface="Roboto Mono"/>
                <a:ea typeface="Roboto Mono"/>
                <a:cs typeface="Roboto Mono"/>
                <a:sym typeface="Roboto Mono"/>
              </a:rPr>
              <a:t>{</a:t>
            </a:r>
          </a:p>
          <a:p>
            <a:pPr lvl="0">
              <a:spcBef>
                <a:spcPts val="0"/>
              </a:spcBef>
              <a:buNone/>
            </a:pPr>
            <a:r>
              <a:rPr lang="en-IE">
                <a:latin typeface="Roboto Mono"/>
                <a:ea typeface="Roboto Mono"/>
                <a:cs typeface="Roboto Mono"/>
                <a:sym typeface="Roboto Mono"/>
              </a:rPr>
              <a:t>  "@context": "</a:t>
            </a:r>
            <a:r>
              <a:rPr lang="en-IE" u="sng">
                <a:solidFill>
                  <a:schemeClr val="hlink"/>
                </a:solidFill>
                <a:latin typeface="Roboto Mono"/>
                <a:ea typeface="Roboto Mono"/>
                <a:cs typeface="Roboto Mono"/>
                <a:sym typeface="Roboto Mono"/>
                <a:hlinkClick r:id="rId3"/>
              </a:rPr>
              <a:t>http://www.w3.org/ns/csvw</a:t>
            </a:r>
            <a:r>
              <a:rPr lang="en-IE">
                <a:latin typeface="Roboto Mono"/>
                <a:ea typeface="Roboto Mono"/>
                <a:cs typeface="Roboto Mono"/>
                <a:sym typeface="Roboto Mono"/>
              </a:rPr>
              <a:t>",</a:t>
            </a:r>
          </a:p>
          <a:p>
            <a:pPr lvl="0">
              <a:spcBef>
                <a:spcPts val="0"/>
              </a:spcBef>
              <a:buNone/>
            </a:pPr>
            <a:r>
              <a:rPr lang="en-IE">
                <a:latin typeface="Roboto Mono"/>
                <a:ea typeface="Roboto Mono"/>
                <a:cs typeface="Roboto Mono"/>
                <a:sym typeface="Roboto Mono"/>
              </a:rPr>
              <a:t>  "dc:license": "</a:t>
            </a:r>
            <a:r>
              <a:rPr lang="en-IE" u="sng">
                <a:solidFill>
                  <a:schemeClr val="hlink"/>
                </a:solidFill>
                <a:latin typeface="Roboto Mono"/>
                <a:ea typeface="Roboto Mono"/>
                <a:cs typeface="Roboto Mono"/>
                <a:sym typeface="Roboto Mono"/>
                <a:hlinkClick r:id="rId4"/>
              </a:rPr>
              <a:t>http://opendefinition.org/licenses/cc-by/</a:t>
            </a:r>
            <a:r>
              <a:rPr lang="en-IE">
                <a:latin typeface="Roboto Mono"/>
                <a:ea typeface="Roboto Mono"/>
                <a:cs typeface="Roboto Mono"/>
                <a:sym typeface="Roboto Mono"/>
              </a:rPr>
              <a:t>",</a:t>
            </a:r>
          </a:p>
          <a:p>
            <a:pPr lvl="0">
              <a:spcBef>
                <a:spcPts val="0"/>
              </a:spcBef>
              <a:buNone/>
            </a:pPr>
            <a:r>
              <a:rPr lang="en-IE">
                <a:latin typeface="Roboto Mono"/>
                <a:ea typeface="Roboto Mono"/>
                <a:cs typeface="Roboto Mono"/>
                <a:sym typeface="Roboto Mono"/>
              </a:rPr>
              <a:t>  </a:t>
            </a:r>
            <a:r>
              <a:rPr lang="en-IE">
                <a:solidFill>
                  <a:schemeClr val="dk1"/>
                </a:solidFill>
                <a:latin typeface="Roboto Mono"/>
                <a:ea typeface="Roboto Mono"/>
                <a:cs typeface="Roboto Mono"/>
                <a:sym typeface="Roboto Mono"/>
              </a:rPr>
              <a:t>"dialect": {</a:t>
            </a:r>
          </a:p>
          <a:p>
            <a:pPr lvl="0" rtl="0">
              <a:spcBef>
                <a:spcPts val="0"/>
              </a:spcBef>
              <a:buNone/>
            </a:pPr>
            <a:r>
              <a:rPr lang="en-IE">
                <a:solidFill>
                  <a:schemeClr val="dk1"/>
                </a:solidFill>
                <a:latin typeface="Roboto Mono"/>
                <a:ea typeface="Roboto Mono"/>
                <a:cs typeface="Roboto Mono"/>
                <a:sym typeface="Roboto Mono"/>
              </a:rPr>
              <a:t>    "delimiter": "\t" },</a:t>
            </a:r>
          </a:p>
          <a:p>
            <a:pPr lvl="0">
              <a:spcBef>
                <a:spcPts val="0"/>
              </a:spcBef>
              <a:buNone/>
            </a:pPr>
            <a:r>
              <a:rPr lang="en-IE">
                <a:latin typeface="Roboto Mono"/>
                <a:ea typeface="Roboto Mono"/>
                <a:cs typeface="Roboto Mono"/>
                <a:sym typeface="Roboto Mono"/>
              </a:rPr>
              <a:t>  </a:t>
            </a:r>
            <a:r>
              <a:rPr lang="en-IE">
                <a:solidFill>
                  <a:schemeClr val="dk1"/>
                </a:solidFill>
                <a:latin typeface="Roboto Mono"/>
                <a:ea typeface="Roboto Mono"/>
                <a:cs typeface="Roboto Mono"/>
                <a:sym typeface="Roboto Mono"/>
              </a:rPr>
              <a:t>"</a:t>
            </a:r>
            <a:r>
              <a:rPr lang="en-IE">
                <a:latin typeface="Roboto Mono"/>
                <a:ea typeface="Roboto Mono"/>
                <a:cs typeface="Roboto Mono"/>
                <a:sym typeface="Roboto Mono"/>
              </a:rPr>
              <a:t>tableSchema</a:t>
            </a:r>
            <a:r>
              <a:rPr lang="en-IE">
                <a:solidFill>
                  <a:schemeClr val="dk1"/>
                </a:solidFill>
                <a:latin typeface="Roboto Mono"/>
                <a:ea typeface="Roboto Mono"/>
                <a:cs typeface="Roboto Mono"/>
                <a:sym typeface="Roboto Mono"/>
              </a:rPr>
              <a:t>": {</a:t>
            </a:r>
          </a:p>
          <a:p>
            <a:pPr lvl="0">
              <a:spcBef>
                <a:spcPts val="0"/>
              </a:spcBef>
              <a:buNone/>
            </a:pPr>
            <a:r>
              <a:rPr lang="en-IE">
                <a:solidFill>
                  <a:schemeClr val="dk1"/>
                </a:solidFill>
                <a:latin typeface="Roboto Mono"/>
                <a:ea typeface="Roboto Mono"/>
                <a:cs typeface="Roboto Mono"/>
                <a:sym typeface="Roboto Mono"/>
              </a:rPr>
              <a:t>    "columns": [{</a:t>
            </a:r>
          </a:p>
          <a:p>
            <a:pPr lvl="0">
              <a:spcBef>
                <a:spcPts val="0"/>
              </a:spcBef>
              <a:buNone/>
            </a:pPr>
            <a:r>
              <a:rPr lang="en-IE">
                <a:solidFill>
                  <a:schemeClr val="dk1"/>
                </a:solidFill>
                <a:latin typeface="Roboto Mono"/>
                <a:ea typeface="Roboto Mono"/>
                <a:cs typeface="Roboto Mono"/>
                <a:sym typeface="Roboto Mono"/>
              </a:rPr>
              <a:t>      "name": "ID",</a:t>
            </a:r>
          </a:p>
          <a:p>
            <a:pPr lvl="0">
              <a:spcBef>
                <a:spcPts val="0"/>
              </a:spcBef>
              <a:buNone/>
            </a:pPr>
            <a:r>
              <a:rPr lang="en-IE">
                <a:solidFill>
                  <a:schemeClr val="dk1"/>
                </a:solidFill>
                <a:latin typeface="Roboto Mono"/>
                <a:ea typeface="Roboto Mono"/>
                <a:cs typeface="Roboto Mono"/>
                <a:sym typeface="Roboto Mono"/>
              </a:rPr>
              <a:t>      "dc:description": "The increasing identifier of each word",</a:t>
            </a:r>
          </a:p>
          <a:p>
            <a:pPr lvl="0">
              <a:spcBef>
                <a:spcPts val="0"/>
              </a:spcBef>
              <a:buNone/>
            </a:pPr>
            <a:r>
              <a:rPr lang="en-IE">
                <a:solidFill>
                  <a:schemeClr val="dk1"/>
                </a:solidFill>
                <a:latin typeface="Roboto Mono"/>
                <a:ea typeface="Roboto Mono"/>
                <a:cs typeface="Roboto Mono"/>
                <a:sym typeface="Roboto Mono"/>
              </a:rPr>
              <a:t>      "propertyUrl": </a:t>
            </a:r>
            <a:r>
              <a:rPr lang="en-IE">
                <a:solidFill>
                  <a:schemeClr val="dk1"/>
                </a:solidFill>
                <a:latin typeface="Roboto Mono"/>
                <a:ea typeface="Roboto Mono"/>
                <a:cs typeface="Roboto Mono"/>
                <a:sym typeface="Roboto Mono"/>
              </a:rPr>
              <a:t>"dc:identifier"</a:t>
            </a:r>
          </a:p>
          <a:p>
            <a:pPr lvl="0">
              <a:spcBef>
                <a:spcPts val="0"/>
              </a:spcBef>
              <a:buNone/>
            </a:pPr>
            <a:r>
              <a:rPr lang="en-IE">
                <a:solidFill>
                  <a:schemeClr val="dk1"/>
                </a:solidFill>
                <a:latin typeface="Roboto Mono"/>
                <a:ea typeface="Roboto Mono"/>
                <a:cs typeface="Roboto Mono"/>
                <a:sym typeface="Roboto Mono"/>
              </a:rPr>
              <a:t>    },</a:t>
            </a:r>
          </a:p>
          <a:p>
            <a:pPr indent="0" lvl="0" marL="0" rtl="0">
              <a:spcBef>
                <a:spcPts val="0"/>
              </a:spcBef>
              <a:buNone/>
            </a:pPr>
            <a:r>
              <a:rPr lang="en-IE">
                <a:solidFill>
                  <a:schemeClr val="dk1"/>
                </a:solidFill>
                <a:latin typeface="Roboto Mono"/>
                <a:ea typeface="Roboto Mono"/>
                <a:cs typeface="Roboto Mono"/>
                <a:sym typeface="Roboto Mono"/>
              </a:rPr>
              <a:t>    …</a:t>
            </a:r>
          </a:p>
          <a:p>
            <a:pPr indent="0" lvl="0" marL="0">
              <a:spcBef>
                <a:spcPts val="0"/>
              </a:spcBef>
              <a:buNone/>
            </a:pPr>
            <a:r>
              <a:rPr lang="en-IE">
                <a:solidFill>
                  <a:schemeClr val="dk1"/>
                </a:solidFill>
                <a:latin typeface="Roboto Mono"/>
                <a:ea typeface="Roboto Mono"/>
                <a:cs typeface="Roboto Mono"/>
                <a:sym typeface="Roboto Mono"/>
              </a:rPr>
              <a:t>  }]</a:t>
            </a:r>
          </a:p>
          <a:p>
            <a:pPr lvl="0">
              <a:spcBef>
                <a:spcPts val="0"/>
              </a:spcBef>
              <a:buNone/>
            </a:pPr>
            <a:r>
              <a:rPr lang="en-IE">
                <a:solidFill>
                  <a:schemeClr val="dk1"/>
                </a:solidFill>
                <a:latin typeface="Roboto Mono"/>
                <a:ea typeface="Roboto Mono"/>
                <a:cs typeface="Roboto Mono"/>
                <a:sym typeface="Roboto Mono"/>
              </a:rPr>
              <a:t>}</a:t>
            </a:r>
          </a:p>
          <a:p>
            <a:pPr lvl="0">
              <a:spcBef>
                <a:spcPts val="0"/>
              </a:spcBef>
              <a:buClr>
                <a:schemeClr val="dk1"/>
              </a:buClr>
              <a:buSzPct val="78571"/>
              <a:buFont typeface="Arial"/>
              <a:buNone/>
            </a:pPr>
            <a:r>
              <a:rPr lang="en-IE">
                <a:solidFill>
                  <a:schemeClr val="dk1"/>
                </a:solidFill>
              </a:rPr>
              <a:t>      </a:t>
            </a:r>
          </a:p>
          <a:p>
            <a:pPr lvl="0">
              <a:spcBef>
                <a:spcPts val="0"/>
              </a:spcBef>
              <a:buNone/>
            </a:pPr>
            <a:r>
              <a:t/>
            </a:r>
            <a:endParaRPr/>
          </a:p>
        </p:txBody>
      </p:sp>
      <p:sp>
        <p:nvSpPr>
          <p:cNvPr id="295" name="Shape 295"/>
          <p:cNvSpPr/>
          <p:nvPr/>
        </p:nvSpPr>
        <p:spPr>
          <a:xfrm>
            <a:off x="6575975" y="1206900"/>
            <a:ext cx="22221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IE">
                <a:solidFill>
                  <a:srgbClr val="F8F8F8"/>
                </a:solidFill>
                <a:latin typeface="Ubuntu"/>
                <a:ea typeface="Ubuntu"/>
                <a:cs typeface="Ubuntu"/>
                <a:sym typeface="Ubuntu"/>
              </a:rPr>
              <a:t>Metadata about the resource</a:t>
            </a:r>
          </a:p>
        </p:txBody>
      </p:sp>
      <p:sp>
        <p:nvSpPr>
          <p:cNvPr id="296" name="Shape 296"/>
          <p:cNvSpPr/>
          <p:nvPr/>
        </p:nvSpPr>
        <p:spPr>
          <a:xfrm>
            <a:off x="6051600" y="2882025"/>
            <a:ext cx="22221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Information about parsing</a:t>
            </a:r>
          </a:p>
        </p:txBody>
      </p:sp>
      <p:sp>
        <p:nvSpPr>
          <p:cNvPr id="297" name="Shape 297"/>
          <p:cNvSpPr/>
          <p:nvPr/>
        </p:nvSpPr>
        <p:spPr>
          <a:xfrm>
            <a:off x="6666450" y="4489500"/>
            <a:ext cx="22221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Column Name</a:t>
            </a:r>
          </a:p>
          <a:p>
            <a:pPr lvl="0" rtl="0" algn="ctr">
              <a:spcBef>
                <a:spcPts val="0"/>
              </a:spcBef>
              <a:buNone/>
            </a:pPr>
            <a:r>
              <a:rPr lang="en-IE">
                <a:solidFill>
                  <a:srgbClr val="F8F8F8"/>
                </a:solidFill>
                <a:latin typeface="Ubuntu"/>
                <a:ea typeface="Ubuntu"/>
                <a:cs typeface="Ubuntu"/>
                <a:sym typeface="Ubuntu"/>
              </a:rPr>
              <a:t>and Description</a:t>
            </a:r>
          </a:p>
        </p:txBody>
      </p:sp>
      <p:sp>
        <p:nvSpPr>
          <p:cNvPr id="298" name="Shape 298"/>
          <p:cNvSpPr/>
          <p:nvPr/>
        </p:nvSpPr>
        <p:spPr>
          <a:xfrm>
            <a:off x="2385975" y="5290500"/>
            <a:ext cx="22221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RDF Property</a:t>
            </a:r>
          </a:p>
        </p:txBody>
      </p:sp>
      <p:cxnSp>
        <p:nvCxnSpPr>
          <p:cNvPr id="299" name="Shape 299"/>
          <p:cNvCxnSpPr>
            <a:stCxn id="295" idx="1"/>
          </p:cNvCxnSpPr>
          <p:nvPr/>
        </p:nvCxnSpPr>
        <p:spPr>
          <a:xfrm flipH="1">
            <a:off x="5436875" y="1607400"/>
            <a:ext cx="1139100" cy="716100"/>
          </a:xfrm>
          <a:prstGeom prst="straightConnector1">
            <a:avLst/>
          </a:prstGeom>
          <a:noFill/>
          <a:ln cap="flat" cmpd="sng" w="38100">
            <a:solidFill>
              <a:schemeClr val="dk2"/>
            </a:solidFill>
            <a:prstDash val="solid"/>
            <a:round/>
            <a:headEnd len="lg" w="lg" type="none"/>
            <a:tailEnd len="lg" w="lg" type="stealth"/>
          </a:ln>
        </p:spPr>
      </p:cxnSp>
      <p:cxnSp>
        <p:nvCxnSpPr>
          <p:cNvPr id="300" name="Shape 300"/>
          <p:cNvCxnSpPr>
            <a:stCxn id="296" idx="1"/>
          </p:cNvCxnSpPr>
          <p:nvPr/>
        </p:nvCxnSpPr>
        <p:spPr>
          <a:xfrm rot="10800000">
            <a:off x="3237300" y="2932725"/>
            <a:ext cx="2814300" cy="349800"/>
          </a:xfrm>
          <a:prstGeom prst="straightConnector1">
            <a:avLst/>
          </a:prstGeom>
          <a:noFill/>
          <a:ln cap="flat" cmpd="sng" w="38100">
            <a:solidFill>
              <a:schemeClr val="dk2"/>
            </a:solidFill>
            <a:prstDash val="solid"/>
            <a:round/>
            <a:headEnd len="lg" w="lg" type="none"/>
            <a:tailEnd len="lg" w="lg" type="stealth"/>
          </a:ln>
        </p:spPr>
      </p:cxnSp>
      <p:cxnSp>
        <p:nvCxnSpPr>
          <p:cNvPr id="301" name="Shape 301"/>
          <p:cNvCxnSpPr>
            <a:stCxn id="297" idx="1"/>
          </p:cNvCxnSpPr>
          <p:nvPr/>
        </p:nvCxnSpPr>
        <p:spPr>
          <a:xfrm rot="10800000">
            <a:off x="5357850" y="4184700"/>
            <a:ext cx="1308600" cy="705300"/>
          </a:xfrm>
          <a:prstGeom prst="straightConnector1">
            <a:avLst/>
          </a:prstGeom>
          <a:noFill/>
          <a:ln cap="flat" cmpd="sng" w="38100">
            <a:solidFill>
              <a:schemeClr val="dk2"/>
            </a:solidFill>
            <a:prstDash val="solid"/>
            <a:round/>
            <a:headEnd len="lg" w="lg" type="none"/>
            <a:tailEnd len="lg" w="lg" type="stealth"/>
          </a:ln>
        </p:spPr>
      </p:cxnSp>
      <p:cxnSp>
        <p:nvCxnSpPr>
          <p:cNvPr id="302" name="Shape 302"/>
          <p:cNvCxnSpPr>
            <a:stCxn id="298" idx="0"/>
          </p:cNvCxnSpPr>
          <p:nvPr/>
        </p:nvCxnSpPr>
        <p:spPr>
          <a:xfrm rot="10800000">
            <a:off x="3248625" y="4478100"/>
            <a:ext cx="248400" cy="812400"/>
          </a:xfrm>
          <a:prstGeom prst="straightConnector1">
            <a:avLst/>
          </a:prstGeom>
          <a:noFill/>
          <a:ln cap="flat" cmpd="sng" w="38100">
            <a:solidFill>
              <a:schemeClr val="dk2"/>
            </a:solidFill>
            <a:prstDash val="solid"/>
            <a:round/>
            <a:headEnd len="lg" w="lg" type="none"/>
            <a:tailEnd len="lg" w="lg"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None/>
            </a:pPr>
            <a:r>
              <a:rPr b="1" lang="en-IE" sz="3600">
                <a:solidFill>
                  <a:srgbClr val="0095BF"/>
                </a:solidFill>
                <a:latin typeface="Ubuntu"/>
                <a:ea typeface="Ubuntu"/>
                <a:cs typeface="Ubuntu"/>
                <a:sym typeface="Ubuntu"/>
              </a:rPr>
              <a:t>A unified interface to lexical data</a:t>
            </a:r>
          </a:p>
        </p:txBody>
      </p:sp>
      <p:pic>
        <p:nvPicPr>
          <p:cNvPr descr="logo_small.png" id="309" name="Shape 309"/>
          <p:cNvPicPr preferRelativeResize="0"/>
          <p:nvPr/>
        </p:nvPicPr>
        <p:blipFill>
          <a:blip r:embed="rId3">
            <a:alphaModFix/>
          </a:blip>
          <a:stretch>
            <a:fillRect/>
          </a:stretch>
        </p:blipFill>
        <p:spPr>
          <a:xfrm>
            <a:off x="4477825" y="3264975"/>
            <a:ext cx="2066925" cy="666750"/>
          </a:xfrm>
          <a:prstGeom prst="rect">
            <a:avLst/>
          </a:prstGeom>
          <a:noFill/>
          <a:ln>
            <a:noFill/>
          </a:ln>
        </p:spPr>
      </p:pic>
      <p:sp>
        <p:nvSpPr>
          <p:cNvPr id="310" name="Shape 310"/>
          <p:cNvSpPr/>
          <p:nvPr/>
        </p:nvSpPr>
        <p:spPr>
          <a:xfrm>
            <a:off x="360925" y="1601675"/>
            <a:ext cx="24027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CSV, TSV etc.</a:t>
            </a:r>
          </a:p>
          <a:p>
            <a:pPr lvl="0" rtl="0" algn="ctr">
              <a:spcBef>
                <a:spcPts val="0"/>
              </a:spcBef>
              <a:buNone/>
            </a:pPr>
            <a:r>
              <a:rPr lang="en-IE">
                <a:solidFill>
                  <a:srgbClr val="F8F8F8"/>
                </a:solidFill>
                <a:latin typeface="Ubuntu"/>
                <a:ea typeface="Ubuntu"/>
                <a:cs typeface="Ubuntu"/>
                <a:sym typeface="Ubuntu"/>
              </a:rPr>
              <a:t>+ </a:t>
            </a:r>
          </a:p>
          <a:p>
            <a:pPr lvl="0" rtl="0" algn="ctr">
              <a:spcBef>
                <a:spcPts val="0"/>
              </a:spcBef>
              <a:buNone/>
            </a:pPr>
            <a:r>
              <a:rPr lang="en-IE">
                <a:solidFill>
                  <a:srgbClr val="F8F8F8"/>
                </a:solidFill>
                <a:latin typeface="Ubuntu"/>
                <a:ea typeface="Ubuntu"/>
                <a:cs typeface="Ubuntu"/>
                <a:sym typeface="Ubuntu"/>
              </a:rPr>
              <a:t>CSV-on-the-Web metadata</a:t>
            </a:r>
          </a:p>
        </p:txBody>
      </p:sp>
      <p:sp>
        <p:nvSpPr>
          <p:cNvPr id="311" name="Shape 311"/>
          <p:cNvSpPr/>
          <p:nvPr/>
        </p:nvSpPr>
        <p:spPr>
          <a:xfrm>
            <a:off x="360925" y="3197850"/>
            <a:ext cx="24027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XML, JSON, etc.</a:t>
            </a:r>
          </a:p>
          <a:p>
            <a:pPr lvl="0" rtl="0" algn="ctr">
              <a:spcBef>
                <a:spcPts val="0"/>
              </a:spcBef>
              <a:buNone/>
            </a:pPr>
            <a:r>
              <a:rPr lang="en-IE">
                <a:solidFill>
                  <a:srgbClr val="F8F8F8"/>
                </a:solidFill>
                <a:latin typeface="Ubuntu"/>
                <a:ea typeface="Ubuntu"/>
                <a:cs typeface="Ubuntu"/>
                <a:sym typeface="Ubuntu"/>
              </a:rPr>
              <a:t>+</a:t>
            </a:r>
          </a:p>
          <a:p>
            <a:pPr lvl="0" rtl="0" algn="ctr">
              <a:spcBef>
                <a:spcPts val="0"/>
              </a:spcBef>
              <a:buNone/>
            </a:pPr>
            <a:r>
              <a:rPr lang="en-IE">
                <a:solidFill>
                  <a:srgbClr val="F8F8F8"/>
                </a:solidFill>
                <a:latin typeface="Ubuntu"/>
                <a:ea typeface="Ubuntu"/>
                <a:cs typeface="Ubuntu"/>
                <a:sym typeface="Ubuntu"/>
              </a:rPr>
              <a:t>JSON-LD Context</a:t>
            </a:r>
          </a:p>
        </p:txBody>
      </p:sp>
      <p:sp>
        <p:nvSpPr>
          <p:cNvPr id="312" name="Shape 312"/>
          <p:cNvSpPr/>
          <p:nvPr/>
        </p:nvSpPr>
        <p:spPr>
          <a:xfrm>
            <a:off x="360925" y="4884275"/>
            <a:ext cx="2402700" cy="801000"/>
          </a:xfrm>
          <a:prstGeom prst="rect">
            <a:avLst/>
          </a:prstGeom>
          <a:solidFill>
            <a:srgbClr val="19627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IE">
                <a:solidFill>
                  <a:srgbClr val="F8F8F8"/>
                </a:solidFill>
                <a:latin typeface="Ubuntu"/>
                <a:ea typeface="Ubuntu"/>
                <a:cs typeface="Ubuntu"/>
                <a:sym typeface="Ubuntu"/>
              </a:rPr>
              <a:t>RDF</a:t>
            </a:r>
          </a:p>
          <a:p>
            <a:pPr lvl="0" rtl="0" algn="ctr">
              <a:spcBef>
                <a:spcPts val="0"/>
              </a:spcBef>
              <a:buNone/>
            </a:pPr>
            <a:r>
              <a:rPr lang="en-IE">
                <a:solidFill>
                  <a:srgbClr val="F8F8F8"/>
                </a:solidFill>
                <a:latin typeface="Ubuntu"/>
                <a:ea typeface="Ubuntu"/>
                <a:cs typeface="Ubuntu"/>
                <a:sym typeface="Ubuntu"/>
              </a:rPr>
              <a:t>(XML, Turtle, NT, JSON-LD)</a:t>
            </a:r>
          </a:p>
        </p:txBody>
      </p:sp>
      <p:sp>
        <p:nvSpPr>
          <p:cNvPr id="313" name="Shape 313"/>
          <p:cNvSpPr/>
          <p:nvPr/>
        </p:nvSpPr>
        <p:spPr>
          <a:xfrm rot="2177386">
            <a:off x="2977768" y="2205932"/>
            <a:ext cx="1285925" cy="666993"/>
          </a:xfrm>
          <a:prstGeom prst="rightArrow">
            <a:avLst>
              <a:gd fmla="val 50000" name="adj1"/>
              <a:gd fmla="val 50000" name="adj2"/>
            </a:avLst>
          </a:prstGeom>
          <a:solidFill>
            <a:srgbClr val="0095B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4" name="Shape 314"/>
          <p:cNvSpPr/>
          <p:nvPr/>
        </p:nvSpPr>
        <p:spPr>
          <a:xfrm flipH="1" rot="8622614">
            <a:off x="3065493" y="4359832"/>
            <a:ext cx="1285925" cy="666993"/>
          </a:xfrm>
          <a:prstGeom prst="rightArrow">
            <a:avLst>
              <a:gd fmla="val 50000" name="adj1"/>
              <a:gd fmla="val 50000" name="adj2"/>
            </a:avLst>
          </a:prstGeom>
          <a:solidFill>
            <a:srgbClr val="0095B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5" name="Shape 315"/>
          <p:cNvSpPr/>
          <p:nvPr/>
        </p:nvSpPr>
        <p:spPr>
          <a:xfrm>
            <a:off x="2977818" y="3264889"/>
            <a:ext cx="1285800" cy="666900"/>
          </a:xfrm>
          <a:prstGeom prst="rightArrow">
            <a:avLst>
              <a:gd fmla="val 50000" name="adj1"/>
              <a:gd fmla="val 50000" name="adj2"/>
            </a:avLst>
          </a:prstGeom>
          <a:solidFill>
            <a:srgbClr val="0095B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6" name="Shape 316"/>
          <p:cNvSpPr txBox="1"/>
          <p:nvPr/>
        </p:nvSpPr>
        <p:spPr>
          <a:xfrm>
            <a:off x="7255500" y="1573125"/>
            <a:ext cx="1431300" cy="666600"/>
          </a:xfrm>
          <a:prstGeom prst="rect">
            <a:avLst/>
          </a:prstGeom>
          <a:noFill/>
          <a:ln>
            <a:noFill/>
          </a:ln>
        </p:spPr>
        <p:txBody>
          <a:bodyPr anchorCtr="0" anchor="t" bIns="91425" lIns="91425" rIns="91425" tIns="91425">
            <a:noAutofit/>
          </a:bodyPr>
          <a:lstStyle/>
          <a:p>
            <a:pPr lvl="0">
              <a:spcBef>
                <a:spcPts val="0"/>
              </a:spcBef>
              <a:buNone/>
            </a:pPr>
            <a:r>
              <a:rPr lang="en-IE" sz="3000">
                <a:solidFill>
                  <a:srgbClr val="196273"/>
                </a:solidFill>
                <a:latin typeface="Ubuntu"/>
                <a:ea typeface="Ubuntu"/>
                <a:cs typeface="Ubuntu"/>
                <a:sym typeface="Ubuntu"/>
              </a:rPr>
              <a:t>HTML</a:t>
            </a:r>
          </a:p>
        </p:txBody>
      </p:sp>
      <p:sp>
        <p:nvSpPr>
          <p:cNvPr id="317" name="Shape 317"/>
          <p:cNvSpPr txBox="1"/>
          <p:nvPr/>
        </p:nvSpPr>
        <p:spPr>
          <a:xfrm>
            <a:off x="7255500" y="2436000"/>
            <a:ext cx="1431300" cy="1071600"/>
          </a:xfrm>
          <a:prstGeom prst="rect">
            <a:avLst/>
          </a:prstGeom>
          <a:noFill/>
          <a:ln>
            <a:noFill/>
          </a:ln>
        </p:spPr>
        <p:txBody>
          <a:bodyPr anchorCtr="0" anchor="t" bIns="91425" lIns="91425" rIns="91425" tIns="91425">
            <a:noAutofit/>
          </a:bodyPr>
          <a:lstStyle/>
          <a:p>
            <a:pPr lvl="0">
              <a:spcBef>
                <a:spcPts val="0"/>
              </a:spcBef>
              <a:buNone/>
            </a:pPr>
            <a:r>
              <a:rPr lang="en-IE" sz="3000">
                <a:solidFill>
                  <a:srgbClr val="196273"/>
                </a:solidFill>
                <a:latin typeface="Ubuntu"/>
                <a:ea typeface="Ubuntu"/>
                <a:cs typeface="Ubuntu"/>
                <a:sym typeface="Ubuntu"/>
              </a:rPr>
              <a:t>Linked</a:t>
            </a:r>
          </a:p>
          <a:p>
            <a:pPr lvl="0" rtl="0">
              <a:spcBef>
                <a:spcPts val="0"/>
              </a:spcBef>
              <a:buNone/>
            </a:pPr>
            <a:r>
              <a:rPr lang="en-IE" sz="3000">
                <a:solidFill>
                  <a:srgbClr val="196273"/>
                </a:solidFill>
                <a:latin typeface="Ubuntu"/>
                <a:ea typeface="Ubuntu"/>
                <a:cs typeface="Ubuntu"/>
                <a:sym typeface="Ubuntu"/>
              </a:rPr>
              <a:t>Data</a:t>
            </a:r>
          </a:p>
        </p:txBody>
      </p:sp>
      <p:sp>
        <p:nvSpPr>
          <p:cNvPr id="318" name="Shape 318"/>
          <p:cNvSpPr txBox="1"/>
          <p:nvPr/>
        </p:nvSpPr>
        <p:spPr>
          <a:xfrm>
            <a:off x="7303375" y="3858150"/>
            <a:ext cx="1733100" cy="778500"/>
          </a:xfrm>
          <a:prstGeom prst="rect">
            <a:avLst/>
          </a:prstGeom>
          <a:noFill/>
          <a:ln>
            <a:noFill/>
          </a:ln>
        </p:spPr>
        <p:txBody>
          <a:bodyPr anchorCtr="0" anchor="t" bIns="91425" lIns="91425" rIns="91425" tIns="91425">
            <a:noAutofit/>
          </a:bodyPr>
          <a:lstStyle/>
          <a:p>
            <a:pPr lvl="0" rtl="0">
              <a:spcBef>
                <a:spcPts val="0"/>
              </a:spcBef>
              <a:buNone/>
            </a:pPr>
            <a:r>
              <a:rPr lang="en-IE" sz="3000">
                <a:solidFill>
                  <a:srgbClr val="196273"/>
                </a:solidFill>
                <a:latin typeface="Ubuntu"/>
                <a:ea typeface="Ubuntu"/>
                <a:cs typeface="Ubuntu"/>
                <a:sym typeface="Ubuntu"/>
              </a:rPr>
              <a:t>SPARQL</a:t>
            </a:r>
          </a:p>
        </p:txBody>
      </p:sp>
      <p:sp>
        <p:nvSpPr>
          <p:cNvPr id="319" name="Shape 319"/>
          <p:cNvSpPr txBox="1"/>
          <p:nvPr/>
        </p:nvSpPr>
        <p:spPr>
          <a:xfrm>
            <a:off x="7303375" y="4863600"/>
            <a:ext cx="1733100" cy="778500"/>
          </a:xfrm>
          <a:prstGeom prst="rect">
            <a:avLst/>
          </a:prstGeom>
          <a:noFill/>
          <a:ln>
            <a:noFill/>
          </a:ln>
        </p:spPr>
        <p:txBody>
          <a:bodyPr anchorCtr="0" anchor="t" bIns="91425" lIns="91425" rIns="91425" tIns="91425">
            <a:noAutofit/>
          </a:bodyPr>
          <a:lstStyle/>
          <a:p>
            <a:pPr lvl="0" rtl="0">
              <a:spcBef>
                <a:spcPts val="0"/>
              </a:spcBef>
              <a:buNone/>
            </a:pPr>
            <a:r>
              <a:rPr lang="en-IE" sz="3000">
                <a:solidFill>
                  <a:srgbClr val="196273"/>
                </a:solidFill>
                <a:latin typeface="Ubuntu"/>
                <a:ea typeface="Ubuntu"/>
                <a:cs typeface="Ubuntu"/>
                <a:sym typeface="Ubuntu"/>
              </a:rPr>
              <a:t>JSON API</a:t>
            </a:r>
          </a:p>
        </p:txBody>
      </p:sp>
      <p:sp>
        <p:nvSpPr>
          <p:cNvPr id="320" name="Shape 320"/>
          <p:cNvSpPr/>
          <p:nvPr/>
        </p:nvSpPr>
        <p:spPr>
          <a:xfrm>
            <a:off x="6677525" y="2241625"/>
            <a:ext cx="436800" cy="2661900"/>
          </a:xfrm>
          <a:prstGeom prst="chevron">
            <a:avLst>
              <a:gd fmla="val 50000" name="adj"/>
            </a:avLst>
          </a:prstGeom>
          <a:solidFill>
            <a:srgbClr val="0095B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0095B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Conclusion</a:t>
            </a:r>
          </a:p>
          <a:p>
            <a:pPr lvl="0">
              <a:spcBef>
                <a:spcPts val="0"/>
              </a:spcBef>
              <a:buNone/>
            </a:pPr>
            <a:r>
              <a:t/>
            </a:r>
            <a:endParaRPr/>
          </a:p>
        </p:txBody>
      </p:sp>
      <p:sp>
        <p:nvSpPr>
          <p:cNvPr id="327" name="Shape 327"/>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a:spcBef>
                <a:spcPts val="0"/>
              </a:spcBef>
              <a:buClr>
                <a:schemeClr val="dk1"/>
              </a:buClr>
              <a:buSzPct val="45833"/>
              <a:buFont typeface="Arial"/>
              <a:buNone/>
            </a:pPr>
            <a:r>
              <a:rPr lang="en-IE" sz="2400">
                <a:solidFill>
                  <a:schemeClr val="dk1"/>
                </a:solidFill>
              </a:rPr>
              <a:t>Linked data is better data</a:t>
            </a:r>
          </a:p>
          <a:p>
            <a:pPr indent="-381000" lvl="0" marL="457200" rtl="0">
              <a:spcBef>
                <a:spcPts val="0"/>
              </a:spcBef>
              <a:buClr>
                <a:srgbClr val="006B94"/>
              </a:buClr>
              <a:buSzPct val="100000"/>
              <a:buChar char="●"/>
            </a:pPr>
            <a:r>
              <a:rPr lang="en-IE" sz="2400">
                <a:solidFill>
                  <a:schemeClr val="dk1"/>
                </a:solidFill>
              </a:rPr>
              <a:t>Quality is better (format, verification)</a:t>
            </a:r>
          </a:p>
          <a:p>
            <a:pPr indent="-381000" lvl="0" marL="457200" rtl="0">
              <a:spcBef>
                <a:spcPts val="0"/>
              </a:spcBef>
              <a:buClr>
                <a:srgbClr val="006B94"/>
              </a:buClr>
              <a:buSzPct val="100000"/>
              <a:buChar char="●"/>
            </a:pPr>
            <a:r>
              <a:rPr lang="en-IE" sz="2400">
                <a:solidFill>
                  <a:schemeClr val="dk1"/>
                </a:solidFill>
              </a:rPr>
              <a:t>Access is better</a:t>
            </a:r>
          </a:p>
          <a:p>
            <a:pPr indent="-381000" lvl="0" marL="457200" rtl="0">
              <a:spcBef>
                <a:spcPts val="0"/>
              </a:spcBef>
              <a:buClr>
                <a:srgbClr val="006B94"/>
              </a:buClr>
              <a:buSzPct val="100000"/>
              <a:buChar char="●"/>
            </a:pPr>
            <a:r>
              <a:rPr lang="en-IE" sz="2400">
                <a:solidFill>
                  <a:schemeClr val="dk1"/>
                </a:solidFill>
              </a:rPr>
              <a:t>A little semantics goes a long way</a:t>
            </a:r>
          </a:p>
          <a:p>
            <a:pPr indent="-381000" lvl="0" marL="457200" rtl="0">
              <a:spcBef>
                <a:spcPts val="0"/>
              </a:spcBef>
              <a:buClr>
                <a:srgbClr val="006B94"/>
              </a:buClr>
              <a:buSzPct val="100000"/>
              <a:buChar char="●"/>
            </a:pPr>
            <a:r>
              <a:rPr lang="en-IE" sz="2400">
                <a:solidFill>
                  <a:schemeClr val="dk1"/>
                </a:solidFill>
              </a:rPr>
              <a:t>Linking is documenting</a:t>
            </a:r>
          </a:p>
          <a:p>
            <a:pPr indent="-381000" lvl="0" marL="457200" rtl="0">
              <a:spcBef>
                <a:spcPts val="0"/>
              </a:spcBef>
              <a:buClr>
                <a:srgbClr val="006B94"/>
              </a:buClr>
              <a:buSzPct val="100000"/>
              <a:buChar char="●"/>
            </a:pPr>
            <a:r>
              <a:rPr lang="en-IE" sz="2400">
                <a:solidFill>
                  <a:schemeClr val="dk1"/>
                </a:solidFill>
              </a:rPr>
              <a:t>ELEXIS should focus on making this easier:</a:t>
            </a:r>
          </a:p>
          <a:p>
            <a:pPr indent="-381000" lvl="1" marL="914400" rtl="0">
              <a:spcBef>
                <a:spcPts val="0"/>
              </a:spcBef>
              <a:buClr>
                <a:schemeClr val="dk1"/>
              </a:buClr>
              <a:buSzPct val="100000"/>
              <a:buChar char="○"/>
            </a:pPr>
            <a:r>
              <a:rPr lang="en-IE" sz="2400">
                <a:solidFill>
                  <a:schemeClr val="dk1"/>
                </a:solidFill>
              </a:rPr>
              <a:t>Automated linking</a:t>
            </a:r>
          </a:p>
          <a:p>
            <a:pPr indent="-381000" lvl="1" marL="914400" rtl="0">
              <a:spcBef>
                <a:spcPts val="0"/>
              </a:spcBef>
              <a:buClr>
                <a:schemeClr val="dk1"/>
              </a:buClr>
              <a:buSzPct val="100000"/>
              <a:buChar char="○"/>
            </a:pPr>
            <a:r>
              <a:rPr lang="en-IE" sz="2400">
                <a:solidFill>
                  <a:schemeClr val="dk1"/>
                </a:solidFill>
              </a:rPr>
              <a:t>Metadata generation</a:t>
            </a:r>
          </a:p>
          <a:p>
            <a:pPr indent="-381000" lvl="1" marL="914400" rtl="0">
              <a:spcBef>
                <a:spcPts val="0"/>
              </a:spcBef>
              <a:buClr>
                <a:schemeClr val="dk1"/>
              </a:buClr>
              <a:buSzPct val="100000"/>
              <a:buChar char="○"/>
            </a:pPr>
            <a:r>
              <a:rPr lang="en-IE" sz="2400">
                <a:solidFill>
                  <a:schemeClr val="dk1"/>
                </a:solidFill>
              </a:rPr>
              <a:t>Visualisation and interfaces</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p:nvPr/>
        </p:nvSpPr>
        <p:spPr>
          <a:xfrm>
            <a:off x="282000" y="2639425"/>
            <a:ext cx="2249100" cy="1948500"/>
          </a:xfrm>
          <a:prstGeom prst="hexagon">
            <a:avLst>
              <a:gd fmla="val 25000" name="adj"/>
              <a:gd fmla="val 115470" name="vf"/>
            </a:avLst>
          </a:prstGeom>
          <a:solidFill>
            <a:srgbClr val="EB7047"/>
          </a:solidFill>
          <a:ln cap="flat" cmpd="sng" w="9525">
            <a:solidFill>
              <a:srgbClr val="EB704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3" name="Shape 333"/>
          <p:cNvSpPr txBox="1"/>
          <p:nvPr/>
        </p:nvSpPr>
        <p:spPr>
          <a:xfrm>
            <a:off x="389150" y="462466"/>
            <a:ext cx="8180400" cy="1286100"/>
          </a:xfrm>
          <a:prstGeom prst="rect">
            <a:avLst/>
          </a:prstGeom>
          <a:noFill/>
          <a:ln>
            <a:noFill/>
          </a:ln>
        </p:spPr>
        <p:txBody>
          <a:bodyPr anchorCtr="0" anchor="t" bIns="91425" lIns="91425" rIns="91425" tIns="91425">
            <a:noAutofit/>
          </a:bodyPr>
          <a:lstStyle/>
          <a:p>
            <a:pPr lvl="0" rtl="0">
              <a:spcBef>
                <a:spcPts val="0"/>
              </a:spcBef>
              <a:buNone/>
            </a:pPr>
            <a:r>
              <a:rPr b="1" lang="en-IE" sz="3600">
                <a:solidFill>
                  <a:srgbClr val="196273"/>
                </a:solidFill>
                <a:latin typeface="Oswald"/>
                <a:ea typeface="Oswald"/>
                <a:cs typeface="Oswald"/>
                <a:sym typeface="Oswald"/>
              </a:rPr>
              <a:t>LANGUAGE, DATA and KNOWLEDGE 2017</a:t>
            </a:r>
          </a:p>
          <a:p>
            <a:pPr lvl="0" rtl="0">
              <a:spcBef>
                <a:spcPts val="0"/>
              </a:spcBef>
              <a:buNone/>
            </a:pPr>
            <a:r>
              <a:rPr lang="en-IE" sz="2400">
                <a:latin typeface="Lato"/>
                <a:ea typeface="Lato"/>
                <a:cs typeface="Lato"/>
                <a:sym typeface="Lato"/>
              </a:rPr>
              <a:t>Conference in Galway, Ireland</a:t>
            </a:r>
          </a:p>
        </p:txBody>
      </p:sp>
      <p:pic>
        <p:nvPicPr>
          <p:cNvPr descr="Screenshot 2016-09-14 08.19.32.png" id="334" name="Shape 334"/>
          <p:cNvPicPr preferRelativeResize="0"/>
          <p:nvPr/>
        </p:nvPicPr>
        <p:blipFill>
          <a:blip r:embed="rId3">
            <a:alphaModFix/>
          </a:blip>
          <a:stretch>
            <a:fillRect/>
          </a:stretch>
        </p:blipFill>
        <p:spPr>
          <a:xfrm>
            <a:off x="4227600" y="3000375"/>
            <a:ext cx="4916401" cy="3857626"/>
          </a:xfrm>
          <a:prstGeom prst="rect">
            <a:avLst/>
          </a:prstGeom>
          <a:noFill/>
          <a:ln>
            <a:noFill/>
          </a:ln>
        </p:spPr>
      </p:pic>
      <p:pic>
        <p:nvPicPr>
          <p:cNvPr descr="logos.png" id="335" name="Shape 335"/>
          <p:cNvPicPr preferRelativeResize="0"/>
          <p:nvPr/>
        </p:nvPicPr>
        <p:blipFill>
          <a:blip r:embed="rId4">
            <a:alphaModFix/>
          </a:blip>
          <a:stretch>
            <a:fillRect/>
          </a:stretch>
        </p:blipFill>
        <p:spPr>
          <a:xfrm>
            <a:off x="0" y="6260166"/>
            <a:ext cx="5978324" cy="448375"/>
          </a:xfrm>
          <a:prstGeom prst="rect">
            <a:avLst/>
          </a:prstGeom>
          <a:noFill/>
          <a:ln>
            <a:noFill/>
          </a:ln>
        </p:spPr>
      </p:pic>
      <p:sp>
        <p:nvSpPr>
          <p:cNvPr id="336" name="Shape 336"/>
          <p:cNvSpPr txBox="1"/>
          <p:nvPr/>
        </p:nvSpPr>
        <p:spPr>
          <a:xfrm>
            <a:off x="539400" y="3049575"/>
            <a:ext cx="1734300" cy="1286100"/>
          </a:xfrm>
          <a:prstGeom prst="rect">
            <a:avLst/>
          </a:prstGeom>
          <a:noFill/>
          <a:ln>
            <a:noFill/>
          </a:ln>
        </p:spPr>
        <p:txBody>
          <a:bodyPr anchorCtr="0" anchor="t" bIns="91425" lIns="91425" rIns="91425" tIns="91425">
            <a:noAutofit/>
          </a:bodyPr>
          <a:lstStyle/>
          <a:p>
            <a:pPr lvl="0" rtl="0" algn="ctr">
              <a:spcBef>
                <a:spcPts val="0"/>
              </a:spcBef>
              <a:buNone/>
            </a:pPr>
            <a:r>
              <a:rPr b="1" lang="en-IE">
                <a:solidFill>
                  <a:srgbClr val="F3F3F3"/>
                </a:solidFill>
                <a:latin typeface="Lato"/>
                <a:ea typeface="Lato"/>
                <a:cs typeface="Lato"/>
                <a:sym typeface="Lato"/>
              </a:rPr>
              <a:t>Natural Language Processing</a:t>
            </a:r>
          </a:p>
          <a:p>
            <a:pPr lvl="0" rtl="0" algn="ctr">
              <a:spcBef>
                <a:spcPts val="0"/>
              </a:spcBef>
              <a:buNone/>
            </a:pPr>
            <a:r>
              <a:rPr b="1" lang="en-IE">
                <a:solidFill>
                  <a:srgbClr val="F3F3F3"/>
                </a:solidFill>
                <a:latin typeface="Lato"/>
                <a:ea typeface="Lato"/>
                <a:cs typeface="Lato"/>
                <a:sym typeface="Lato"/>
              </a:rPr>
              <a:t>+</a:t>
            </a:r>
          </a:p>
          <a:p>
            <a:pPr lvl="0" rtl="0" algn="ctr">
              <a:spcBef>
                <a:spcPts val="0"/>
              </a:spcBef>
              <a:buNone/>
            </a:pPr>
            <a:r>
              <a:rPr b="1" lang="en-IE">
                <a:solidFill>
                  <a:srgbClr val="F3F3F3"/>
                </a:solidFill>
                <a:latin typeface="Lato"/>
                <a:ea typeface="Lato"/>
                <a:cs typeface="Lato"/>
                <a:sym typeface="Lato"/>
              </a:rPr>
              <a:t>Data Science</a:t>
            </a:r>
          </a:p>
        </p:txBody>
      </p:sp>
      <p:sp>
        <p:nvSpPr>
          <p:cNvPr id="337" name="Shape 337"/>
          <p:cNvSpPr txBox="1"/>
          <p:nvPr/>
        </p:nvSpPr>
        <p:spPr>
          <a:xfrm>
            <a:off x="2896050" y="1701625"/>
            <a:ext cx="3032100" cy="1948500"/>
          </a:xfrm>
          <a:prstGeom prst="rect">
            <a:avLst/>
          </a:prstGeom>
          <a:noFill/>
          <a:ln>
            <a:noFill/>
          </a:ln>
        </p:spPr>
        <p:txBody>
          <a:bodyPr anchorCtr="0" anchor="t" bIns="91425" lIns="91425" rIns="91425" tIns="91425">
            <a:noAutofit/>
          </a:bodyPr>
          <a:lstStyle/>
          <a:p>
            <a:pPr lvl="0" rtl="0">
              <a:spcBef>
                <a:spcPts val="0"/>
              </a:spcBef>
              <a:buNone/>
            </a:pPr>
            <a:r>
              <a:rPr b="1" lang="en-IE" sz="1600">
                <a:latin typeface="Lato"/>
                <a:ea typeface="Lato"/>
                <a:cs typeface="Lato"/>
                <a:sym typeface="Lato"/>
              </a:rPr>
              <a:t>Important Dates</a:t>
            </a:r>
          </a:p>
          <a:p>
            <a:pPr lvl="0" rtl="0">
              <a:spcBef>
                <a:spcPts val="0"/>
              </a:spcBef>
              <a:buNone/>
            </a:pPr>
            <a:r>
              <a:rPr lang="en-IE" sz="1600">
                <a:latin typeface="Lato"/>
                <a:ea typeface="Lato"/>
                <a:cs typeface="Lato"/>
                <a:sym typeface="Lato"/>
              </a:rPr>
              <a:t>12 October - Call for Papers</a:t>
            </a:r>
          </a:p>
          <a:p>
            <a:pPr lvl="0" rtl="0">
              <a:spcBef>
                <a:spcPts val="0"/>
              </a:spcBef>
              <a:buNone/>
            </a:pPr>
            <a:r>
              <a:rPr lang="en-IE" sz="1600">
                <a:latin typeface="Lato"/>
                <a:ea typeface="Lato"/>
                <a:cs typeface="Lato"/>
                <a:sym typeface="Lato"/>
              </a:rPr>
              <a:t>9 February - Paper Submission</a:t>
            </a:r>
          </a:p>
          <a:p>
            <a:pPr lvl="0" rtl="0">
              <a:spcBef>
                <a:spcPts val="0"/>
              </a:spcBef>
              <a:buNone/>
            </a:pPr>
            <a:r>
              <a:rPr lang="en-IE" sz="1600">
                <a:latin typeface="Lato"/>
                <a:ea typeface="Lato"/>
                <a:cs typeface="Lato"/>
                <a:sym typeface="Lato"/>
              </a:rPr>
              <a:t>30 March - Notifications</a:t>
            </a:r>
          </a:p>
          <a:p>
            <a:pPr lvl="0" rtl="0">
              <a:spcBef>
                <a:spcPts val="0"/>
              </a:spcBef>
              <a:buNone/>
            </a:pPr>
            <a:r>
              <a:rPr lang="en-IE" sz="1600">
                <a:latin typeface="Lato"/>
                <a:ea typeface="Lato"/>
                <a:cs typeface="Lato"/>
                <a:sym typeface="Lato"/>
              </a:rPr>
              <a:t>19-20 June - Conference</a:t>
            </a:r>
          </a:p>
          <a:p>
            <a:pPr lvl="0" rtl="0">
              <a:spcBef>
                <a:spcPts val="0"/>
              </a:spcBef>
              <a:buNone/>
            </a:pPr>
            <a:r>
              <a:t/>
            </a:r>
            <a:endParaRPr sz="1600">
              <a:latin typeface="Lato"/>
              <a:ea typeface="Lato"/>
              <a:cs typeface="Lato"/>
              <a:sym typeface="Lato"/>
            </a:endParaRPr>
          </a:p>
        </p:txBody>
      </p:sp>
      <p:sp>
        <p:nvSpPr>
          <p:cNvPr id="338" name="Shape 338"/>
          <p:cNvSpPr txBox="1"/>
          <p:nvPr/>
        </p:nvSpPr>
        <p:spPr>
          <a:xfrm>
            <a:off x="157925" y="5328008"/>
            <a:ext cx="4817100" cy="992700"/>
          </a:xfrm>
          <a:prstGeom prst="rect">
            <a:avLst/>
          </a:prstGeom>
          <a:noFill/>
          <a:ln>
            <a:noFill/>
          </a:ln>
        </p:spPr>
        <p:txBody>
          <a:bodyPr anchorCtr="0" anchor="t" bIns="91425" lIns="91425" rIns="91425" tIns="91425">
            <a:noAutofit/>
          </a:bodyPr>
          <a:lstStyle/>
          <a:p>
            <a:pPr lvl="0" rtl="0">
              <a:spcBef>
                <a:spcPts val="0"/>
              </a:spcBef>
              <a:buNone/>
            </a:pPr>
            <a:r>
              <a:rPr lang="en-IE" sz="3000" u="sng">
                <a:solidFill>
                  <a:schemeClr val="hlink"/>
                </a:solidFill>
                <a:latin typeface="Lato"/>
                <a:ea typeface="Lato"/>
                <a:cs typeface="Lato"/>
                <a:sym typeface="Lato"/>
                <a:hlinkClick r:id="rId5"/>
              </a:rPr>
              <a:t>http://www.ldk2017.org/</a:t>
            </a:r>
            <a:r>
              <a:rPr lang="en-IE" sz="3000">
                <a:latin typeface="Lato"/>
                <a:ea typeface="Lato"/>
                <a:cs typeface="Lato"/>
                <a:sym typeface="Lato"/>
              </a:rPr>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56275"/>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Linguistic Linked Data Cloud</a:t>
            </a:r>
          </a:p>
          <a:p>
            <a:pPr lvl="0">
              <a:spcBef>
                <a:spcPts val="0"/>
              </a:spcBef>
              <a:buNone/>
            </a:pPr>
            <a:r>
              <a:t/>
            </a:r>
            <a:endParaRPr/>
          </a:p>
        </p:txBody>
      </p:sp>
      <p:pic>
        <p:nvPicPr>
          <p:cNvPr descr="llod-cloud.png" id="115" name="Shape 115"/>
          <p:cNvPicPr preferRelativeResize="0"/>
          <p:nvPr/>
        </p:nvPicPr>
        <p:blipFill>
          <a:blip r:embed="rId3">
            <a:alphaModFix/>
          </a:blip>
          <a:stretch>
            <a:fillRect/>
          </a:stretch>
        </p:blipFill>
        <p:spPr>
          <a:xfrm>
            <a:off x="1683200" y="1040800"/>
            <a:ext cx="5777600" cy="5283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The promise of lexical linked open data</a:t>
            </a:r>
          </a:p>
          <a:p>
            <a:pPr lvl="0">
              <a:spcBef>
                <a:spcPts val="0"/>
              </a:spcBef>
              <a:buNone/>
            </a:pPr>
            <a:r>
              <a:t/>
            </a:r>
            <a:endParaRPr/>
          </a:p>
        </p:txBody>
      </p:sp>
      <p:sp>
        <p:nvSpPr>
          <p:cNvPr id="122" name="Shape 122"/>
          <p:cNvSpPr txBox="1"/>
          <p:nvPr>
            <p:ph idx="1" type="body"/>
          </p:nvPr>
        </p:nvSpPr>
        <p:spPr>
          <a:xfrm>
            <a:off x="457200" y="2099625"/>
            <a:ext cx="8229600" cy="3613800"/>
          </a:xfrm>
          <a:prstGeom prst="rect">
            <a:avLst/>
          </a:prstGeom>
        </p:spPr>
        <p:txBody>
          <a:bodyPr anchorCtr="0" anchor="t" bIns="91425" lIns="91425" rIns="91425" tIns="91425">
            <a:noAutofit/>
          </a:bodyPr>
          <a:lstStyle/>
          <a:p>
            <a:pPr indent="-381000" lvl="0" marL="457200" rtl="0">
              <a:spcBef>
                <a:spcPts val="0"/>
              </a:spcBef>
              <a:buSzPct val="100000"/>
              <a:buChar char="●"/>
            </a:pPr>
            <a:r>
              <a:rPr b="1" lang="en-IE" sz="2400"/>
              <a:t>Representation and Modelling</a:t>
            </a:r>
          </a:p>
          <a:p>
            <a:pPr indent="-381000" lvl="0" marL="457200" rtl="0">
              <a:spcBef>
                <a:spcPts val="0"/>
              </a:spcBef>
              <a:buSzPct val="100000"/>
              <a:buChar char="●"/>
            </a:pPr>
            <a:r>
              <a:rPr b="1" lang="en-IE" sz="2400"/>
              <a:t>Structural Interoperability</a:t>
            </a:r>
          </a:p>
          <a:p>
            <a:pPr indent="-381000" lvl="0" marL="457200" rtl="0">
              <a:spcBef>
                <a:spcPts val="0"/>
              </a:spcBef>
              <a:buSzPct val="100000"/>
              <a:buChar char="●"/>
            </a:pPr>
            <a:r>
              <a:rPr b="1" lang="en-IE" sz="2400"/>
              <a:t>Federation</a:t>
            </a:r>
            <a:r>
              <a:rPr lang="en-IE" sz="2400"/>
              <a:t> </a:t>
            </a:r>
          </a:p>
          <a:p>
            <a:pPr indent="-381000" lvl="0" marL="457200" rtl="0">
              <a:spcBef>
                <a:spcPts val="0"/>
              </a:spcBef>
              <a:buSzPct val="100000"/>
              <a:buChar char="●"/>
            </a:pPr>
            <a:r>
              <a:rPr b="1" lang="en-IE" sz="2400"/>
              <a:t>Ecosystem </a:t>
            </a:r>
          </a:p>
          <a:p>
            <a:pPr indent="-381000" lvl="0" marL="457200" rtl="0">
              <a:spcBef>
                <a:spcPts val="0"/>
              </a:spcBef>
              <a:buSzPct val="100000"/>
              <a:buChar char="●"/>
            </a:pPr>
            <a:r>
              <a:rPr b="1" lang="en-IE" sz="2400"/>
              <a:t>Expressivity </a:t>
            </a:r>
          </a:p>
          <a:p>
            <a:pPr indent="-381000" lvl="0" marL="457200" rtl="0">
              <a:spcBef>
                <a:spcPts val="0"/>
              </a:spcBef>
              <a:buSzPct val="100000"/>
              <a:buChar char="●"/>
            </a:pPr>
            <a:r>
              <a:rPr b="1" lang="en-IE" sz="2400"/>
              <a:t>Conceptual Interoperability </a:t>
            </a:r>
          </a:p>
          <a:p>
            <a:pPr indent="-381000" lvl="0" marL="457200" rtl="0">
              <a:spcBef>
                <a:spcPts val="0"/>
              </a:spcBef>
              <a:buSzPct val="100000"/>
              <a:buChar char="●"/>
            </a:pPr>
            <a:r>
              <a:rPr b="1" lang="en-IE" sz="2400"/>
              <a:t>Dynamic Import </a:t>
            </a:r>
          </a:p>
          <a:p>
            <a:pPr lvl="0" marL="0" rtl="0">
              <a:spcBef>
                <a:spcPts val="0"/>
              </a:spcBef>
              <a:buNone/>
            </a:pPr>
            <a:r>
              <a:t/>
            </a:r>
            <a:endParaRPr b="1"/>
          </a:p>
          <a:p>
            <a:pPr lvl="0" marL="0" rtl="0">
              <a:spcBef>
                <a:spcPts val="0"/>
              </a:spcBef>
              <a:buNone/>
            </a:pPr>
            <a:r>
              <a:rPr b="1" lang="en-IE"/>
              <a:t>Towards open data for linguistics: Lexical Linked Data. Christian Chiarcos, John McCrae, Philipp Cimiano and Christiane Fellbaum, In: New Trends of Research in Ontologies and Lexical Resources, pp 7-25, (2013).</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Representation and Modelling</a:t>
            </a:r>
          </a:p>
          <a:p>
            <a:pPr lvl="0">
              <a:spcBef>
                <a:spcPts val="0"/>
              </a:spcBef>
              <a:buNone/>
            </a:pPr>
            <a:r>
              <a:t/>
            </a:r>
            <a:endParaRPr/>
          </a:p>
        </p:txBody>
      </p:sp>
      <p:sp>
        <p:nvSpPr>
          <p:cNvPr id="129" name="Shape 129"/>
          <p:cNvSpPr txBox="1"/>
          <p:nvPr>
            <p:ph idx="1" type="body"/>
          </p:nvPr>
        </p:nvSpPr>
        <p:spPr>
          <a:xfrm>
            <a:off x="457200" y="1828800"/>
            <a:ext cx="8229600" cy="4386300"/>
          </a:xfrm>
          <a:prstGeom prst="rect">
            <a:avLst/>
          </a:prstGeom>
        </p:spPr>
        <p:txBody>
          <a:bodyPr anchorCtr="0" anchor="t" bIns="91425" lIns="91425" rIns="91425" tIns="91425">
            <a:noAutofit/>
          </a:bodyPr>
          <a:lstStyle/>
          <a:p>
            <a:pPr lvl="0" marL="0">
              <a:lnSpc>
                <a:spcPct val="115000"/>
              </a:lnSpc>
              <a:spcBef>
                <a:spcPts val="0"/>
              </a:spcBef>
              <a:buNone/>
            </a:pPr>
            <a:r>
              <a:rPr b="1" lang="en-IE" sz="2400">
                <a:solidFill>
                  <a:schemeClr val="dk1"/>
                </a:solidFill>
              </a:rPr>
              <a:t>Claim: </a:t>
            </a:r>
            <a:r>
              <a:rPr lang="en-IE" sz="2400">
                <a:solidFill>
                  <a:schemeClr val="dk1"/>
                </a:solidFill>
              </a:rPr>
              <a:t>Lexical-semantic resources are best described as labeled directed graphs  such as RDF.</a:t>
            </a:r>
          </a:p>
        </p:txBody>
      </p:sp>
      <p:pic>
        <p:nvPicPr>
          <p:cNvPr descr="logo-300dpi.png" id="130" name="Shape 130"/>
          <p:cNvPicPr preferRelativeResize="0"/>
          <p:nvPr/>
        </p:nvPicPr>
        <p:blipFill>
          <a:blip r:embed="rId3">
            <a:alphaModFix/>
          </a:blip>
          <a:stretch>
            <a:fillRect/>
          </a:stretch>
        </p:blipFill>
        <p:spPr>
          <a:xfrm>
            <a:off x="599875" y="3089350"/>
            <a:ext cx="5969800" cy="1675250"/>
          </a:xfrm>
          <a:prstGeom prst="rect">
            <a:avLst/>
          </a:prstGeom>
          <a:noFill/>
          <a:ln>
            <a:noFill/>
          </a:ln>
        </p:spPr>
      </p:pic>
      <p:sp>
        <p:nvSpPr>
          <p:cNvPr id="131" name="Shape 131"/>
          <p:cNvSpPr txBox="1"/>
          <p:nvPr/>
        </p:nvSpPr>
        <p:spPr>
          <a:xfrm>
            <a:off x="760050" y="5067050"/>
            <a:ext cx="5285400" cy="663900"/>
          </a:xfrm>
          <a:prstGeom prst="rect">
            <a:avLst/>
          </a:prstGeom>
          <a:noFill/>
          <a:ln>
            <a:noFill/>
          </a:ln>
        </p:spPr>
        <p:txBody>
          <a:bodyPr anchorCtr="0" anchor="t" bIns="91425" lIns="91425" rIns="91425" tIns="91425">
            <a:noAutofit/>
          </a:bodyPr>
          <a:lstStyle/>
          <a:p>
            <a:pPr lvl="0">
              <a:spcBef>
                <a:spcPts val="0"/>
              </a:spcBef>
              <a:buNone/>
            </a:pPr>
            <a:r>
              <a:rPr lang="en-IE" sz="2400" u="sng">
                <a:solidFill>
                  <a:schemeClr val="hlink"/>
                </a:solidFill>
                <a:hlinkClick r:id="rId4"/>
              </a:rPr>
              <a:t>https://www.w3.org/2016/05/ontolex/</a:t>
            </a:r>
            <a:r>
              <a:rPr lang="en-IE" sz="2400"/>
              <a:t> </a:t>
            </a:r>
          </a:p>
        </p:txBody>
      </p:sp>
      <p:pic>
        <p:nvPicPr>
          <p:cNvPr descr="1024px-Green_tick_pointed.svg.png" id="132" name="Shape 132"/>
          <p:cNvPicPr preferRelativeResize="0"/>
          <p:nvPr/>
        </p:nvPicPr>
        <p:blipFill>
          <a:blip r:embed="rId5">
            <a:alphaModFix/>
          </a:blip>
          <a:stretch>
            <a:fillRect/>
          </a:stretch>
        </p:blipFill>
        <p:spPr>
          <a:xfrm>
            <a:off x="6479424" y="3825024"/>
            <a:ext cx="2475299" cy="2475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Structural Interoperability</a:t>
            </a:r>
          </a:p>
          <a:p>
            <a:pPr lvl="0">
              <a:spcBef>
                <a:spcPts val="0"/>
              </a:spcBef>
              <a:buNone/>
            </a:pPr>
            <a:r>
              <a:t/>
            </a:r>
            <a:endParaRPr/>
          </a:p>
        </p:txBody>
      </p:sp>
      <p:sp>
        <p:nvSpPr>
          <p:cNvPr id="139" name="Shape 139"/>
          <p:cNvSpPr txBox="1"/>
          <p:nvPr>
            <p:ph idx="1" type="body"/>
          </p:nvPr>
        </p:nvSpPr>
        <p:spPr>
          <a:xfrm>
            <a:off x="457200" y="1828800"/>
            <a:ext cx="8229600" cy="1333800"/>
          </a:xfrm>
          <a:prstGeom prst="rect">
            <a:avLst/>
          </a:prstGeom>
        </p:spPr>
        <p:txBody>
          <a:bodyPr anchorCtr="0" anchor="t" bIns="91425" lIns="91425" rIns="91425" tIns="91425">
            <a:noAutofit/>
          </a:bodyPr>
          <a:lstStyle/>
          <a:p>
            <a:pPr lvl="0">
              <a:spcBef>
                <a:spcPts val="0"/>
              </a:spcBef>
              <a:buNone/>
            </a:pPr>
            <a:r>
              <a:rPr b="1" lang="en-IE" sz="2400"/>
              <a:t>Claim: </a:t>
            </a:r>
            <a:r>
              <a:rPr lang="en-IE" sz="2400"/>
              <a:t>Using a common data model eases the integration of different resources</a:t>
            </a:r>
          </a:p>
        </p:txBody>
      </p:sp>
      <p:pic>
        <p:nvPicPr>
          <p:cNvPr descr="1024px-Green_tick_pointed.svg.png" id="140" name="Shape 140"/>
          <p:cNvPicPr preferRelativeResize="0"/>
          <p:nvPr/>
        </p:nvPicPr>
        <p:blipFill>
          <a:blip r:embed="rId3">
            <a:alphaModFix/>
          </a:blip>
          <a:stretch>
            <a:fillRect/>
          </a:stretch>
        </p:blipFill>
        <p:spPr>
          <a:xfrm>
            <a:off x="6211499" y="3527999"/>
            <a:ext cx="2475299" cy="2475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Federation</a:t>
            </a:r>
          </a:p>
          <a:p>
            <a:pPr lvl="0">
              <a:spcBef>
                <a:spcPts val="0"/>
              </a:spcBef>
              <a:buNone/>
            </a:pPr>
            <a:r>
              <a:t/>
            </a:r>
            <a:endParaRPr/>
          </a:p>
        </p:txBody>
      </p:sp>
      <p:sp>
        <p:nvSpPr>
          <p:cNvPr id="147" name="Shape 147"/>
          <p:cNvSpPr txBox="1"/>
          <p:nvPr>
            <p:ph idx="1" type="body"/>
          </p:nvPr>
        </p:nvSpPr>
        <p:spPr>
          <a:xfrm>
            <a:off x="457200" y="1828800"/>
            <a:ext cx="8229600" cy="4386300"/>
          </a:xfrm>
          <a:prstGeom prst="rect">
            <a:avLst/>
          </a:prstGeom>
        </p:spPr>
        <p:txBody>
          <a:bodyPr anchorCtr="0" anchor="t" bIns="91425" lIns="91425" rIns="91425" tIns="91425">
            <a:noAutofit/>
          </a:bodyPr>
          <a:lstStyle/>
          <a:p>
            <a:pPr lvl="0">
              <a:spcBef>
                <a:spcPts val="0"/>
              </a:spcBef>
              <a:buNone/>
            </a:pPr>
            <a:r>
              <a:rPr b="1" lang="en-IE" sz="2400"/>
              <a:t>Claim</a:t>
            </a:r>
            <a:r>
              <a:rPr lang="en-IE" sz="2400"/>
              <a:t>: In contrast to traditional methods, where it may be difficult to query across even multiple parts of the same resource, linked data allows for federated querying across multiple, distributed databases maintained by different data providers</a:t>
            </a:r>
          </a:p>
          <a:p>
            <a:pPr lvl="0">
              <a:spcBef>
                <a:spcPts val="0"/>
              </a:spcBef>
              <a:buClr>
                <a:schemeClr val="dk1"/>
              </a:buClr>
              <a:buSzPct val="78571"/>
              <a:buFont typeface="Arial"/>
              <a:buNone/>
            </a:pPr>
            <a:r>
              <a:t/>
            </a:r>
            <a:endParaRPr/>
          </a:p>
          <a:p>
            <a:pPr lvl="0">
              <a:spcBef>
                <a:spcPts val="0"/>
              </a:spcBef>
              <a:buNone/>
            </a:pPr>
            <a:r>
              <a:t/>
            </a:r>
            <a:endParaRPr/>
          </a:p>
        </p:txBody>
      </p:sp>
      <p:sp>
        <p:nvSpPr>
          <p:cNvPr id="148" name="Shape 148"/>
          <p:cNvSpPr txBox="1"/>
          <p:nvPr/>
        </p:nvSpPr>
        <p:spPr>
          <a:xfrm>
            <a:off x="6459000" y="3704100"/>
            <a:ext cx="2227800" cy="3153900"/>
          </a:xfrm>
          <a:prstGeom prst="rect">
            <a:avLst/>
          </a:prstGeom>
          <a:noFill/>
          <a:ln>
            <a:noFill/>
          </a:ln>
        </p:spPr>
        <p:txBody>
          <a:bodyPr anchorCtr="0" anchor="t" bIns="91425" lIns="91425" rIns="91425" tIns="91425">
            <a:noAutofit/>
          </a:bodyPr>
          <a:lstStyle/>
          <a:p>
            <a:pPr lvl="0">
              <a:spcBef>
                <a:spcPts val="0"/>
              </a:spcBef>
              <a:buNone/>
            </a:pPr>
            <a:r>
              <a:rPr b="1" lang="en-IE" sz="20000">
                <a:solidFill>
                  <a:srgbClr val="FF9900"/>
                </a:solidFil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457200"/>
            <a:ext cx="8229600" cy="1080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b="1" lang="en-IE" sz="3600">
                <a:solidFill>
                  <a:srgbClr val="0095BF"/>
                </a:solidFill>
                <a:latin typeface="Ubuntu"/>
                <a:ea typeface="Ubuntu"/>
                <a:cs typeface="Ubuntu"/>
                <a:sym typeface="Ubuntu"/>
              </a:rPr>
              <a:t>Ecosystem</a:t>
            </a:r>
          </a:p>
        </p:txBody>
      </p:sp>
      <p:sp>
        <p:nvSpPr>
          <p:cNvPr id="155" name="Shape 155"/>
          <p:cNvSpPr txBox="1"/>
          <p:nvPr>
            <p:ph idx="1" type="body"/>
          </p:nvPr>
        </p:nvSpPr>
        <p:spPr>
          <a:xfrm>
            <a:off x="457200" y="1828800"/>
            <a:ext cx="8229600" cy="4386300"/>
          </a:xfrm>
          <a:prstGeom prst="rect">
            <a:avLst/>
          </a:prstGeom>
        </p:spPr>
        <p:txBody>
          <a:bodyPr anchorCtr="0" anchor="t" bIns="91425" lIns="91425" rIns="91425" tIns="91425">
            <a:noAutofit/>
          </a:bodyPr>
          <a:lstStyle/>
          <a:p>
            <a:pPr lvl="0" rtl="0">
              <a:spcBef>
                <a:spcPts val="0"/>
              </a:spcBef>
              <a:buNone/>
            </a:pPr>
            <a:r>
              <a:rPr b="1" lang="en-IE" sz="2400"/>
              <a:t>Claim</a:t>
            </a:r>
            <a:r>
              <a:rPr lang="en-IE" sz="2400"/>
              <a:t>: Linked data is supported by a community of developers in other fields beyond linguistics, and the ability to build on existing tools and systems is clearly an advantage.</a:t>
            </a:r>
          </a:p>
        </p:txBody>
      </p:sp>
      <p:sp>
        <p:nvSpPr>
          <p:cNvPr id="156" name="Shape 156"/>
          <p:cNvSpPr txBox="1"/>
          <p:nvPr/>
        </p:nvSpPr>
        <p:spPr>
          <a:xfrm>
            <a:off x="6459000" y="3485675"/>
            <a:ext cx="2227800" cy="3153900"/>
          </a:xfrm>
          <a:prstGeom prst="rect">
            <a:avLst/>
          </a:prstGeom>
          <a:noFill/>
          <a:ln>
            <a:noFill/>
          </a:ln>
        </p:spPr>
        <p:txBody>
          <a:bodyPr anchorCtr="0" anchor="t" bIns="91425" lIns="91425" rIns="91425" tIns="91425">
            <a:noAutofit/>
          </a:bodyPr>
          <a:lstStyle/>
          <a:p>
            <a:pPr lvl="0" rtl="0">
              <a:spcBef>
                <a:spcPts val="0"/>
              </a:spcBef>
              <a:buNone/>
            </a:pPr>
            <a:r>
              <a:rPr b="1" lang="en-IE" sz="20000">
                <a:solidFill>
                  <a:srgbClr val="FF9900"/>
                </a:solidFil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457200"/>
            <a:ext cx="8229600" cy="1080000"/>
          </a:xfrm>
          <a:prstGeom prst="rect">
            <a:avLst/>
          </a:prstGeom>
        </p:spPr>
        <p:txBody>
          <a:bodyPr anchorCtr="0" anchor="t" bIns="91425" lIns="91425" rIns="91425" tIns="91425">
            <a:noAutofit/>
          </a:bodyPr>
          <a:lstStyle/>
          <a:p>
            <a:pPr lvl="0" rtl="0">
              <a:spcBef>
                <a:spcPts val="0"/>
              </a:spcBef>
              <a:buNone/>
            </a:pPr>
            <a:r>
              <a:rPr b="1" lang="en-IE" sz="3600">
                <a:solidFill>
                  <a:srgbClr val="0095BF"/>
                </a:solidFill>
                <a:latin typeface="Ubuntu"/>
                <a:ea typeface="Ubuntu"/>
                <a:cs typeface="Ubuntu"/>
                <a:sym typeface="Ubuntu"/>
              </a:rPr>
              <a:t>Expressivity</a:t>
            </a:r>
          </a:p>
        </p:txBody>
      </p:sp>
      <p:sp>
        <p:nvSpPr>
          <p:cNvPr id="163" name="Shape 163"/>
          <p:cNvSpPr txBox="1"/>
          <p:nvPr>
            <p:ph idx="1" type="body"/>
          </p:nvPr>
        </p:nvSpPr>
        <p:spPr>
          <a:xfrm>
            <a:off x="457200" y="1828800"/>
            <a:ext cx="8229600" cy="4386300"/>
          </a:xfrm>
          <a:prstGeom prst="rect">
            <a:avLst/>
          </a:prstGeom>
        </p:spPr>
        <p:txBody>
          <a:bodyPr anchorCtr="0" anchor="t" bIns="91425" lIns="91425" rIns="91425" tIns="91425">
            <a:noAutofit/>
          </a:bodyPr>
          <a:lstStyle/>
          <a:p>
            <a:pPr lvl="0" rtl="0">
              <a:spcBef>
                <a:spcPts val="0"/>
              </a:spcBef>
              <a:buNone/>
            </a:pPr>
            <a:r>
              <a:rPr b="1" lang="en-IE" sz="2400"/>
              <a:t>Claim</a:t>
            </a:r>
            <a:r>
              <a:rPr lang="en-IE" sz="2400"/>
              <a:t>: Semantic Web languages (OWL in particular) support the definition of axioms that allow to constrain the usage of the vocabulary, thus introducing the possibility of checking a lexicon or annotated corpus for consistency.</a:t>
            </a:r>
          </a:p>
        </p:txBody>
      </p:sp>
      <p:pic>
        <p:nvPicPr>
          <p:cNvPr descr="red-31226_960_720.png" id="164" name="Shape 164"/>
          <p:cNvPicPr preferRelativeResize="0"/>
          <p:nvPr/>
        </p:nvPicPr>
        <p:blipFill>
          <a:blip r:embed="rId3">
            <a:alphaModFix/>
          </a:blip>
          <a:stretch>
            <a:fillRect/>
          </a:stretch>
        </p:blipFill>
        <p:spPr>
          <a:xfrm>
            <a:off x="6233349" y="3976474"/>
            <a:ext cx="2118549" cy="2118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ppt_w</p:attrName>
                                        </p:attrNameLst>
                                      </p:cBhvr>
                                      <p:tavLst>
                                        <p:tav fmla="" tm="0">
                                          <p:val>
                                            <p:strVal val="0"/>
                                          </p:val>
                                        </p:tav>
                                        <p:tav fmla="" tm="100000">
                                          <p:val>
                                            <p:strVal val="#ppt_w"/>
                                          </p:val>
                                        </p:tav>
                                      </p:tavLst>
                                    </p:anim>
                                    <p:anim calcmode="lin" valueType="num">
                                      <p:cBhvr additive="base">
                                        <p:cTn dur="1000"/>
                                        <p:tgtEl>
                                          <p:spTgt spid="1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sight_MasterTheme">
  <a:themeElements>
    <a:clrScheme name="Insight">
      <a:dk1>
        <a:srgbClr val="000000"/>
      </a:dk1>
      <a:lt1>
        <a:srgbClr val="FFFFFF"/>
      </a:lt1>
      <a:dk2>
        <a:srgbClr val="006B94"/>
      </a:dk2>
      <a:lt2>
        <a:srgbClr val="7F8A9A"/>
      </a:lt2>
      <a:accent1>
        <a:srgbClr val="72CAC3"/>
      </a:accent1>
      <a:accent2>
        <a:srgbClr val="92C83E"/>
      </a:accent2>
      <a:accent3>
        <a:srgbClr val="00696A"/>
      </a:accent3>
      <a:accent4>
        <a:srgbClr val="4CB748"/>
      </a:accent4>
      <a:accent5>
        <a:srgbClr val="B0D7E3"/>
      </a:accent5>
      <a:accent6>
        <a:srgbClr val="910045"/>
      </a:accent6>
      <a:hlink>
        <a:srgbClr val="3D5BA9"/>
      </a:hlink>
      <a:folHlink>
        <a:srgbClr val="692C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