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sldIdLst>
    <p:sldId id="264" r:id="rId2"/>
    <p:sldId id="266" r:id="rId3"/>
    <p:sldId id="305" r:id="rId4"/>
    <p:sldId id="310" r:id="rId5"/>
    <p:sldId id="314" r:id="rId6"/>
    <p:sldId id="350" r:id="rId7"/>
    <p:sldId id="320" r:id="rId8"/>
    <p:sldId id="352" r:id="rId9"/>
    <p:sldId id="340" r:id="rId10"/>
    <p:sldId id="341" r:id="rId11"/>
    <p:sldId id="342" r:id="rId12"/>
    <p:sldId id="345" r:id="rId13"/>
    <p:sldId id="318" r:id="rId14"/>
    <p:sldId id="319" r:id="rId15"/>
    <p:sldId id="317" r:id="rId16"/>
    <p:sldId id="347" r:id="rId17"/>
    <p:sldId id="348" r:id="rId18"/>
    <p:sldId id="349" r:id="rId19"/>
    <p:sldId id="321" r:id="rId20"/>
    <p:sldId id="351" r:id="rId21"/>
    <p:sldId id="336" r:id="rId22"/>
    <p:sldId id="322" r:id="rId23"/>
    <p:sldId id="323" r:id="rId24"/>
    <p:sldId id="335" r:id="rId25"/>
    <p:sldId id="325" r:id="rId26"/>
    <p:sldId id="328" r:id="rId27"/>
    <p:sldId id="334" r:id="rId28"/>
    <p:sldId id="332" r:id="rId29"/>
    <p:sldId id="329" r:id="rId30"/>
    <p:sldId id="353" r:id="rId31"/>
    <p:sldId id="354" r:id="rId32"/>
    <p:sldId id="337" r:id="rId33"/>
    <p:sldId id="355" r:id="rId34"/>
  </p:sldIdLst>
  <p:sldSz cx="9144000" cy="6858000" type="screen4x3"/>
  <p:notesSz cx="6645275" cy="9906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2A216A"/>
    <a:srgbClr val="7C4218"/>
    <a:srgbClr val="DDDDDD"/>
    <a:srgbClr val="666666"/>
    <a:srgbClr val="FFFFFF"/>
    <a:srgbClr val="36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9162" autoAdjust="0"/>
  </p:normalViewPr>
  <p:slideViewPr>
    <p:cSldViewPr>
      <p:cViewPr varScale="1">
        <p:scale>
          <a:sx n="69" d="100"/>
          <a:sy n="69" d="100"/>
        </p:scale>
        <p:origin x="-720" y="-102"/>
      </p:cViewPr>
      <p:guideLst>
        <p:guide orient="horz" pos="618"/>
        <p:guide orient="horz" pos="3974"/>
        <p:guide pos="657"/>
        <p:guide pos="5103"/>
      </p:guideLst>
    </p:cSldViewPr>
  </p:slideViewPr>
  <p:outlineViewPr>
    <p:cViewPr>
      <p:scale>
        <a:sx n="33" d="100"/>
        <a:sy n="33" d="100"/>
      </p:scale>
      <p:origin x="0" y="208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61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5350"/>
            <a:ext cx="4873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41070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1AB9025-1A78-4C5F-BDA5-EB8D7C8161F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68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B9025-1A78-4C5F-BDA5-EB8D7C8161F1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63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85883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41" y="4704851"/>
            <a:ext cx="4873994" cy="4168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85883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41" y="4704851"/>
            <a:ext cx="4873994" cy="4168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85883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41" y="4704851"/>
            <a:ext cx="4873994" cy="4168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0622-C30D-43CD-93C0-57550CB74375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13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CCE0A-7055-4821-AE08-033D57C1EB0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14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CCE0A-7055-4821-AE08-033D57C1EB0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15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A64A-C64D-44E0-A533-A7A4B4E12BC2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16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17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A64A-C64D-44E0-A533-A7A4B4E12BC2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18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19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A4DDF-F803-438D-8975-8835946CB49B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a-DK" dirty="0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860425"/>
            <a:ext cx="4635500" cy="34782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6140" y="4706148"/>
            <a:ext cx="4872995" cy="4167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76" tIns="47138" rIns="94276" bIns="471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21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22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23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24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25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26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27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28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29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CCE0A-7055-4821-AE08-033D57C1EB0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3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30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31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32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5BCA-6D76-4DFC-A22D-E1D6666D535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33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CCE0A-7055-4821-AE08-033D57C1EB01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4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A64A-C64D-44E0-A533-A7A4B4E12BC2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5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A64A-C64D-44E0-A533-A7A4B4E12BC2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6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A64A-C64D-44E0-A533-A7A4B4E12BC2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7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A64A-C64D-44E0-A533-A7A4B4E12BC2}" type="slidenum">
              <a:rPr lang="da-DK" smtClean="0">
                <a:latin typeface="Verdana" pitchFamily="34" charset="0"/>
                <a:ea typeface="ＭＳ Ｐゴシック" pitchFamily="34" charset="-128"/>
              </a:rPr>
              <a:pPr/>
              <a:t>8</a:t>
            </a:fld>
            <a:endParaRPr lang="da-DK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85883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41" y="4704851"/>
            <a:ext cx="4873994" cy="4168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9" descr="HUM_ppt_top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6" descr="top_uk_58_02"/>
          <p:cNvPicPr>
            <a:picLocks noChangeAspect="1" noChangeArrowheads="1"/>
          </p:cNvPicPr>
          <p:nvPr userDrawn="1"/>
        </p:nvPicPr>
        <p:blipFill>
          <a:blip r:embed="rId3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5"/>
          <p:cNvSpPr>
            <a:spLocks noChangeShapeType="1"/>
          </p:cNvSpPr>
          <p:nvPr userDrawn="1"/>
        </p:nvSpPr>
        <p:spPr bwMode="auto">
          <a:xfrm flipH="1">
            <a:off x="4763" y="1171575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Navn på oplægsholder</a:t>
            </a: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Navn på KU-enhed</a:t>
            </a: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Dias </a:t>
            </a:r>
            <a:fld id="{764C3ECE-9191-4476-B5A8-52482F2EF17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Date Placeholder 2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A5E2-4603-40F3-A028-C30B1FBE19A4}" type="datetime1">
              <a:rPr lang="da-DK"/>
              <a:pPr>
                <a:defRPr/>
              </a:pPr>
              <a:t>17-09-2016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dirty="0" smtClean="0">
                <a:solidFill>
                  <a:schemeClr val="bg1"/>
                </a:solidFill>
                <a:cs typeface="Arial" charset="0"/>
              </a:rPr>
            </a:b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Text Box 3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3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12" name="Picture 3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39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Line 41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Line 42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7" name="Line 43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8" name="Line 44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dirty="0" smtClean="0">
                <a:solidFill>
                  <a:schemeClr val="bg1"/>
                </a:solidFill>
              </a:rPr>
              <a:t>Klik i </a:t>
            </a:r>
            <a:r>
              <a:rPr lang="da-DK" sz="1100" dirty="0" err="1" smtClean="0">
                <a:solidFill>
                  <a:schemeClr val="bg1"/>
                </a:solidFill>
              </a:rPr>
              <a:t>menulinjen</a:t>
            </a:r>
            <a:r>
              <a:rPr lang="da-DK" sz="1100" smtClean="0">
                <a:solidFill>
                  <a:schemeClr val="bg1"/>
                </a:solidFill>
              </a:rPr>
              <a:t>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1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BCC36EAF-EDD1-41BD-BBCB-3555C05025D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2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653D-A7A8-4D86-AFD4-FB10D5475C53}" type="datetime1">
              <a:rPr lang="da-DK"/>
              <a:pPr>
                <a:defRPr/>
              </a:pPr>
              <a:t>17-09-2016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482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Slide Number Placeholder 3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2048DBFF-F34B-4B37-8D70-AB1FB81FCB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4" name="Rectangle 29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0B26-DD4E-4C00-99FE-42C7EE6B2B78}" type="datetime1">
              <a:rPr lang="da-DK"/>
              <a:pPr>
                <a:defRPr/>
              </a:pPr>
              <a:t>17-09-2016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Slide Number Placehold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C28C1F15-2AD4-4DD9-870F-7104D34D29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3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" name="Date Placeholder 2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AEB1-E3CC-4C79-8BCB-3F05C4BC219E}" type="datetime1">
              <a:rPr lang="da-DK"/>
              <a:pPr>
                <a:defRPr/>
              </a:pPr>
              <a:t>17-09-2016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/>
              <a:t>Dias </a:t>
            </a:r>
            <a:fld id="{AD2DF245-B972-4A72-81E2-DB56583E66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3" name="Rectangle 2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D5F9DF-51A3-4C73-8B99-80E49CA84126}" type="datetime1">
              <a:rPr lang="da-DK"/>
              <a:pPr>
                <a:defRPr/>
              </a:pPr>
              <a:t>17-09-2016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16427FA1-A549-4208-84DF-862A5F056A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63FA-5182-4F50-9F8C-B5708F148F95}" type="datetime1">
              <a:rPr lang="da-DK"/>
              <a:pPr>
                <a:defRPr/>
              </a:pPr>
              <a:t>17-09-2016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29662535-650E-4485-92FB-08E0A4CBD71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Date Placeholder 2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E075-DA3F-4F1C-B944-CAD32E63FBB5}" type="datetime1">
              <a:rPr lang="da-DK"/>
              <a:pPr>
                <a:defRPr/>
              </a:pPr>
              <a:t>17-09-2016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6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2" descr="HUM_ppt_bund_new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9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da-DK" dirty="0"/>
              <a:t>Dias </a:t>
            </a:r>
            <a:fld id="{710E29F6-3FAF-45A0-B3CF-2C29BED125A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39EA007-FF11-447F-AEA7-67C044CD3C16}" type="datetime1">
              <a:rPr lang="da-DK"/>
              <a:pPr>
                <a:defRPr/>
              </a:pPr>
              <a:t>17-09-2016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rdties.cst.d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astalcph/semda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ordnet.dk/lang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ordties.cst.dk/" TargetMode="External"/><Relationship Id="rId4" Type="http://schemas.openxmlformats.org/officeDocument/2006/relationships/hyperlink" Target="https://github.com/coastalcph/semda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5" descr="KUA"/>
          <p:cNvPicPr>
            <a:picLocks noChangeAspect="1" noChangeArrowheads="1"/>
          </p:cNvPicPr>
          <p:nvPr/>
        </p:nvPicPr>
        <p:blipFill>
          <a:blip r:embed="rId3" cstate="print"/>
          <a:srcRect r="47707" b="5847"/>
          <a:stretch>
            <a:fillRect/>
          </a:stretch>
        </p:blipFill>
        <p:spPr bwMode="auto">
          <a:xfrm>
            <a:off x="6718300" y="4097338"/>
            <a:ext cx="24257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6"/>
          <p:cNvSpPr>
            <a:spLocks noGrp="1"/>
          </p:cNvSpPr>
          <p:nvPr>
            <p:ph type="ctrTitle"/>
          </p:nvPr>
        </p:nvSpPr>
        <p:spPr>
          <a:xfrm>
            <a:off x="1044575" y="2065338"/>
            <a:ext cx="4823570" cy="1291654"/>
          </a:xfrm>
        </p:spPr>
        <p:txBody>
          <a:bodyPr/>
          <a:lstStyle/>
          <a:p>
            <a:pPr eaLnBrk="1" hangingPunct="1"/>
            <a:r>
              <a:rPr lang="en-US" b="1" dirty="0"/>
              <a:t>Applying </a:t>
            </a:r>
            <a:r>
              <a:rPr lang="en-US" b="1" dirty="0" smtClean="0"/>
              <a:t>Lexical Resources </a:t>
            </a:r>
            <a:r>
              <a:rPr lang="en-US" b="1" dirty="0"/>
              <a:t>for </a:t>
            </a:r>
            <a:r>
              <a:rPr lang="en-US" b="1" dirty="0" smtClean="0"/>
              <a:t>Semantic Processing</a:t>
            </a:r>
            <a:r>
              <a:rPr lang="en-US" b="1" noProof="0" dirty="0" smtClean="0">
                <a:ea typeface="ＭＳ Ｐゴシック" pitchFamily="34" charset="-128"/>
              </a:rPr>
              <a:t> </a:t>
            </a:r>
            <a:br>
              <a:rPr lang="en-US" b="1" noProof="0" dirty="0" smtClean="0">
                <a:ea typeface="ＭＳ Ｐゴシック" pitchFamily="34" charset="-128"/>
              </a:rPr>
            </a:br>
            <a:r>
              <a:rPr lang="en-US" noProof="0" dirty="0" smtClean="0">
                <a:solidFill>
                  <a:schemeClr val="accent1"/>
                </a:solidFill>
                <a:ea typeface="ＭＳ Ｐゴシック" pitchFamily="34" charset="-128"/>
              </a:rPr>
              <a:t/>
            </a:r>
            <a:br>
              <a:rPr lang="en-US" noProof="0" dirty="0" smtClean="0">
                <a:solidFill>
                  <a:schemeClr val="accent1"/>
                </a:solidFill>
                <a:ea typeface="ＭＳ Ｐゴシック" pitchFamily="34" charset="-128"/>
              </a:rPr>
            </a:br>
            <a:endParaRPr lang="en-US" noProof="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9220" name="Subtitle 7"/>
          <p:cNvSpPr>
            <a:spLocks noGrp="1"/>
          </p:cNvSpPr>
          <p:nvPr>
            <p:ph type="subTitle" sz="quarter" idx="1"/>
          </p:nvPr>
        </p:nvSpPr>
        <p:spPr>
          <a:xfrm>
            <a:off x="1044575" y="3702050"/>
            <a:ext cx="4751561" cy="1960563"/>
          </a:xfrm>
        </p:spPr>
        <p:txBody>
          <a:bodyPr/>
          <a:lstStyle/>
          <a:p>
            <a:pPr>
              <a:defRPr/>
            </a:pPr>
            <a:r>
              <a:rPr lang="en-US" noProof="0" dirty="0" smtClean="0">
                <a:ea typeface="ＭＳ Ｐゴシック" charset="-128"/>
              </a:rPr>
              <a:t>Bolette Sandford Pedersen</a:t>
            </a:r>
          </a:p>
          <a:p>
            <a:pPr>
              <a:defRPr/>
            </a:pPr>
            <a:endParaRPr lang="en-US" noProof="0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1200" dirty="0" smtClean="0">
                <a:ea typeface="ＭＳ Ｐゴシック" charset="-128"/>
              </a:rPr>
              <a:t>Centre for Language Technology,                              Department of Nordic Research, Univ. of Copenhagen</a:t>
            </a:r>
          </a:p>
          <a:p>
            <a:pPr>
              <a:defRPr/>
            </a:pPr>
            <a:endParaRPr lang="en-US" sz="1200" noProof="0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1200" noProof="0" dirty="0" smtClean="0">
                <a:ea typeface="ＭＳ Ｐゴシック" charset="-128"/>
              </a:rPr>
              <a:t>bspedersen@hum.ku.dk </a:t>
            </a:r>
          </a:p>
        </p:txBody>
      </p:sp>
      <p:pic>
        <p:nvPicPr>
          <p:cNvPr id="9221" name="Picture 34" descr="skabelon_new_2007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89138"/>
            <a:ext cx="35052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071563"/>
            <a:ext cx="6818313" cy="2857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Readjustment of inconsistent or underspecified </a:t>
            </a:r>
            <a:r>
              <a:rPr lang="en-GB" dirty="0" err="1" smtClean="0"/>
              <a:t>hyponymies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85900"/>
            <a:ext cx="8243887" cy="4872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a-DK" sz="2000" b="1" dirty="0" smtClean="0"/>
              <a:t>Example: </a:t>
            </a:r>
            <a:r>
              <a:rPr lang="en-US" altLang="da-DK" sz="2000" i="1" dirty="0" smtClean="0"/>
              <a:t>fruits </a:t>
            </a:r>
            <a:r>
              <a:rPr lang="en-US" altLang="da-DK" sz="2000" dirty="0" smtClean="0"/>
              <a:t> and </a:t>
            </a:r>
            <a:r>
              <a:rPr lang="en-US" altLang="da-DK" sz="2000" i="1" dirty="0" smtClean="0"/>
              <a:t>vegetables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a-DK" sz="2000" b="1" dirty="0" smtClean="0"/>
              <a:t>Different definitions from The Danish Dictionary: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b="1" dirty="0" smtClean="0"/>
          </a:p>
          <a:p>
            <a:pPr>
              <a:lnSpc>
                <a:spcPct val="90000"/>
              </a:lnSpc>
            </a:pPr>
            <a:r>
              <a:rPr lang="en-US" altLang="da-DK" sz="2000" dirty="0" smtClean="0"/>
              <a:t>tomato is a </a:t>
            </a:r>
            <a:r>
              <a:rPr lang="en-US" altLang="da-DK" sz="2000" dirty="0" smtClean="0">
                <a:solidFill>
                  <a:srgbClr val="00B050"/>
                </a:solidFill>
              </a:rPr>
              <a:t>fruit</a:t>
            </a:r>
            <a:r>
              <a:rPr lang="en-US" altLang="da-DK" sz="2000" dirty="0" smtClean="0"/>
              <a:t> and a </a:t>
            </a:r>
            <a:r>
              <a:rPr lang="en-US" altLang="da-DK" sz="2000" dirty="0" smtClean="0">
                <a:solidFill>
                  <a:srgbClr val="C00000"/>
                </a:solidFill>
              </a:rPr>
              <a:t>vegetable</a:t>
            </a:r>
            <a:endParaRPr lang="en-US" altLang="da-DK" sz="2000" i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a-DK" sz="2000" dirty="0" err="1" smtClean="0"/>
              <a:t>aubergine</a:t>
            </a:r>
            <a:r>
              <a:rPr lang="en-US" altLang="da-DK" sz="2000" dirty="0" smtClean="0"/>
              <a:t> is a </a:t>
            </a:r>
            <a:r>
              <a:rPr lang="en-US" altLang="da-DK" sz="2000" dirty="0" smtClean="0">
                <a:solidFill>
                  <a:srgbClr val="C00000"/>
                </a:solidFill>
              </a:rPr>
              <a:t>vegetable</a:t>
            </a:r>
          </a:p>
          <a:p>
            <a:pPr>
              <a:lnSpc>
                <a:spcPct val="90000"/>
              </a:lnSpc>
            </a:pPr>
            <a:r>
              <a:rPr lang="en-US" altLang="da-DK" sz="2000" dirty="0" smtClean="0"/>
              <a:t>beetroot is a </a:t>
            </a:r>
            <a:r>
              <a:rPr lang="en-US" altLang="da-DK" sz="2000" dirty="0" smtClean="0">
                <a:solidFill>
                  <a:srgbClr val="C00000"/>
                </a:solidFill>
              </a:rPr>
              <a:t>root vegetable</a:t>
            </a:r>
            <a:endParaRPr lang="en-US" altLang="da-DK" sz="2000" i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a-DK" sz="2000" dirty="0" smtClean="0"/>
              <a:t>spinach is a </a:t>
            </a:r>
            <a:r>
              <a:rPr lang="en-US" altLang="da-DK" sz="2000" dirty="0" smtClean="0">
                <a:solidFill>
                  <a:srgbClr val="00B050"/>
                </a:solidFill>
              </a:rPr>
              <a:t>plant</a:t>
            </a:r>
            <a:endParaRPr lang="en-US" altLang="da-DK" sz="2000" i="1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a-DK" sz="2000" dirty="0" smtClean="0"/>
              <a:t>rhubarb is a </a:t>
            </a:r>
            <a:r>
              <a:rPr lang="en-US" altLang="da-DK" sz="2000" dirty="0" smtClean="0">
                <a:solidFill>
                  <a:srgbClr val="00B050"/>
                </a:solidFill>
              </a:rPr>
              <a:t>stalk</a:t>
            </a:r>
            <a:endParaRPr lang="en-US" altLang="da-DK" sz="2000" i="1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a-DK" sz="2000" dirty="0" smtClean="0"/>
              <a:t>artichoke is a </a:t>
            </a:r>
            <a:r>
              <a:rPr lang="en-US" altLang="da-DK" sz="2000" dirty="0" smtClean="0">
                <a:solidFill>
                  <a:srgbClr val="00B050"/>
                </a:solidFill>
              </a:rPr>
              <a:t>flower bud</a:t>
            </a:r>
            <a:endParaRPr lang="en-US" altLang="da-DK" sz="2000" i="1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4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a-DK" sz="2400" dirty="0" smtClean="0"/>
              <a:t> </a:t>
            </a:r>
            <a:endParaRPr lang="da-DK" altLang="da-DK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da-DK" altLang="da-DK" sz="2400" dirty="0" smtClean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42988" y="1484313"/>
            <a:ext cx="6577012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altLang="da-DK" sz="2000" b="1">
                <a:solidFill>
                  <a:srgbClr val="6E6E6E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522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7429500" cy="638175"/>
          </a:xfrm>
        </p:spPr>
        <p:txBody>
          <a:bodyPr/>
          <a:lstStyle/>
          <a:p>
            <a:pPr>
              <a:defRPr/>
            </a:pP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2400" b="1" dirty="0" smtClean="0"/>
              <a:t> </a:t>
            </a:r>
            <a:r>
              <a:rPr lang="en-GB" dirty="0" smtClean="0"/>
              <a:t>Readjustments..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88" y="1928813"/>
            <a:ext cx="4097337" cy="417671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a-DK" sz="2000" u="sng" dirty="0" smtClean="0">
                <a:solidFill>
                  <a:srgbClr val="C00000"/>
                </a:solidFill>
              </a:rPr>
              <a:t>Food </a:t>
            </a:r>
            <a:r>
              <a:rPr lang="da-DK" sz="2000" u="sng" dirty="0" err="1" smtClean="0">
                <a:solidFill>
                  <a:srgbClr val="C00000"/>
                </a:solidFill>
              </a:rPr>
              <a:t>taxonomy</a:t>
            </a:r>
            <a:r>
              <a:rPr lang="da-DK" sz="2000" u="sng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  <a:defRPr/>
            </a:pPr>
            <a:endParaRPr lang="da-DK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grøntsag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 (vegetable)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rodfrugt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(root vegetable)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krydderurt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(spice herb)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suppeurt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(potherb)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..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fjerkræ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(poultry)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flæsk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 (pork) </a:t>
            </a:r>
            <a:endParaRPr lang="en-US" sz="2000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indmad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 (</a:t>
            </a:r>
            <a:r>
              <a:rPr lang="en-US" sz="2000" dirty="0" err="1" smtClean="0">
                <a:solidFill>
                  <a:schemeClr val="accent3">
                    <a:lumMod val="10000"/>
                  </a:schemeClr>
                </a:solidFill>
              </a:rPr>
              <a:t>offals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) </a:t>
            </a:r>
            <a:endParaRPr lang="da-DK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a-DK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a-DK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da-DK" sz="2400" dirty="0" smtClean="0">
              <a:solidFill>
                <a:srgbClr val="002060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4500563" y="1714500"/>
            <a:ext cx="4643437" cy="417671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  <a:defRPr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a-DK" sz="2000" u="sng" dirty="0" smtClean="0">
                <a:solidFill>
                  <a:srgbClr val="00B050"/>
                </a:solidFill>
              </a:rPr>
              <a:t>Natural </a:t>
            </a:r>
            <a:r>
              <a:rPr lang="da-DK" sz="2000" u="sng" dirty="0" err="1" smtClean="0">
                <a:solidFill>
                  <a:srgbClr val="00B050"/>
                </a:solidFill>
              </a:rPr>
              <a:t>taxonomy</a:t>
            </a:r>
            <a:r>
              <a:rPr lang="da-DK" sz="2000" u="sng" dirty="0" smtClean="0">
                <a:solidFill>
                  <a:srgbClr val="00B050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  <a:defRPr/>
            </a:pPr>
            <a:endParaRPr lang="da-DK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plante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(plant)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skærmplante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3">
                    <a:lumMod val="10000"/>
                  </a:schemeClr>
                </a:solidFill>
              </a:rPr>
              <a:t>umbelliferous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plant)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rod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(tuber)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stilk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(stalk)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..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i="1" dirty="0" err="1" smtClean="0">
                <a:solidFill>
                  <a:schemeClr val="accent3">
                    <a:lumMod val="10000"/>
                  </a:schemeClr>
                </a:solidFill>
              </a:rPr>
              <a:t>indvolde</a:t>
            </a:r>
            <a:r>
              <a:rPr lang="en-US" sz="20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(entrails)</a:t>
            </a:r>
            <a:endParaRPr lang="en-US" sz="2000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defRPr/>
            </a:pPr>
            <a:endParaRPr lang="en-GB" sz="2400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42988" y="1484313"/>
            <a:ext cx="6577012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da-DK" altLang="da-DK" sz="2000" b="1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341438"/>
            <a:ext cx="8208962" cy="285750"/>
          </a:xfrm>
        </p:spPr>
        <p:txBody>
          <a:bodyPr/>
          <a:lstStyle/>
          <a:p>
            <a:pPr marL="342900" indent="-342900"/>
            <a:r>
              <a:rPr lang="da-DK" altLang="da-DK" dirty="0" err="1" smtClean="0"/>
              <a:t>Wordnet</a:t>
            </a:r>
            <a:r>
              <a:rPr lang="da-DK" altLang="da-DK" dirty="0" smtClean="0"/>
              <a:t> relations from definitions </a:t>
            </a:r>
            <a:br>
              <a:rPr lang="da-DK" altLang="da-DK" dirty="0" smtClean="0"/>
            </a:br>
            <a:r>
              <a:rPr lang="en-GB" altLang="da-DK" sz="2400" b="1" dirty="0" smtClean="0"/>
              <a:t> </a:t>
            </a:r>
            <a:br>
              <a:rPr lang="en-GB" altLang="da-DK" sz="2400" b="1" dirty="0" smtClean="0"/>
            </a:br>
            <a:endParaRPr lang="en-GB" altLang="da-DK" sz="2200" b="1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628775"/>
            <a:ext cx="7175500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a-DK" altLang="da-DK" sz="1800" b="1" dirty="0" smtClean="0"/>
              <a:t>Definition of ”pot”: </a:t>
            </a:r>
            <a:r>
              <a:rPr lang="da-DK" altLang="da-DK" sz="1800" dirty="0" smtClean="0"/>
              <a:t>Container, </a:t>
            </a:r>
            <a:r>
              <a:rPr lang="da-DK" altLang="da-DK" sz="1800" dirty="0" err="1" smtClean="0"/>
              <a:t>usually</a:t>
            </a:r>
            <a:r>
              <a:rPr lang="da-DK" altLang="da-DK" sz="1800" dirty="0" smtClean="0"/>
              <a:t> with </a:t>
            </a:r>
            <a:r>
              <a:rPr lang="da-DK" altLang="da-DK" sz="1800" dirty="0" err="1" smtClean="0"/>
              <a:t>two</a:t>
            </a:r>
            <a:r>
              <a:rPr lang="da-DK" altLang="da-DK" sz="1800" dirty="0" smtClean="0"/>
              <a:t> handles and a lid </a:t>
            </a:r>
            <a:r>
              <a:rPr lang="da-DK" altLang="da-DK" sz="1800" dirty="0" err="1" smtClean="0"/>
              <a:t>used</a:t>
            </a:r>
            <a:r>
              <a:rPr lang="da-DK" altLang="da-DK" sz="1800" dirty="0" smtClean="0"/>
              <a:t> for </a:t>
            </a:r>
            <a:r>
              <a:rPr lang="da-DK" altLang="da-DK" sz="1800" dirty="0" err="1" smtClean="0"/>
              <a:t>cooking</a:t>
            </a:r>
            <a:r>
              <a:rPr lang="da-DK" altLang="da-DK" sz="1800" dirty="0" smtClean="0"/>
              <a:t> </a:t>
            </a:r>
            <a:r>
              <a:rPr lang="da-DK" altLang="da-DK" sz="1800" dirty="0" err="1" smtClean="0"/>
              <a:t>food</a:t>
            </a:r>
            <a:r>
              <a:rPr lang="da-DK" altLang="da-DK" sz="1800" dirty="0" smtClean="0"/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971550" y="1484313"/>
            <a:ext cx="6577013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altLang="da-DK" sz="2000" b="1">
                <a:solidFill>
                  <a:srgbClr val="6E6E6E"/>
                </a:solidFill>
              </a:rPr>
              <a:t>     </a:t>
            </a:r>
          </a:p>
        </p:txBody>
      </p:sp>
      <p:sp>
        <p:nvSpPr>
          <p:cNvPr id="66565" name="Højrepil 7"/>
          <p:cNvSpPr>
            <a:spLocks noChangeArrowheads="1"/>
          </p:cNvSpPr>
          <p:nvPr/>
        </p:nvSpPr>
        <p:spPr bwMode="auto">
          <a:xfrm>
            <a:off x="-180975" y="2565400"/>
            <a:ext cx="46037" cy="44450"/>
          </a:xfrm>
          <a:prstGeom prst="rightArrow">
            <a:avLst>
              <a:gd name="adj1" fmla="val 50000"/>
              <a:gd name="adj2" fmla="val 5178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a-DK" sz="2400">
              <a:latin typeface="Times New Roman" pitchFamily="18" charset="0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46300"/>
            <a:ext cx="78152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Ellipse 10"/>
          <p:cNvSpPr>
            <a:spLocks noChangeArrowheads="1"/>
          </p:cNvSpPr>
          <p:nvPr/>
        </p:nvSpPr>
        <p:spPr bwMode="auto">
          <a:xfrm>
            <a:off x="2700338" y="2276475"/>
            <a:ext cx="935037" cy="504825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a-DK" sz="2400">
              <a:latin typeface="Times New Roman" pitchFamily="18" charset="0"/>
            </a:endParaRPr>
          </a:p>
        </p:txBody>
      </p:sp>
      <p:sp>
        <p:nvSpPr>
          <p:cNvPr id="66568" name="Ellipse 11"/>
          <p:cNvSpPr>
            <a:spLocks noChangeArrowheads="1"/>
          </p:cNvSpPr>
          <p:nvPr/>
        </p:nvSpPr>
        <p:spPr bwMode="auto">
          <a:xfrm>
            <a:off x="1619250" y="2565400"/>
            <a:ext cx="1223963" cy="503238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a-DK" sz="2400">
              <a:latin typeface="Times New Roman" pitchFamily="18" charset="0"/>
            </a:endParaRPr>
          </a:p>
        </p:txBody>
      </p:sp>
      <p:sp>
        <p:nvSpPr>
          <p:cNvPr id="66569" name="Ellipse 12"/>
          <p:cNvSpPr>
            <a:spLocks noChangeArrowheads="1"/>
          </p:cNvSpPr>
          <p:nvPr/>
        </p:nvSpPr>
        <p:spPr bwMode="auto">
          <a:xfrm>
            <a:off x="5148263" y="3068638"/>
            <a:ext cx="936625" cy="504825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a-DK" sz="2400">
              <a:latin typeface="Times New Roman" pitchFamily="18" charset="0"/>
            </a:endParaRPr>
          </a:p>
        </p:txBody>
      </p:sp>
      <p:sp>
        <p:nvSpPr>
          <p:cNvPr id="66570" name="Ellipse 13"/>
          <p:cNvSpPr>
            <a:spLocks noChangeArrowheads="1"/>
          </p:cNvSpPr>
          <p:nvPr/>
        </p:nvSpPr>
        <p:spPr bwMode="auto">
          <a:xfrm>
            <a:off x="4140200" y="2349500"/>
            <a:ext cx="1368425" cy="503238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a-DK" sz="2400">
              <a:latin typeface="Times New Roman" pitchFamily="18" charset="0"/>
            </a:endParaRPr>
          </a:p>
        </p:txBody>
      </p:sp>
      <p:sp>
        <p:nvSpPr>
          <p:cNvPr id="66576" name="Ellipse 12"/>
          <p:cNvSpPr>
            <a:spLocks noChangeArrowheads="1"/>
          </p:cNvSpPr>
          <p:nvPr/>
        </p:nvSpPr>
        <p:spPr bwMode="auto">
          <a:xfrm>
            <a:off x="5292725" y="3500438"/>
            <a:ext cx="936625" cy="504825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a-DK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1694" y="404664"/>
            <a:ext cx="6577012" cy="576263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ea typeface="ＭＳ Ｐゴシック" pitchFamily="34" charset="-128"/>
              </a:rPr>
              <a:t/>
            </a:r>
            <a:br>
              <a:rPr lang="en-US" noProof="0" dirty="0" smtClean="0">
                <a:ea typeface="ＭＳ Ｐゴシック" pitchFamily="34" charset="-128"/>
              </a:rPr>
            </a:br>
            <a:r>
              <a:rPr lang="en-US" noProof="0" dirty="0" err="1" smtClean="0">
                <a:ea typeface="ＭＳ Ｐゴシック" pitchFamily="34" charset="-128"/>
              </a:rPr>
              <a:t>WordTies</a:t>
            </a:r>
            <a:r>
              <a:rPr lang="en-US" dirty="0" smtClean="0">
                <a:ea typeface="ＭＳ Ｐゴシック" pitchFamily="34" charset="-128"/>
              </a:rPr>
              <a:t> – linking </a:t>
            </a:r>
            <a:r>
              <a:rPr lang="en-US" dirty="0" err="1" smtClean="0">
                <a:ea typeface="ＭＳ Ｐゴシック" pitchFamily="34" charset="-128"/>
              </a:rPr>
              <a:t>wordnets</a:t>
            </a:r>
            <a:r>
              <a:rPr lang="en-US" dirty="0" smtClean="0">
                <a:ea typeface="ＭＳ Ｐゴシック" pitchFamily="34" charset="-128"/>
              </a:rPr>
              <a:t> across languages</a:t>
            </a: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100485"/>
            <a:ext cx="4244461" cy="50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10"/>
          <p:cNvSpPr>
            <a:spLocks noChangeArrowheads="1"/>
          </p:cNvSpPr>
          <p:nvPr/>
        </p:nvSpPr>
        <p:spPr bwMode="auto">
          <a:xfrm>
            <a:off x="6011863" y="4724400"/>
            <a:ext cx="431800" cy="433388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Ellipse 10"/>
          <p:cNvSpPr>
            <a:spLocks noChangeArrowheads="1"/>
          </p:cNvSpPr>
          <p:nvPr/>
        </p:nvSpPr>
        <p:spPr bwMode="auto">
          <a:xfrm>
            <a:off x="3276600" y="5732463"/>
            <a:ext cx="431800" cy="433387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Ellipse 10"/>
          <p:cNvSpPr>
            <a:spLocks noChangeArrowheads="1"/>
          </p:cNvSpPr>
          <p:nvPr/>
        </p:nvSpPr>
        <p:spPr bwMode="auto">
          <a:xfrm>
            <a:off x="5651500" y="4005263"/>
            <a:ext cx="433388" cy="431800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" name="Ellipse 10"/>
          <p:cNvSpPr>
            <a:spLocks noChangeArrowheads="1"/>
          </p:cNvSpPr>
          <p:nvPr/>
        </p:nvSpPr>
        <p:spPr bwMode="auto">
          <a:xfrm>
            <a:off x="3924300" y="4724400"/>
            <a:ext cx="431800" cy="433388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9" name="Ellipse 10"/>
          <p:cNvSpPr>
            <a:spLocks noChangeArrowheads="1"/>
          </p:cNvSpPr>
          <p:nvPr/>
        </p:nvSpPr>
        <p:spPr bwMode="auto">
          <a:xfrm>
            <a:off x="2916238" y="1412875"/>
            <a:ext cx="431800" cy="431800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" name="Ellipse 10"/>
          <p:cNvSpPr>
            <a:spLocks noChangeArrowheads="1"/>
          </p:cNvSpPr>
          <p:nvPr/>
        </p:nvSpPr>
        <p:spPr bwMode="auto">
          <a:xfrm>
            <a:off x="3059113" y="3860800"/>
            <a:ext cx="433387" cy="431800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" name="Ellipse 10"/>
          <p:cNvSpPr>
            <a:spLocks noChangeArrowheads="1"/>
          </p:cNvSpPr>
          <p:nvPr/>
        </p:nvSpPr>
        <p:spPr bwMode="auto">
          <a:xfrm>
            <a:off x="3059113" y="4149725"/>
            <a:ext cx="433387" cy="431800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7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WordTies</a:t>
            </a:r>
            <a:r>
              <a:rPr lang="en-US" dirty="0" smtClean="0">
                <a:ea typeface="ＭＳ Ｐゴシック" pitchFamily="34" charset="-128"/>
              </a:rPr>
              <a:t> - linking </a:t>
            </a:r>
            <a:r>
              <a:rPr lang="en-US" dirty="0" err="1">
                <a:ea typeface="ＭＳ Ｐゴシック" pitchFamily="34" charset="-128"/>
              </a:rPr>
              <a:t>wordnets</a:t>
            </a:r>
            <a:r>
              <a:rPr lang="en-US" dirty="0">
                <a:ea typeface="ＭＳ Ｐゴシック" pitchFamily="34" charset="-128"/>
              </a:rPr>
              <a:t> across </a:t>
            </a:r>
            <a:r>
              <a:rPr lang="en-US" dirty="0" smtClean="0">
                <a:ea typeface="ＭＳ Ｐゴシック" pitchFamily="34" charset="-128"/>
              </a:rPr>
              <a:t>languages </a:t>
            </a: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07044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http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://wordties.cst.dk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/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b="1" dirty="0" smtClean="0"/>
              <a:t>Aim</a:t>
            </a:r>
            <a:r>
              <a:rPr lang="en-US" dirty="0" smtClean="0"/>
              <a:t>: METANET/CLARIN initiative: to </a:t>
            </a:r>
            <a:r>
              <a:rPr lang="en-US" dirty="0"/>
              <a:t>establish an infrastructure for Nordic </a:t>
            </a:r>
            <a:r>
              <a:rPr lang="en-US" dirty="0" err="1"/>
              <a:t>wordnets</a:t>
            </a:r>
            <a:r>
              <a:rPr lang="en-US" dirty="0"/>
              <a:t> in </a:t>
            </a:r>
            <a:r>
              <a:rPr lang="en-US" dirty="0" smtClean="0"/>
              <a:t>order </a:t>
            </a:r>
            <a:r>
              <a:rPr lang="en-US" dirty="0"/>
              <a:t>to be able to compare and validate them across </a:t>
            </a:r>
            <a:r>
              <a:rPr lang="en-US" dirty="0" smtClean="0"/>
              <a:t>languages.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80" y="3645024"/>
            <a:ext cx="506666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9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WordTies</a:t>
            </a:r>
            <a:r>
              <a:rPr lang="en-US" dirty="0" smtClean="0">
                <a:ea typeface="ＭＳ Ｐゴシック" pitchFamily="34" charset="-128"/>
              </a:rPr>
              <a:t> - linking </a:t>
            </a:r>
            <a:r>
              <a:rPr lang="en-US" dirty="0" err="1">
                <a:ea typeface="ＭＳ Ｐゴシック" pitchFamily="34" charset="-128"/>
              </a:rPr>
              <a:t>wordnets</a:t>
            </a:r>
            <a:r>
              <a:rPr lang="en-US" dirty="0">
                <a:ea typeface="ＭＳ Ｐゴシック" pitchFamily="34" charset="-128"/>
              </a:rPr>
              <a:t> across </a:t>
            </a:r>
            <a:r>
              <a:rPr lang="en-US" dirty="0" smtClean="0">
                <a:ea typeface="ＭＳ Ｐゴシック" pitchFamily="34" charset="-128"/>
              </a:rPr>
              <a:t>languages</a:t>
            </a: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7057404" cy="471852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" name="Billed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8682"/>
            <a:ext cx="6696744" cy="3934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From thesaurus to </a:t>
            </a:r>
            <a:r>
              <a:rPr lang="en-US" dirty="0" err="1" smtClean="0">
                <a:ea typeface="ＭＳ Ｐゴシック" pitchFamily="34" charset="-128"/>
              </a:rPr>
              <a:t>FrameNet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79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                   </a:t>
            </a:r>
            <a:r>
              <a:rPr lang="en-US" sz="1100" noProof="0" dirty="0" smtClean="0">
                <a:ea typeface="ＭＳ Ｐゴシック" pitchFamily="34" charset="-128"/>
              </a:rPr>
              <a:t>The Danish Dictionary                        The Danish </a:t>
            </a:r>
            <a:r>
              <a:rPr lang="en-US" sz="1100" noProof="0" dirty="0" err="1" smtClean="0">
                <a:ea typeface="ＭＳ Ｐゴシック" pitchFamily="34" charset="-128"/>
              </a:rPr>
              <a:t>Thesausrus</a:t>
            </a: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dirty="0" smtClean="0">
                <a:ea typeface="ＭＳ Ｐゴシック" pitchFamily="34" charset="-128"/>
              </a:rPr>
              <a:t>Semantic corpus of Danish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 smtClean="0">
                <a:ea typeface="ＭＳ Ｐゴシック" pitchFamily="34" charset="-128"/>
              </a:rPr>
              <a:t>    </a:t>
            </a: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>
                <a:ea typeface="ＭＳ Ｐゴシック" pitchFamily="34" charset="-128"/>
              </a:rPr>
              <a:t> </a:t>
            </a:r>
            <a:r>
              <a:rPr lang="en-US" sz="1100" noProof="0" dirty="0" smtClean="0">
                <a:ea typeface="ＭＳ Ｐゴシック" pitchFamily="34" charset="-128"/>
              </a:rPr>
              <a:t>       Danish </a:t>
            </a:r>
            <a:r>
              <a:rPr lang="en-US" sz="1100" noProof="0" dirty="0" err="1" smtClean="0">
                <a:ea typeface="ＭＳ Ｐゴシック" pitchFamily="34" charset="-128"/>
              </a:rPr>
              <a:t>wordnet</a:t>
            </a:r>
            <a:r>
              <a:rPr lang="en-US" sz="1100" noProof="0" dirty="0" smtClean="0">
                <a:ea typeface="ＭＳ Ｐゴシック" pitchFamily="34" charset="-128"/>
              </a:rPr>
              <a:t>              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47864" y="3482066"/>
            <a:ext cx="1656184" cy="4154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000000"/>
                </a:solidFill>
              </a:rPr>
              <a:t>Common sense id number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0242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7" y="2292896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4" y="4964385"/>
            <a:ext cx="1438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6200" y="450272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nap ITC" panose="04040A07060A02020202" pitchFamily="82" charset="0"/>
              </a:rPr>
              <a:t>Danish </a:t>
            </a:r>
            <a:r>
              <a:rPr lang="en-GB" dirty="0" err="1" smtClean="0">
                <a:solidFill>
                  <a:srgbClr val="000000"/>
                </a:solidFill>
                <a:latin typeface="Snap ITC" panose="04040A07060A02020202" pitchFamily="82" charset="0"/>
              </a:rPr>
              <a:t>FrameNet</a:t>
            </a:r>
            <a:endParaRPr lang="en-GB" dirty="0">
              <a:solidFill>
                <a:srgbClr val="000000"/>
              </a:solidFill>
              <a:latin typeface="Snap ITC" panose="04040A07060A02020202" pitchFamily="82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827584" y="368981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SemDax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Ellipse 10"/>
          <p:cNvSpPr>
            <a:spLocks noChangeArrowheads="1"/>
          </p:cNvSpPr>
          <p:nvPr/>
        </p:nvSpPr>
        <p:spPr bwMode="auto">
          <a:xfrm>
            <a:off x="4932040" y="1916832"/>
            <a:ext cx="3528391" cy="3960440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6" name="Lige pilforbindelse 5"/>
          <p:cNvCxnSpPr/>
          <p:nvPr/>
        </p:nvCxnSpPr>
        <p:spPr>
          <a:xfrm>
            <a:off x="6300192" y="3269887"/>
            <a:ext cx="430162" cy="1239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From thesaurus to </a:t>
            </a:r>
            <a:r>
              <a:rPr lang="en-US" dirty="0" err="1" smtClean="0">
                <a:ea typeface="ＭＳ Ｐゴシック" pitchFamily="34" charset="-128"/>
              </a:rPr>
              <a:t>FrameNet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95388" y="1527175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endParaRPr lang="da-DK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268760"/>
            <a:ext cx="4321810" cy="183388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felt 2"/>
          <p:cNvSpPr txBox="1">
            <a:spLocks noChangeArrowheads="1"/>
          </p:cNvSpPr>
          <p:nvPr/>
        </p:nvSpPr>
        <p:spPr bwMode="auto">
          <a:xfrm>
            <a:off x="3693299" y="4725144"/>
            <a:ext cx="4053205" cy="15265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da-DK" sz="1000" dirty="0">
                <a:solidFill>
                  <a:srgbClr val="FFFFFF"/>
                </a:solidFill>
                <a:effectLst/>
                <a:highlight>
                  <a:srgbClr val="FF0000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da-DK" sz="1000" dirty="0">
              <a:effectLst/>
              <a:latin typeface="Times New Roman"/>
              <a:ea typeface="Calibri"/>
              <a:cs typeface="Times New Roman"/>
            </a:endParaRPr>
          </a:p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da-DK" sz="1000" dirty="0">
                <a:solidFill>
                  <a:srgbClr val="FFFFFF"/>
                </a:solidFill>
                <a:effectLst/>
                <a:highlight>
                  <a:srgbClr val="FF0000"/>
                </a:highlight>
                <a:latin typeface="Times New Roman"/>
                <a:ea typeface="Calibri"/>
                <a:cs typeface="Times New Roman"/>
              </a:rPr>
              <a:t>Communicator</a:t>
            </a:r>
            <a:r>
              <a:rPr lang="da-DK" sz="10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        </a:t>
            </a:r>
            <a:r>
              <a:rPr lang="da-DK" sz="1000" dirty="0" err="1">
                <a:solidFill>
                  <a:srgbClr val="FFFFFF"/>
                </a:solidFill>
                <a:effectLst/>
                <a:highlight>
                  <a:srgbClr val="006400"/>
                </a:highlight>
                <a:latin typeface="Times New Roman"/>
                <a:ea typeface="Calibri"/>
                <a:cs typeface="Times New Roman"/>
              </a:rPr>
              <a:t>Addressee</a:t>
            </a:r>
            <a:r>
              <a:rPr lang="da-DK" sz="10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          </a:t>
            </a:r>
            <a:r>
              <a:rPr lang="da-DK" sz="1000" dirty="0" err="1">
                <a:solidFill>
                  <a:srgbClr val="FFFFFF"/>
                </a:solidFill>
                <a:effectLst/>
                <a:highlight>
                  <a:srgbClr val="00008B"/>
                </a:highlight>
                <a:latin typeface="Times New Roman"/>
                <a:ea typeface="Calibri"/>
                <a:cs typeface="Times New Roman"/>
              </a:rPr>
              <a:t>Reason</a:t>
            </a:r>
            <a:endParaRPr lang="da-DK" sz="1000" dirty="0">
              <a:effectLst/>
              <a:latin typeface="Times New Roman"/>
              <a:ea typeface="Calibri"/>
              <a:cs typeface="Times New Roman"/>
            </a:endParaRPr>
          </a:p>
          <a:p>
            <a:pPr marL="180340"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a-DK" sz="1000" dirty="0">
                <a:solidFill>
                  <a:srgbClr val="FFFFFF"/>
                </a:solidFill>
                <a:effectLst/>
                <a:highlight>
                  <a:srgbClr val="FF0000"/>
                </a:highlight>
                <a:latin typeface="Times New Roman"/>
                <a:ea typeface="Calibri"/>
                <a:cs typeface="Times New Roman"/>
              </a:rPr>
              <a:t>Den ungarske landstræner</a:t>
            </a:r>
            <a:r>
              <a:rPr lang="da-DK" sz="10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havde </a:t>
            </a:r>
            <a:r>
              <a:rPr lang="da-DK" sz="1000" b="1" dirty="0">
                <a:effectLst/>
                <a:latin typeface="Times New Roman"/>
                <a:ea typeface="Calibri"/>
                <a:cs typeface="Times New Roman"/>
              </a:rPr>
              <a:t>talt med store bogstaver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 til </a:t>
            </a:r>
            <a:r>
              <a:rPr lang="da-DK" sz="1000" dirty="0">
                <a:solidFill>
                  <a:srgbClr val="FFFFFF"/>
                </a:solidFill>
                <a:effectLst/>
                <a:highlight>
                  <a:srgbClr val="006400"/>
                </a:highlight>
                <a:latin typeface="Times New Roman"/>
                <a:ea typeface="Calibri"/>
                <a:cs typeface="Times New Roman"/>
              </a:rPr>
              <a:t>sine spillere</a:t>
            </a:r>
            <a:r>
              <a:rPr lang="da-DK" sz="1000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i pausen</a:t>
            </a:r>
            <a:endParaRPr lang="da-DK" sz="1100" dirty="0">
              <a:effectLst/>
              <a:latin typeface="Times New Roman"/>
              <a:ea typeface="Calibri"/>
              <a:cs typeface="Times New Roman"/>
            </a:endParaRPr>
          </a:p>
          <a:p>
            <a:pPr marL="180340"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a-DK" sz="1000" dirty="0">
                <a:solidFill>
                  <a:srgbClr val="FFFFFF"/>
                </a:solidFill>
                <a:effectLst/>
                <a:highlight>
                  <a:srgbClr val="FF0000"/>
                </a:highlight>
                <a:latin typeface="Times New Roman"/>
                <a:ea typeface="Calibri"/>
                <a:cs typeface="Times New Roman"/>
              </a:rPr>
              <a:t>Jeg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da-DK" sz="1000" b="1" dirty="0">
                <a:effectLst/>
                <a:latin typeface="Times New Roman"/>
                <a:ea typeface="Calibri"/>
                <a:cs typeface="Times New Roman"/>
              </a:rPr>
              <a:t>skælder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da-DK" sz="1000" dirty="0">
                <a:solidFill>
                  <a:srgbClr val="FFFFFF"/>
                </a:solidFill>
                <a:effectLst/>
                <a:highlight>
                  <a:srgbClr val="006400"/>
                </a:highlight>
                <a:latin typeface="Times New Roman"/>
                <a:ea typeface="Calibri"/>
                <a:cs typeface="Times New Roman"/>
              </a:rPr>
              <a:t>hende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da-DK" sz="1000" b="1" dirty="0">
                <a:effectLst/>
                <a:latin typeface="Times New Roman"/>
                <a:ea typeface="Calibri"/>
                <a:cs typeface="Times New Roman"/>
              </a:rPr>
              <a:t>ud </a:t>
            </a:r>
            <a:r>
              <a:rPr lang="da-DK" sz="1000" dirty="0">
                <a:solidFill>
                  <a:srgbClr val="FFFFFF"/>
                </a:solidFill>
                <a:effectLst/>
                <a:highlight>
                  <a:srgbClr val="00008B"/>
                </a:highlight>
                <a:latin typeface="Times New Roman"/>
                <a:ea typeface="Calibri"/>
                <a:cs typeface="Times New Roman"/>
              </a:rPr>
              <a:t>for at være groft uansvarlig</a:t>
            </a:r>
            <a:endParaRPr lang="da-DK" sz="1100" dirty="0">
              <a:effectLst/>
              <a:latin typeface="Times New Roman"/>
              <a:ea typeface="Calibri"/>
              <a:cs typeface="Times New Roman"/>
            </a:endParaRPr>
          </a:p>
          <a:p>
            <a:pPr marL="180340"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I debatten </a:t>
            </a:r>
            <a:r>
              <a:rPr lang="da-DK" sz="1000" b="1" dirty="0">
                <a:effectLst/>
                <a:latin typeface="Times New Roman"/>
                <a:ea typeface="Calibri"/>
                <a:cs typeface="Times New Roman"/>
              </a:rPr>
              <a:t>tordnes</a:t>
            </a:r>
            <a:r>
              <a:rPr lang="da-DK" sz="1000" dirty="0">
                <a:effectLst/>
                <a:latin typeface="Times New Roman"/>
                <a:ea typeface="Calibri"/>
                <a:cs typeface="Times New Roman"/>
              </a:rPr>
              <a:t> der løs </a:t>
            </a:r>
            <a:r>
              <a:rPr lang="da-DK" sz="1000" dirty="0">
                <a:solidFill>
                  <a:srgbClr val="FFFFFF"/>
                </a:solidFill>
                <a:effectLst/>
                <a:highlight>
                  <a:srgbClr val="00008B"/>
                </a:highlight>
                <a:latin typeface="Times New Roman"/>
                <a:ea typeface="Calibri"/>
                <a:cs typeface="Times New Roman"/>
              </a:rPr>
              <a:t>mod Det kgl. Teaters repertoire</a:t>
            </a:r>
            <a:endParaRPr lang="da-DK" sz="11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23013" cy="11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Lige pilforbindelse 2"/>
          <p:cNvCxnSpPr>
            <a:stCxn id="5" idx="2"/>
          </p:cNvCxnSpPr>
          <p:nvPr/>
        </p:nvCxnSpPr>
        <p:spPr>
          <a:xfrm>
            <a:off x="3204513" y="3102640"/>
            <a:ext cx="287367" cy="182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>
            <a:stCxn id="1026" idx="2"/>
          </p:cNvCxnSpPr>
          <p:nvPr/>
        </p:nvCxnSpPr>
        <p:spPr>
          <a:xfrm>
            <a:off x="4685235" y="4482653"/>
            <a:ext cx="462829" cy="242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SemDax</a:t>
            </a:r>
            <a:r>
              <a:rPr lang="en-US" dirty="0" smtClean="0">
                <a:ea typeface="ＭＳ Ｐゴシック" pitchFamily="34" charset="-128"/>
              </a:rPr>
              <a:t> – a corpus for semantic processing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79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                   </a:t>
            </a:r>
            <a:r>
              <a:rPr lang="en-US" sz="1100" noProof="0" dirty="0" smtClean="0">
                <a:ea typeface="ＭＳ Ｐゴシック" pitchFamily="34" charset="-128"/>
              </a:rPr>
              <a:t>The Danish Dictionary                        The Danish </a:t>
            </a:r>
            <a:r>
              <a:rPr lang="en-US" sz="1100" noProof="0" dirty="0" err="1" smtClean="0">
                <a:ea typeface="ＭＳ Ｐゴシック" pitchFamily="34" charset="-128"/>
              </a:rPr>
              <a:t>Thesausrus</a:t>
            </a: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dirty="0" smtClean="0">
                <a:ea typeface="ＭＳ Ｐゴシック" pitchFamily="34" charset="-128"/>
              </a:rPr>
              <a:t>Semantic corpus of Danish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 smtClean="0">
                <a:ea typeface="ＭＳ Ｐゴシック" pitchFamily="34" charset="-128"/>
              </a:rPr>
              <a:t>    </a:t>
            </a: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>
                <a:ea typeface="ＭＳ Ｐゴシック" pitchFamily="34" charset="-128"/>
              </a:rPr>
              <a:t> </a:t>
            </a:r>
            <a:r>
              <a:rPr lang="en-US" sz="1100" noProof="0" dirty="0" smtClean="0">
                <a:ea typeface="ＭＳ Ｐゴシック" pitchFamily="34" charset="-128"/>
              </a:rPr>
              <a:t>       Danish </a:t>
            </a:r>
            <a:r>
              <a:rPr lang="en-US" sz="1100" noProof="0" dirty="0" err="1" smtClean="0">
                <a:ea typeface="ＭＳ Ｐゴシック" pitchFamily="34" charset="-128"/>
              </a:rPr>
              <a:t>wordnet</a:t>
            </a:r>
            <a:r>
              <a:rPr lang="en-US" sz="1100" noProof="0" dirty="0" smtClean="0">
                <a:ea typeface="ＭＳ Ｐゴシック" pitchFamily="34" charset="-128"/>
              </a:rPr>
              <a:t>              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47864" y="3482066"/>
            <a:ext cx="1656184" cy="4154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000000"/>
                </a:solidFill>
              </a:rPr>
              <a:t>Common sense id number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0242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7" y="2292896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4" y="4964385"/>
            <a:ext cx="1438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6200" y="450272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nap ITC" panose="04040A07060A02020202" pitchFamily="82" charset="0"/>
              </a:rPr>
              <a:t>Danish </a:t>
            </a:r>
            <a:r>
              <a:rPr lang="en-GB" dirty="0" err="1" smtClean="0">
                <a:solidFill>
                  <a:srgbClr val="000000"/>
                </a:solidFill>
                <a:latin typeface="Snap ITC" panose="04040A07060A02020202" pitchFamily="82" charset="0"/>
              </a:rPr>
              <a:t>FrameNet</a:t>
            </a:r>
            <a:endParaRPr lang="en-GB" dirty="0">
              <a:solidFill>
                <a:srgbClr val="000000"/>
              </a:solidFill>
              <a:latin typeface="Snap ITC" panose="04040A07060A02020202" pitchFamily="82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204245" y="3000797"/>
            <a:ext cx="632538" cy="38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H="1">
            <a:off x="4740156" y="3126520"/>
            <a:ext cx="792087" cy="28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740156" y="4005064"/>
            <a:ext cx="84720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V="1">
            <a:off x="2469827" y="4005064"/>
            <a:ext cx="1238077" cy="82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boks 25"/>
          <p:cNvSpPr txBox="1"/>
          <p:nvPr/>
        </p:nvSpPr>
        <p:spPr>
          <a:xfrm>
            <a:off x="827584" y="368981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SemDax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Lige forbindelse 27"/>
          <p:cNvCxnSpPr>
            <a:stCxn id="26" idx="3"/>
          </p:cNvCxnSpPr>
          <p:nvPr/>
        </p:nvCxnSpPr>
        <p:spPr>
          <a:xfrm flipV="1">
            <a:off x="2087865" y="3805231"/>
            <a:ext cx="1116380" cy="1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0"/>
          <p:cNvSpPr>
            <a:spLocks noChangeArrowheads="1"/>
          </p:cNvSpPr>
          <p:nvPr/>
        </p:nvSpPr>
        <p:spPr bwMode="auto">
          <a:xfrm>
            <a:off x="164234" y="3689815"/>
            <a:ext cx="2305594" cy="812905"/>
          </a:xfrm>
          <a:prstGeom prst="ellipse">
            <a:avLst/>
          </a:prstGeom>
          <a:solidFill>
            <a:srgbClr val="C00000">
              <a:alpha val="705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99677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- </a:t>
            </a:r>
            <a:r>
              <a:rPr lang="en-US" dirty="0">
                <a:ea typeface="ＭＳ Ｐゴシック" pitchFamily="34" charset="-128"/>
              </a:rPr>
              <a:t>a corpus for semantic processing</a:t>
            </a:r>
            <a:br>
              <a:rPr lang="en-US" dirty="0">
                <a:ea typeface="ＭＳ Ｐゴシック" pitchFamily="34" charset="-128"/>
              </a:rPr>
            </a:br>
            <a:r>
              <a:rPr lang="en-US" noProof="0" dirty="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28647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042988" y="1375940"/>
            <a:ext cx="6841380" cy="35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GB" dirty="0"/>
              <a:t>A Danish human-annotated corpus annotated with sense inventories</a:t>
            </a:r>
            <a:r>
              <a:rPr lang="en-GB" i="1" dirty="0"/>
              <a:t> </a:t>
            </a:r>
            <a:r>
              <a:rPr lang="en-GB" dirty="0"/>
              <a:t>of</a:t>
            </a:r>
            <a:r>
              <a:rPr lang="en-GB" i="1" dirty="0"/>
              <a:t> different </a:t>
            </a:r>
            <a:r>
              <a:rPr lang="en-GB" i="1" dirty="0" smtClean="0"/>
              <a:t>granularity</a:t>
            </a:r>
            <a:r>
              <a:rPr lang="en-GB" i="1" dirty="0"/>
              <a:t> </a:t>
            </a:r>
            <a:r>
              <a:rPr lang="en-GB" dirty="0" smtClean="0"/>
              <a:t>based on our sense inventory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b="1" dirty="0"/>
              <a:t>Available at</a:t>
            </a:r>
            <a:r>
              <a:rPr lang="en-US" dirty="0"/>
              <a:t>: </a:t>
            </a:r>
            <a:r>
              <a:rPr lang="da-DK" u="sng" dirty="0">
                <a:hlinkClick r:id="rId3"/>
              </a:rPr>
              <a:t>https://</a:t>
            </a:r>
            <a:r>
              <a:rPr lang="da-DK" u="sng" dirty="0" smtClean="0">
                <a:hlinkClick r:id="rId3"/>
              </a:rPr>
              <a:t>github.com/coastalcph/semdax</a:t>
            </a:r>
            <a:endParaRPr lang="da-DK" u="sng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Aims: </a:t>
            </a:r>
            <a:endParaRPr lang="en-GB" dirty="0"/>
          </a:p>
          <a:p>
            <a:pPr marL="685800" lvl="1" algn="just">
              <a:defRPr/>
            </a:pPr>
            <a:r>
              <a:rPr lang="en-GB" dirty="0"/>
              <a:t>To assess the </a:t>
            </a:r>
            <a:r>
              <a:rPr lang="en-GB" b="1" dirty="0"/>
              <a:t>reliability</a:t>
            </a:r>
            <a:r>
              <a:rPr lang="en-GB" dirty="0"/>
              <a:t> of the different sense annotation schemes for </a:t>
            </a:r>
            <a:r>
              <a:rPr lang="en-GB" dirty="0" smtClean="0"/>
              <a:t>Danish based on existing resources</a:t>
            </a:r>
          </a:p>
          <a:p>
            <a:pPr marL="685800" lvl="1" algn="just">
              <a:defRPr/>
            </a:pPr>
            <a:endParaRPr lang="en-GB" dirty="0"/>
          </a:p>
          <a:p>
            <a:pPr marL="685800" lvl="1" algn="just">
              <a:defRPr/>
            </a:pPr>
            <a:r>
              <a:rPr lang="en-GB" dirty="0"/>
              <a:t>To serve as </a:t>
            </a:r>
            <a:r>
              <a:rPr lang="en-GB" b="1" dirty="0"/>
              <a:t>training and test data </a:t>
            </a:r>
            <a:r>
              <a:rPr lang="en-GB" dirty="0"/>
              <a:t>for machine learning algorithms with the practical purpose of developing </a:t>
            </a:r>
            <a:r>
              <a:rPr lang="en-GB" b="1" dirty="0"/>
              <a:t>sense taggers </a:t>
            </a:r>
            <a:r>
              <a:rPr lang="en-GB" dirty="0" smtClean="0"/>
              <a:t>and </a:t>
            </a:r>
            <a:r>
              <a:rPr lang="en-GB" b="1" dirty="0" smtClean="0"/>
              <a:t>semantic role labelling </a:t>
            </a:r>
            <a:r>
              <a:rPr lang="en-GB" dirty="0" smtClean="0"/>
              <a:t>for </a:t>
            </a:r>
            <a:r>
              <a:rPr lang="en-GB" dirty="0"/>
              <a:t>Danish. </a:t>
            </a:r>
            <a:endParaRPr lang="da-DK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>
                <a:ea typeface="ＭＳ Ｐゴシック" pitchFamily="34" charset="-128"/>
              </a:rPr>
              <a:t>Contents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noProof="0" dirty="0" smtClean="0">
                <a:ea typeface="ＭＳ Ｐゴシック" pitchFamily="34" charset="-128"/>
              </a:rPr>
              <a:t>Presentation – who are we?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Reusing and linking semantic lexical resources (</a:t>
            </a:r>
            <a:r>
              <a:rPr lang="en-US" dirty="0" err="1" smtClean="0">
                <a:ea typeface="ＭＳ Ｐゴシック" pitchFamily="34" charset="-128"/>
              </a:rPr>
              <a:t>DanNet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FrameNet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WordTies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err="1" smtClean="0">
                <a:ea typeface="ＭＳ Ｐゴシック" pitchFamily="34" charset="-128"/>
              </a:rPr>
              <a:t>SemDax</a:t>
            </a:r>
            <a:r>
              <a:rPr lang="en-US" dirty="0" smtClean="0">
                <a:ea typeface="ＭＳ Ｐゴシック" pitchFamily="34" charset="-128"/>
              </a:rPr>
              <a:t> Corpus, a semantically annotated corpus for semantic processing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Contributions to the ELEXIS consortium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9505752" cy="566738"/>
          </a:xfrm>
        </p:spPr>
        <p:txBody>
          <a:bodyPr lIns="92075" tIns="46038" rIns="92075" bIns="46038" anchor="t"/>
          <a:lstStyle/>
          <a:p>
            <a:r>
              <a:rPr lang="da-DK" altLang="da-DK" dirty="0" smtClean="0">
                <a:solidFill>
                  <a:schemeClr val="accent1"/>
                </a:solidFill>
              </a:rPr>
              <a:t>Scalable </a:t>
            </a:r>
            <a:r>
              <a:rPr lang="da-DK" altLang="da-DK" dirty="0" err="1" smtClean="0">
                <a:solidFill>
                  <a:schemeClr val="accent1"/>
                </a:solidFill>
              </a:rPr>
              <a:t>sense</a:t>
            </a:r>
            <a:r>
              <a:rPr lang="da-DK" altLang="da-DK" dirty="0" smtClean="0">
                <a:solidFill>
                  <a:schemeClr val="accent1"/>
                </a:solidFill>
              </a:rPr>
              <a:t> </a:t>
            </a:r>
            <a:r>
              <a:rPr lang="da-DK" altLang="da-DK" dirty="0" err="1" smtClean="0">
                <a:solidFill>
                  <a:schemeClr val="accent1"/>
                </a:solidFill>
              </a:rPr>
              <a:t>inventories</a:t>
            </a:r>
            <a:r>
              <a:rPr lang="da-DK" altLang="da-DK" dirty="0" smtClean="0">
                <a:solidFill>
                  <a:schemeClr val="accent1"/>
                </a:solidFill>
              </a:rPr>
              <a:t> in </a:t>
            </a:r>
            <a:r>
              <a:rPr lang="da-DK" altLang="da-DK" dirty="0" err="1" smtClean="0">
                <a:solidFill>
                  <a:schemeClr val="accent1"/>
                </a:solidFill>
              </a:rPr>
              <a:t>SemDax</a:t>
            </a:r>
            <a:endParaRPr lang="da-DK" altLang="da-DK" dirty="0" smtClean="0">
              <a:solidFill>
                <a:schemeClr val="accent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29" y="1412776"/>
            <a:ext cx="8065591" cy="4124325"/>
          </a:xfrm>
        </p:spPr>
        <p:txBody>
          <a:bodyPr lIns="92075" tIns="46038" rIns="92075" bIns="46038"/>
          <a:lstStyle/>
          <a:p>
            <a:pPr marL="0" indent="0">
              <a:buNone/>
            </a:pPr>
            <a:endParaRPr lang="da-DK" altLang="da-DK" sz="2000" i="1" dirty="0" smtClean="0"/>
          </a:p>
          <a:p>
            <a:pPr marL="0" indent="0">
              <a:buNone/>
            </a:pPr>
            <a:r>
              <a:rPr lang="da-DK" altLang="da-DK" sz="1800" b="1" dirty="0" err="1" smtClean="0"/>
              <a:t>Informativeness</a:t>
            </a:r>
            <a:r>
              <a:rPr lang="da-DK" altLang="da-DK" sz="1800" b="1" dirty="0" smtClean="0"/>
              <a:t>                                         Cross-</a:t>
            </a:r>
            <a:r>
              <a:rPr lang="da-DK" altLang="da-DK" sz="1800" b="1" dirty="0" err="1" smtClean="0"/>
              <a:t>linguality</a:t>
            </a:r>
            <a:endParaRPr lang="da-DK" altLang="da-DK" sz="1800" b="1" dirty="0"/>
          </a:p>
          <a:p>
            <a:pPr marL="0" indent="0">
              <a:buNone/>
            </a:pPr>
            <a:r>
              <a:rPr lang="da-DK" altLang="da-DK" sz="2000" i="1" dirty="0" smtClean="0"/>
              <a:t>            </a:t>
            </a:r>
            <a:r>
              <a:rPr lang="da-DK" altLang="da-DK" sz="1600" b="1" dirty="0" err="1" smtClean="0"/>
              <a:t>Coarse-grained</a:t>
            </a:r>
            <a:r>
              <a:rPr lang="da-DK" altLang="da-DK" sz="1600" b="1" dirty="0" smtClean="0"/>
              <a:t>                               Language independent</a:t>
            </a:r>
          </a:p>
          <a:p>
            <a:pPr marL="0" indent="0">
              <a:buNone/>
            </a:pPr>
            <a:endParaRPr lang="da-DK" altLang="da-DK" sz="1600" i="1" dirty="0" smtClean="0"/>
          </a:p>
          <a:p>
            <a:pPr marL="0" indent="0">
              <a:buNone/>
            </a:pPr>
            <a:r>
              <a:rPr lang="da-DK" altLang="da-DK" sz="1600" i="1" dirty="0" smtClean="0"/>
              <a:t>                  </a:t>
            </a:r>
            <a:r>
              <a:rPr lang="da-DK" altLang="da-DK" sz="1600" dirty="0" err="1" smtClean="0"/>
              <a:t>Named</a:t>
            </a:r>
            <a:r>
              <a:rPr lang="da-DK" altLang="da-DK" sz="1600" dirty="0" smtClean="0"/>
              <a:t> </a:t>
            </a:r>
            <a:r>
              <a:rPr lang="da-DK" altLang="da-DK" sz="1600" dirty="0" err="1" smtClean="0"/>
              <a:t>entities</a:t>
            </a:r>
            <a:endParaRPr lang="da-DK" altLang="da-DK" sz="1600" i="1" dirty="0" smtClean="0"/>
          </a:p>
          <a:p>
            <a:pPr marL="0" indent="0">
              <a:buNone/>
            </a:pPr>
            <a:endParaRPr lang="da-DK" altLang="da-DK" sz="1600" i="1" dirty="0"/>
          </a:p>
          <a:p>
            <a:pPr marL="0" indent="0">
              <a:buNone/>
            </a:pPr>
            <a:r>
              <a:rPr lang="da-DK" altLang="da-DK" sz="1600" i="1" dirty="0" smtClean="0"/>
              <a:t>                  </a:t>
            </a:r>
            <a:r>
              <a:rPr lang="da-DK" altLang="da-DK" sz="1600" dirty="0" err="1" smtClean="0"/>
              <a:t>Supersenses</a:t>
            </a:r>
            <a:r>
              <a:rPr lang="da-DK" altLang="da-DK" sz="1600" dirty="0" smtClean="0"/>
              <a:t> (</a:t>
            </a:r>
            <a:r>
              <a:rPr lang="da-DK" altLang="da-DK" sz="1600" dirty="0" err="1" smtClean="0"/>
              <a:t>generalised</a:t>
            </a:r>
            <a:r>
              <a:rPr lang="da-DK" altLang="da-DK" sz="1600" dirty="0" smtClean="0"/>
              <a:t> </a:t>
            </a:r>
            <a:r>
              <a:rPr lang="da-DK" altLang="da-DK" sz="1600" dirty="0" err="1" smtClean="0"/>
              <a:t>senses</a:t>
            </a:r>
            <a:r>
              <a:rPr lang="da-DK" altLang="da-DK" sz="1600" dirty="0" smtClean="0"/>
              <a:t>)</a:t>
            </a:r>
          </a:p>
          <a:p>
            <a:pPr marL="0" indent="0">
              <a:buNone/>
            </a:pPr>
            <a:endParaRPr lang="da-DK" altLang="da-DK" sz="1600" i="1" dirty="0"/>
          </a:p>
          <a:p>
            <a:pPr marL="0" indent="0">
              <a:buNone/>
            </a:pPr>
            <a:r>
              <a:rPr lang="da-DK" altLang="da-DK" sz="1600" i="1" dirty="0" smtClean="0"/>
              <a:t>                  </a:t>
            </a:r>
            <a:r>
              <a:rPr lang="da-DK" altLang="da-DK" sz="1600" dirty="0" smtClean="0"/>
              <a:t>Clusters of DDO/</a:t>
            </a:r>
            <a:r>
              <a:rPr lang="da-DK" altLang="da-DK" sz="1600" dirty="0" err="1" smtClean="0"/>
              <a:t>DanNet</a:t>
            </a:r>
            <a:r>
              <a:rPr lang="da-DK" altLang="da-DK" sz="1600" dirty="0" smtClean="0"/>
              <a:t> </a:t>
            </a:r>
            <a:r>
              <a:rPr lang="da-DK" altLang="da-DK" sz="1600" dirty="0" err="1" smtClean="0"/>
              <a:t>senses</a:t>
            </a:r>
            <a:endParaRPr lang="da-DK" altLang="da-DK" sz="1600" i="1" dirty="0" smtClean="0"/>
          </a:p>
          <a:p>
            <a:pPr marL="0" indent="0">
              <a:buNone/>
            </a:pPr>
            <a:endParaRPr lang="da-DK" altLang="da-DK" sz="1600" i="1" dirty="0"/>
          </a:p>
          <a:p>
            <a:pPr marL="0" indent="0">
              <a:buNone/>
            </a:pPr>
            <a:r>
              <a:rPr lang="da-DK" altLang="da-DK" sz="1600" i="1" dirty="0" smtClean="0"/>
              <a:t>                  </a:t>
            </a:r>
            <a:r>
              <a:rPr lang="da-DK" altLang="da-DK" sz="1600" dirty="0" smtClean="0"/>
              <a:t>Full </a:t>
            </a:r>
            <a:r>
              <a:rPr lang="da-DK" altLang="da-DK" sz="1600" dirty="0" err="1" smtClean="0"/>
              <a:t>sense</a:t>
            </a:r>
            <a:r>
              <a:rPr lang="da-DK" altLang="da-DK" sz="1600" dirty="0" smtClean="0"/>
              <a:t> </a:t>
            </a:r>
            <a:r>
              <a:rPr lang="da-DK" altLang="da-DK" sz="1600" dirty="0" err="1" smtClean="0"/>
              <a:t>inventory</a:t>
            </a:r>
            <a:r>
              <a:rPr lang="da-DK" altLang="da-DK" sz="1600" dirty="0" smtClean="0"/>
              <a:t> from DDO</a:t>
            </a:r>
            <a:endParaRPr lang="da-DK" altLang="da-DK" sz="1600" i="1" dirty="0" smtClean="0"/>
          </a:p>
          <a:p>
            <a:pPr marL="0" indent="0">
              <a:buNone/>
            </a:pPr>
            <a:endParaRPr lang="da-DK" altLang="da-DK" sz="1600" i="1" dirty="0"/>
          </a:p>
          <a:p>
            <a:pPr marL="0" indent="0">
              <a:buNone/>
            </a:pPr>
            <a:r>
              <a:rPr lang="da-DK" altLang="da-DK" sz="1600" i="1" dirty="0" smtClean="0"/>
              <a:t>               </a:t>
            </a:r>
            <a:r>
              <a:rPr lang="da-DK" altLang="da-DK" sz="1600" b="1" dirty="0" smtClean="0"/>
              <a:t>Fine-</a:t>
            </a:r>
            <a:r>
              <a:rPr lang="da-DK" altLang="da-DK" sz="1600" b="1" dirty="0" err="1" smtClean="0"/>
              <a:t>grained</a:t>
            </a:r>
            <a:r>
              <a:rPr lang="da-DK" altLang="da-DK" sz="1600" dirty="0" smtClean="0"/>
              <a:t>                                    </a:t>
            </a:r>
            <a:r>
              <a:rPr lang="da-DK" altLang="da-DK" sz="1600" b="1" dirty="0" smtClean="0"/>
              <a:t>Language </a:t>
            </a:r>
            <a:r>
              <a:rPr lang="da-DK" altLang="da-DK" sz="1600" b="1" dirty="0" err="1" smtClean="0"/>
              <a:t>specific</a:t>
            </a:r>
            <a:endParaRPr lang="da-DK" altLang="da-DK" sz="1600" b="1" dirty="0" smtClean="0"/>
          </a:p>
          <a:p>
            <a:pPr marL="0" indent="0">
              <a:buNone/>
            </a:pPr>
            <a:endParaRPr lang="da-DK" altLang="da-DK" sz="1600" dirty="0"/>
          </a:p>
        </p:txBody>
      </p:sp>
      <p:sp>
        <p:nvSpPr>
          <p:cNvPr id="8" name="Nedadgående pil 7"/>
          <p:cNvSpPr/>
          <p:nvPr/>
        </p:nvSpPr>
        <p:spPr>
          <a:xfrm>
            <a:off x="1266825" y="7319010"/>
            <a:ext cx="114300" cy="1447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9" name="Opadgående pil 8"/>
          <p:cNvSpPr/>
          <p:nvPr/>
        </p:nvSpPr>
        <p:spPr>
          <a:xfrm>
            <a:off x="4314825" y="7319010"/>
            <a:ext cx="104775" cy="140017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padgående pil 10"/>
          <p:cNvSpPr/>
          <p:nvPr/>
        </p:nvSpPr>
        <p:spPr bwMode="auto">
          <a:xfrm>
            <a:off x="8028384" y="2289423"/>
            <a:ext cx="152392" cy="2952328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Nedadgående pil 11"/>
          <p:cNvSpPr/>
          <p:nvPr/>
        </p:nvSpPr>
        <p:spPr bwMode="auto">
          <a:xfrm>
            <a:off x="971600" y="2276872"/>
            <a:ext cx="144016" cy="29523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semantic processing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95388" y="1527175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da-DK" b="1" dirty="0"/>
              <a:t>New </a:t>
            </a:r>
            <a:r>
              <a:rPr lang="da-DK" b="1" dirty="0" smtClean="0"/>
              <a:t>approach to </a:t>
            </a:r>
            <a:r>
              <a:rPr lang="da-DK" b="1" dirty="0" err="1" smtClean="0"/>
              <a:t>semantic</a:t>
            </a:r>
            <a:r>
              <a:rPr lang="da-DK" b="1" dirty="0" smtClean="0"/>
              <a:t> corpus annotation</a:t>
            </a:r>
            <a:endParaRPr lang="da-DK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dirty="0"/>
              <a:t>Not all </a:t>
            </a:r>
            <a:r>
              <a:rPr lang="da-DK" dirty="0" err="1"/>
              <a:t>disagreement</a:t>
            </a:r>
            <a:r>
              <a:rPr lang="da-DK" dirty="0"/>
              <a:t> is </a:t>
            </a:r>
            <a:r>
              <a:rPr lang="da-DK" dirty="0" err="1"/>
              <a:t>noise</a:t>
            </a:r>
            <a:r>
              <a:rPr lang="da-DK" dirty="0"/>
              <a:t>: </a:t>
            </a:r>
            <a:r>
              <a:rPr lang="da-DK" dirty="0" err="1"/>
              <a:t>contains</a:t>
            </a:r>
            <a:r>
              <a:rPr lang="da-DK" dirty="0"/>
              <a:t> </a:t>
            </a:r>
            <a:r>
              <a:rPr lang="da-DK" dirty="0" err="1"/>
              <a:t>valuable</a:t>
            </a:r>
            <a:r>
              <a:rPr lang="da-DK" dirty="0"/>
              <a:t> </a:t>
            </a:r>
            <a:r>
              <a:rPr lang="da-DK" dirty="0" err="1"/>
              <a:t>linguistic</a:t>
            </a:r>
            <a:r>
              <a:rPr lang="da-DK" dirty="0"/>
              <a:t> information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improve</a:t>
            </a:r>
            <a:r>
              <a:rPr lang="da-DK" dirty="0"/>
              <a:t> annotation </a:t>
            </a:r>
            <a:r>
              <a:rPr lang="da-DK" dirty="0" err="1"/>
              <a:t>schemes</a:t>
            </a:r>
            <a:r>
              <a:rPr lang="da-DK" dirty="0"/>
              <a:t> and </a:t>
            </a:r>
            <a:r>
              <a:rPr lang="da-DK" dirty="0" err="1"/>
              <a:t>learning</a:t>
            </a:r>
            <a:r>
              <a:rPr lang="da-DK" dirty="0"/>
              <a:t> </a:t>
            </a:r>
            <a:r>
              <a:rPr lang="da-DK" dirty="0" err="1"/>
              <a:t>algorithms</a:t>
            </a:r>
            <a:endParaRPr lang="da-DK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dirty="0"/>
              <a:t>Double annotation of a </a:t>
            </a:r>
            <a:r>
              <a:rPr lang="da-DK" dirty="0" err="1"/>
              <a:t>larger</a:t>
            </a:r>
            <a:r>
              <a:rPr lang="da-DK" dirty="0"/>
              <a:t> part of corpus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usually</a:t>
            </a:r>
            <a:r>
              <a:rPr lang="da-DK" dirty="0"/>
              <a:t> </a:t>
            </a:r>
            <a:r>
              <a:rPr lang="da-DK" dirty="0" err="1"/>
              <a:t>seen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a-DK" dirty="0"/>
              <a:t>The </a:t>
            </a:r>
            <a:r>
              <a:rPr lang="da-DK" dirty="0" err="1"/>
              <a:t>available</a:t>
            </a:r>
            <a:r>
              <a:rPr lang="da-DK" dirty="0"/>
              <a:t> corpus </a:t>
            </a:r>
            <a:r>
              <a:rPr lang="da-DK" dirty="0" err="1"/>
              <a:t>includes</a:t>
            </a:r>
            <a:r>
              <a:rPr lang="da-DK" dirty="0"/>
              <a:t> not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adjudicated</a:t>
            </a:r>
            <a:r>
              <a:rPr lang="da-DK" dirty="0"/>
              <a:t> files but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diverging</a:t>
            </a:r>
            <a:r>
              <a:rPr lang="da-DK" dirty="0"/>
              <a:t> annotations</a:t>
            </a:r>
          </a:p>
          <a:p>
            <a:pPr>
              <a:defRPr/>
            </a:pPr>
            <a:endParaRPr lang="da-DK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9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SemDax</a:t>
            </a:r>
            <a:r>
              <a:rPr lang="en-US" dirty="0" smtClean="0">
                <a:ea typeface="ＭＳ Ｐゴシック" pitchFamily="34" charset="-128"/>
              </a:rPr>
              <a:t> - a corpus for semantic processing</a:t>
            </a:r>
            <a:br>
              <a:rPr lang="en-US" dirty="0" smtClean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r>
              <a:rPr lang="da-DK" sz="1800" b="1" dirty="0" err="1"/>
              <a:t>SemDaX-Coarse</a:t>
            </a:r>
            <a:endParaRPr lang="da-DK" sz="1800" b="1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All-words annotation (nouns, verbs, adjectives)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Annotated </a:t>
            </a:r>
            <a:r>
              <a:rPr lang="en-US" dirty="0"/>
              <a:t>with so-called </a:t>
            </a:r>
            <a:r>
              <a:rPr lang="en-US" dirty="0" err="1"/>
              <a:t>supersenses</a:t>
            </a:r>
            <a:r>
              <a:rPr lang="en-US" dirty="0"/>
              <a:t> derived from the list of </a:t>
            </a:r>
            <a:r>
              <a:rPr lang="en-US" dirty="0" err="1"/>
              <a:t>WordNet’s</a:t>
            </a:r>
            <a:r>
              <a:rPr lang="en-US" dirty="0"/>
              <a:t> </a:t>
            </a:r>
            <a:r>
              <a:rPr lang="en-US" i="1" dirty="0"/>
              <a:t>lexicographical </a:t>
            </a:r>
            <a:r>
              <a:rPr lang="en-US" dirty="0"/>
              <a:t>files.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Size: 90,000 words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60 </a:t>
            </a:r>
            <a:r>
              <a:rPr lang="en-US" dirty="0"/>
              <a:t>%  doubly annotated and </a:t>
            </a:r>
            <a:r>
              <a:rPr lang="en-US" dirty="0" err="1"/>
              <a:t>adjucated</a:t>
            </a:r>
            <a:endParaRPr lang="en-US" dirty="0"/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sz="1800" b="1" dirty="0"/>
              <a:t>The annotation process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Mapping of </a:t>
            </a:r>
            <a:r>
              <a:rPr lang="en-US" dirty="0" err="1"/>
              <a:t>DanNet</a:t>
            </a:r>
            <a:r>
              <a:rPr lang="en-US" dirty="0"/>
              <a:t> </a:t>
            </a:r>
            <a:r>
              <a:rPr lang="en-US" dirty="0" err="1"/>
              <a:t>synsets</a:t>
            </a:r>
            <a:r>
              <a:rPr lang="en-US" dirty="0"/>
              <a:t> to the 44 </a:t>
            </a:r>
            <a:r>
              <a:rPr lang="en-US" dirty="0" err="1"/>
              <a:t>supersense</a:t>
            </a:r>
            <a:r>
              <a:rPr lang="en-US" dirty="0"/>
              <a:t> classes (based on top level of Princeton </a:t>
            </a:r>
            <a:r>
              <a:rPr lang="en-US" dirty="0" err="1"/>
              <a:t>Wordnet</a:t>
            </a:r>
            <a:r>
              <a:rPr lang="en-US" dirty="0"/>
              <a:t>)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GB" dirty="0"/>
              <a:t>Further specification of </a:t>
            </a:r>
            <a:r>
              <a:rPr lang="en-GB" dirty="0" err="1"/>
              <a:t>supersense</a:t>
            </a:r>
            <a:r>
              <a:rPr lang="en-GB" dirty="0"/>
              <a:t> set </a:t>
            </a:r>
            <a:endParaRPr lang="en-GB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Establishing </a:t>
            </a:r>
            <a:r>
              <a:rPr lang="en-GB" dirty="0"/>
              <a:t>a set of satellite tags to enable annotation of multiword lexical units (phrasal verbs (PART), reflexive verbs (REFL), and verbal collocations (COLL)) </a:t>
            </a:r>
          </a:p>
          <a:p>
            <a:pPr eaLnBrk="1" hangingPunct="1">
              <a:defRPr/>
            </a:pPr>
            <a:r>
              <a:rPr lang="en-GB" dirty="0"/>
              <a:t>	</a:t>
            </a:r>
          </a:p>
          <a:p>
            <a:pPr eaLnBrk="1" hangingPunct="1">
              <a:defRPr/>
            </a:pPr>
            <a:endParaRPr lang="en-GB" sz="400" dirty="0"/>
          </a:p>
          <a:p>
            <a:pPr eaLnBrk="1" hangingPunct="1">
              <a:defRPr/>
            </a:pPr>
            <a:r>
              <a:rPr lang="en-GB" sz="1800" dirty="0"/>
              <a:t>    </a:t>
            </a:r>
          </a:p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800" dirty="0"/>
          </a:p>
          <a:p>
            <a:pPr eaLnBrk="1" hangingPunct="1">
              <a:defRPr/>
            </a:pPr>
            <a:r>
              <a:rPr lang="en-GB" sz="1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920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semantic processing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 smtClean="0"/>
              <a:t>   </a:t>
            </a:r>
            <a:endParaRPr lang="en-GB" sz="2000" dirty="0"/>
          </a:p>
          <a:p>
            <a:pPr eaLnBrk="1" hangingPunct="1">
              <a:tabLst>
                <a:tab pos="457200" algn="l"/>
              </a:tabLst>
              <a:defRPr/>
            </a:pPr>
            <a:r>
              <a:rPr lang="en-GB" dirty="0" smtClean="0"/>
              <a:t>     </a:t>
            </a:r>
            <a:r>
              <a:rPr lang="en-GB" dirty="0"/>
              <a:t>Fig. 1. Phrasal verbs with more than one particle (</a:t>
            </a:r>
            <a:r>
              <a:rPr lang="en-GB" i="1" dirty="0"/>
              <a:t>se </a:t>
            </a:r>
            <a:r>
              <a:rPr lang="en-GB" i="1" dirty="0" err="1"/>
              <a:t>ud</a:t>
            </a:r>
            <a:r>
              <a:rPr lang="en-GB" i="1" dirty="0"/>
              <a:t> </a:t>
            </a:r>
            <a:r>
              <a:rPr lang="en-GB" i="1" dirty="0" err="1"/>
              <a:t>til</a:t>
            </a:r>
            <a:r>
              <a:rPr lang="en-GB" dirty="0"/>
              <a:t> </a:t>
            </a:r>
            <a:r>
              <a:rPr lang="en-US" dirty="0"/>
              <a:t> </a:t>
            </a:r>
            <a:r>
              <a:rPr lang="en-GB" dirty="0"/>
              <a:t>('seem')) are annotated as collocations</a:t>
            </a:r>
          </a:p>
          <a:p>
            <a:pPr eaLnBrk="1" hangingPunct="1">
              <a:defRPr/>
            </a:pPr>
            <a:r>
              <a:rPr lang="en-GB" dirty="0"/>
              <a:t>     with the sense label (here: </a:t>
            </a:r>
            <a:r>
              <a:rPr lang="en-GB" dirty="0" err="1"/>
              <a:t>verb.cognition</a:t>
            </a:r>
            <a:r>
              <a:rPr lang="en-GB" dirty="0"/>
              <a:t>) on the lexical kernel (</a:t>
            </a:r>
            <a:r>
              <a:rPr lang="en-GB" i="1" dirty="0"/>
              <a:t>se</a:t>
            </a:r>
            <a:r>
              <a:rPr lang="en-GB" dirty="0"/>
              <a:t>).</a:t>
            </a:r>
          </a:p>
        </p:txBody>
      </p:sp>
      <p:pic>
        <p:nvPicPr>
          <p:cNvPr id="5" name="Billed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45240" cy="6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semantic processing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 smtClean="0"/>
              <a:t>   </a:t>
            </a:r>
            <a:endParaRPr lang="en-GB" sz="2000" dirty="0"/>
          </a:p>
        </p:txBody>
      </p:sp>
      <p:pic>
        <p:nvPicPr>
          <p:cNvPr id="8" name="Billed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032448" cy="38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043608" y="1325959"/>
            <a:ext cx="6577012" cy="8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sz="1800" kern="0" dirty="0" smtClean="0"/>
              <a:t>Evaluation: Where do annotators disagree?</a:t>
            </a:r>
            <a:endParaRPr lang="en-GB" sz="500" kern="0" dirty="0" smtClean="0"/>
          </a:p>
          <a:p>
            <a:pPr eaLnBrk="1" hangingPunct="1">
              <a:defRPr/>
            </a:pPr>
            <a:r>
              <a:rPr lang="en-GB" sz="2000" kern="0" dirty="0" smtClean="0"/>
              <a:t>   </a:t>
            </a:r>
          </a:p>
          <a:p>
            <a:pPr eaLnBrk="1" hangingPunct="1">
              <a:tabLst>
                <a:tab pos="457200" algn="l"/>
              </a:tabLst>
              <a:defRPr/>
            </a:pPr>
            <a:r>
              <a:rPr lang="en-GB" kern="0" dirty="0" smtClean="0"/>
              <a:t>    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006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semantic processing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pic>
        <p:nvPicPr>
          <p:cNvPr id="6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767984" cy="34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34" y="17542568"/>
            <a:ext cx="4112507" cy="21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043608" y="1325959"/>
            <a:ext cx="6577012" cy="8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sz="1800" kern="0" dirty="0" smtClean="0"/>
              <a:t>Evaluation: How do text types differ? </a:t>
            </a:r>
            <a:endParaRPr lang="en-GB" sz="500" kern="0" dirty="0" smtClean="0"/>
          </a:p>
          <a:p>
            <a:pPr eaLnBrk="1" hangingPunct="1">
              <a:defRPr/>
            </a:pPr>
            <a:r>
              <a:rPr lang="en-GB" sz="2000" kern="0" dirty="0" smtClean="0"/>
              <a:t>   </a:t>
            </a:r>
          </a:p>
          <a:p>
            <a:pPr eaLnBrk="1" hangingPunct="1">
              <a:tabLst>
                <a:tab pos="457200" algn="l"/>
              </a:tabLst>
              <a:defRPr/>
            </a:pPr>
            <a:r>
              <a:rPr lang="en-GB" kern="0" dirty="0" smtClean="0"/>
              <a:t>    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688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semantic processing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95388" y="1527175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800" b="1" dirty="0" err="1"/>
              <a:t>SemDaX-LexicalSample</a:t>
            </a:r>
            <a:r>
              <a:rPr lang="da-DK" sz="1800" b="1" dirty="0"/>
              <a:t>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/>
              <a:t>Sense annotation of 20 highly ambiguous nouns (11 senses on average)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/>
              <a:t>Sense inventory derived from 1) The Danish Dictionary (DDO) and 2) </a:t>
            </a:r>
            <a:r>
              <a:rPr lang="en-GB" dirty="0" err="1" smtClean="0"/>
              <a:t>DanNet</a:t>
            </a:r>
            <a:r>
              <a:rPr lang="en-GB" dirty="0"/>
              <a:t>	combining main and </a:t>
            </a:r>
            <a:r>
              <a:rPr lang="en-GB" dirty="0" err="1"/>
              <a:t>subsenses</a:t>
            </a:r>
            <a:r>
              <a:rPr lang="en-GB" dirty="0"/>
              <a:t> from DDO and the top-ontological types from </a:t>
            </a:r>
            <a:r>
              <a:rPr lang="en-GB" dirty="0" err="1"/>
              <a:t>DanNet</a:t>
            </a:r>
            <a:r>
              <a:rPr lang="en-GB" dirty="0"/>
              <a:t> 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/>
              <a:t>Clustering </a:t>
            </a:r>
            <a:r>
              <a:rPr lang="en-GB" dirty="0" smtClean="0"/>
              <a:t>method: a </a:t>
            </a:r>
            <a:r>
              <a:rPr lang="en-GB" dirty="0"/>
              <a:t>reduction of senses of 23.5 % on average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semantic processing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971600" y="836712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95388" y="1124744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800" b="1" dirty="0" err="1"/>
              <a:t>SemDaX-LexicalSample</a:t>
            </a:r>
            <a:r>
              <a:rPr lang="da-DK" sz="1800" b="1" dirty="0"/>
              <a:t>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Improvement </a:t>
            </a:r>
            <a:r>
              <a:rPr lang="en-GB" dirty="0"/>
              <a:t>of inter-annotator agreement with the reduced sense inventory: </a:t>
            </a:r>
            <a:r>
              <a:rPr lang="en-GB" b="1" dirty="0"/>
              <a:t>68 %</a:t>
            </a:r>
            <a:r>
              <a:rPr lang="en-GB" dirty="0"/>
              <a:t> of the nouns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/>
              <a:t>Average agreement score: full sense inventory </a:t>
            </a:r>
            <a:r>
              <a:rPr lang="en-GB" b="1" dirty="0"/>
              <a:t>0.52</a:t>
            </a:r>
            <a:r>
              <a:rPr lang="en-GB" dirty="0"/>
              <a:t> (</a:t>
            </a:r>
            <a:r>
              <a:rPr lang="en-GB" dirty="0" err="1"/>
              <a:t>Krippendorff’s</a:t>
            </a:r>
            <a:r>
              <a:rPr lang="en-GB" dirty="0"/>
              <a:t> α),  clustered senses </a:t>
            </a:r>
            <a:r>
              <a:rPr lang="en-GB" b="1" dirty="0"/>
              <a:t>0.56</a:t>
            </a:r>
            <a:r>
              <a:rPr lang="en-GB" dirty="0"/>
              <a:t>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/>
              <a:t>Individual behaviour: agreement scores from 0.048 for </a:t>
            </a:r>
            <a:r>
              <a:rPr lang="en-GB" i="1" dirty="0" err="1"/>
              <a:t>plade</a:t>
            </a:r>
            <a:r>
              <a:rPr lang="en-GB" i="1" dirty="0"/>
              <a:t> </a:t>
            </a:r>
            <a:r>
              <a:rPr lang="en-GB" dirty="0"/>
              <a:t>(plate, sheet, disc, etc.) to 0.84 for </a:t>
            </a:r>
            <a:r>
              <a:rPr lang="en-GB" i="1" dirty="0" err="1"/>
              <a:t>kurs</a:t>
            </a:r>
            <a:r>
              <a:rPr lang="en-GB" i="1" dirty="0"/>
              <a:t> </a:t>
            </a:r>
            <a:r>
              <a:rPr lang="en-GB" dirty="0"/>
              <a:t>(course, exchange rate, price, track, etc.)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5" name="Billede 17" descr="diagram_lexsampl_sensereduction_agreement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40309"/>
            <a:ext cx="5328592" cy="3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34" charset="-128"/>
              </a:rPr>
              <a:t>SemDax</a:t>
            </a:r>
            <a:r>
              <a:rPr lang="en-US" dirty="0">
                <a:ea typeface="ＭＳ Ｐゴシック" pitchFamily="34" charset="-128"/>
              </a:rPr>
              <a:t> - a corpus for </a:t>
            </a:r>
            <a:r>
              <a:rPr lang="en-US" b="1" dirty="0">
                <a:ea typeface="ＭＳ Ｐゴシック" pitchFamily="34" charset="-128"/>
              </a:rPr>
              <a:t>semantic processing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195388" y="1527175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defRPr/>
            </a:pPr>
            <a:r>
              <a:rPr lang="da-DK" dirty="0" smtClean="0"/>
              <a:t>Close </a:t>
            </a:r>
            <a:r>
              <a:rPr lang="da-DK" dirty="0" err="1" smtClean="0"/>
              <a:t>interaction</a:t>
            </a:r>
            <a:r>
              <a:rPr lang="da-DK" dirty="0" smtClean="0"/>
              <a:t> with </a:t>
            </a:r>
            <a:r>
              <a:rPr lang="da-DK" b="1" dirty="0" err="1" smtClean="0"/>
              <a:t>machine</a:t>
            </a:r>
            <a:r>
              <a:rPr lang="da-DK" b="1" dirty="0" smtClean="0"/>
              <a:t> </a:t>
            </a:r>
            <a:r>
              <a:rPr lang="da-DK" b="1" dirty="0" err="1" smtClean="0"/>
              <a:t>learning</a:t>
            </a:r>
            <a:r>
              <a:rPr lang="da-DK" b="1" dirty="0" smtClean="0"/>
              <a:t> </a:t>
            </a:r>
            <a:r>
              <a:rPr lang="da-DK" b="1" dirty="0" err="1" smtClean="0"/>
              <a:t>group</a:t>
            </a:r>
            <a:r>
              <a:rPr lang="da-DK" b="1" dirty="0" smtClean="0"/>
              <a:t> </a:t>
            </a:r>
          </a:p>
          <a:p>
            <a:pPr marL="0" indent="0">
              <a:spcAft>
                <a:spcPts val="0"/>
              </a:spcAft>
              <a:defRPr/>
            </a:pPr>
            <a:endParaRPr lang="da-DK" dirty="0" smtClean="0"/>
          </a:p>
          <a:p>
            <a:pPr marL="0" indent="0">
              <a:spcAft>
                <a:spcPts val="0"/>
              </a:spcAft>
              <a:defRPr/>
            </a:pPr>
            <a:r>
              <a:rPr lang="da-DK" dirty="0" smtClean="0"/>
              <a:t>Development of a </a:t>
            </a:r>
            <a:r>
              <a:rPr lang="da-DK" b="1" dirty="0" err="1" smtClean="0"/>
              <a:t>sense</a:t>
            </a:r>
            <a:r>
              <a:rPr lang="da-DK" b="1" dirty="0" smtClean="0"/>
              <a:t> </a:t>
            </a:r>
            <a:r>
              <a:rPr lang="da-DK" b="1" dirty="0"/>
              <a:t>tagger</a:t>
            </a:r>
            <a:r>
              <a:rPr lang="da-DK" dirty="0"/>
              <a:t>: </a:t>
            </a:r>
            <a:endParaRPr lang="da-DK" dirty="0" smtClean="0"/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The </a:t>
            </a:r>
            <a:r>
              <a:rPr lang="da-DK" dirty="0"/>
              <a:t>corpus</a:t>
            </a:r>
            <a:r>
              <a:rPr lang="en-GB" dirty="0"/>
              <a:t> has been used for training and testing of a sense tagger that achieves an overall F1 score of 0.82 on </a:t>
            </a:r>
            <a:r>
              <a:rPr lang="en-GB" dirty="0" err="1"/>
              <a:t>heldout</a:t>
            </a:r>
            <a:r>
              <a:rPr lang="en-GB" dirty="0"/>
              <a:t> data, considering only the F1 of </a:t>
            </a:r>
            <a:r>
              <a:rPr lang="en-GB" dirty="0" err="1"/>
              <a:t>supersense</a:t>
            </a:r>
            <a:r>
              <a:rPr lang="en-GB" dirty="0"/>
              <a:t> </a:t>
            </a:r>
            <a:r>
              <a:rPr lang="en-GB" dirty="0" err="1"/>
              <a:t>labeling</a:t>
            </a:r>
            <a:r>
              <a:rPr lang="en-GB" dirty="0"/>
              <a:t>, micro-averaged score is ~0.65</a:t>
            </a:r>
          </a:p>
          <a:p>
            <a:pPr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en-GB" dirty="0"/>
              <a:t>	</a:t>
            </a:r>
            <a:endParaRPr lang="en-GB" dirty="0" smtClean="0"/>
          </a:p>
          <a:p>
            <a:pPr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en-GB" dirty="0" smtClean="0"/>
              <a:t>Available </a:t>
            </a:r>
            <a:r>
              <a:rPr lang="en-GB" dirty="0"/>
              <a:t>at: h</a:t>
            </a:r>
            <a:r>
              <a:rPr lang="en-US" dirty="0"/>
              <a:t>ttps://github.com/coastalcph/dsl_semtagger</a:t>
            </a:r>
            <a:r>
              <a:rPr lang="en-GB" dirty="0"/>
              <a:t> </a:t>
            </a:r>
            <a:endParaRPr lang="da-DK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>
                <a:ea typeface="ＭＳ Ｐゴシック" pitchFamily="34" charset="-128"/>
              </a:rPr>
              <a:t>Ongoing: </a:t>
            </a:r>
            <a:r>
              <a:rPr lang="en-US" kern="0" dirty="0" err="1">
                <a:ea typeface="ＭＳ Ｐゴシック" pitchFamily="34" charset="-128"/>
              </a:rPr>
              <a:t>FrameNet</a:t>
            </a:r>
            <a:r>
              <a:rPr lang="en-US" kern="0" dirty="0">
                <a:ea typeface="ＭＳ Ｐゴシック" pitchFamily="34" charset="-128"/>
              </a:rPr>
              <a:t> lexicon and annotations  on the same corpus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>
                <a:ea typeface="ＭＳ Ｐゴシック" pitchFamily="34" charset="-128"/>
              </a:rPr>
              <a:t>Purpose: </a:t>
            </a:r>
            <a:r>
              <a:rPr lang="en-US" b="1" kern="0" dirty="0">
                <a:ea typeface="ＭＳ Ｐゴシック" pitchFamily="34" charset="-128"/>
              </a:rPr>
              <a:t>Semantic role labeling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Contribution to </a:t>
            </a:r>
            <a:r>
              <a:rPr lang="en-US" smtClean="0">
                <a:ea typeface="ＭＳ Ｐゴシック" pitchFamily="34" charset="-128"/>
              </a:rPr>
              <a:t>ELEXIS Consortium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166441" y="1124744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kern="0" dirty="0" smtClean="0">
                <a:ea typeface="ＭＳ Ｐゴシック" pitchFamily="34" charset="-128"/>
              </a:rPr>
              <a:t>Many years of experience in: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restructuring “traditional” lexica for HLT purposes (“cross-disciplinary fertilization”)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focus on lexical semantics: sense definitions, sense distinction, sense inventories, sense </a:t>
            </a:r>
            <a:r>
              <a:rPr lang="en-US" kern="0" dirty="0" err="1" smtClean="0">
                <a:ea typeface="ＭＳ Ｐゴシック" pitchFamily="34" charset="-128"/>
              </a:rPr>
              <a:t>clusterings</a:t>
            </a: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close interaction with developers/machine learning community: the need for large, consistent resources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focus on language banks for lesser resourced languages/language transfer processes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Semantic processing: Word sense disambiguation, semantic role labeling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focus on strategies and standards for extracting, structuring and linking of lexicographical resources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multilingual resources, standards, tools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open access approach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kern="0" dirty="0" smtClean="0">
                <a:ea typeface="ＭＳ Ｐゴシック" pitchFamily="34" charset="-128"/>
              </a:rPr>
              <a:t>Crowd sourcing experience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ea typeface="ＭＳ Ｐゴシック" pitchFamily="34" charset="-128"/>
              </a:rPr>
              <a:t>Presentation: Who are we? 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Centre for Language Technology: A section at the University of Copenhagen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Staff of approx. 15: mix of computational linguists and data scientists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/>
              <a:t>Teaching and research activities at the </a:t>
            </a:r>
            <a:r>
              <a:rPr lang="en-US" dirty="0" smtClean="0"/>
              <a:t>Centre organized </a:t>
            </a:r>
            <a:r>
              <a:rPr lang="en-US" dirty="0"/>
              <a:t>around </a:t>
            </a:r>
            <a:r>
              <a:rPr lang="en-US" dirty="0" smtClean="0"/>
              <a:t>several themes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Research themes: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Machine learning approach to language processing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/>
              <a:t>language </a:t>
            </a:r>
            <a:r>
              <a:rPr lang="en-US" dirty="0" smtClean="0"/>
              <a:t>resources (adaption and development)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/>
              <a:t>cognitive modeling and multimodal communication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applications (information retrieval, question-answering, machine translation)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noProof="0" dirty="0" smtClean="0">
                <a:ea typeface="ＭＳ Ｐゴシック" pitchFamily="34" charset="-128"/>
              </a:rPr>
              <a:t>digital humanities infrastructures (i.e. CLARIN)</a:t>
            </a:r>
          </a:p>
          <a:p>
            <a:pPr eaLnBrk="1" hangingPunct="1">
              <a:lnSpc>
                <a:spcPct val="90000"/>
              </a:lnSpc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ea typeface="ＭＳ Ｐゴシック" pitchFamily="34" charset="-128"/>
              </a:rPr>
              <a:t>Two more lexical resources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166441" y="1124744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51625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577012" cy="576263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ea typeface="ＭＳ Ｐゴシック" pitchFamily="34" charset="-128"/>
              </a:rPr>
              <a:t>Two more lexical resources</a:t>
            </a:r>
            <a:br>
              <a:rPr lang="en-US" noProof="0" dirty="0" smtClean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Danish </a:t>
            </a:r>
            <a:r>
              <a:rPr lang="en-US" smtClean="0">
                <a:ea typeface="ＭＳ Ｐゴシック" pitchFamily="34" charset="-128"/>
              </a:rPr>
              <a:t>Dialect Dictionary</a:t>
            </a: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166441" y="1124744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87327"/>
            <a:ext cx="6186438" cy="36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30240"/>
            <a:ext cx="6577012" cy="5762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Selected </a:t>
            </a:r>
            <a:r>
              <a:rPr lang="en-US" sz="2400" dirty="0" smtClean="0">
                <a:ea typeface="ＭＳ Ｐゴシック" pitchFamily="34" charset="-128"/>
              </a:rPr>
              <a:t>links </a:t>
            </a:r>
            <a:r>
              <a:rPr lang="en-US" sz="2400" dirty="0">
                <a:ea typeface="ＭＳ Ｐゴシック" pitchFamily="34" charset="-128"/>
              </a:rPr>
              <a:t/>
            </a:r>
            <a:br>
              <a:rPr lang="en-US" sz="2400" dirty="0">
                <a:ea typeface="ＭＳ Ｐゴシック" pitchFamily="34" charset="-128"/>
              </a:rPr>
            </a:br>
            <a:endParaRPr lang="en-US" sz="2400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035646" y="692696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da-DK" sz="1400" dirty="0"/>
          </a:p>
        </p:txBody>
      </p:sp>
      <p:sp>
        <p:nvSpPr>
          <p:cNvPr id="2" name="Rektangel 1"/>
          <p:cNvSpPr/>
          <p:nvPr/>
        </p:nvSpPr>
        <p:spPr>
          <a:xfrm>
            <a:off x="827584" y="1239892"/>
            <a:ext cx="8316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DanNet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wordnet.dk/lang.html</a:t>
            </a:r>
            <a:endParaRPr lang="en-GB" dirty="0" smtClean="0"/>
          </a:p>
          <a:p>
            <a:r>
              <a:rPr lang="en-GB" dirty="0" err="1" smtClean="0"/>
              <a:t>SemDax</a:t>
            </a:r>
            <a:r>
              <a:rPr lang="en-GB" dirty="0" smtClean="0"/>
              <a:t>:</a:t>
            </a:r>
            <a:r>
              <a:rPr lang="da-DK" u="sng" dirty="0">
                <a:hlinkClick r:id="rId4"/>
              </a:rPr>
              <a:t>https://github.com/coastalcph/semdax</a:t>
            </a:r>
            <a:endParaRPr lang="da-DK" u="sng" dirty="0"/>
          </a:p>
          <a:p>
            <a:r>
              <a:rPr lang="en-GB" dirty="0" err="1" smtClean="0"/>
              <a:t>WordTies</a:t>
            </a:r>
            <a:r>
              <a:rPr lang="en-GB" dirty="0" smtClean="0"/>
              <a:t>: </a:t>
            </a:r>
            <a:r>
              <a:rPr lang="en-US" dirty="0">
                <a:latin typeface="+mj-lt"/>
                <a:cs typeface="Aharoni" panose="02010803020104030203" pitchFamily="2" charset="-79"/>
                <a:hlinkClick r:id="rId5"/>
              </a:rPr>
              <a:t>http://wordties.cst.dk/</a:t>
            </a:r>
            <a:endParaRPr lang="en-US" dirty="0">
              <a:latin typeface="+mj-lt"/>
              <a:cs typeface="Aharoni" panose="02010803020104030203" pitchFamily="2" charset="-79"/>
            </a:endParaRPr>
          </a:p>
          <a:p>
            <a:r>
              <a:rPr lang="en-GB" dirty="0" smtClean="0"/>
              <a:t>Sense tagger:</a:t>
            </a:r>
            <a:r>
              <a:rPr lang="en-GB" dirty="0"/>
              <a:t> </a:t>
            </a:r>
            <a:r>
              <a:rPr lang="en-GB" dirty="0" smtClean="0"/>
              <a:t>h</a:t>
            </a:r>
            <a:r>
              <a:rPr lang="en-US" dirty="0" smtClean="0"/>
              <a:t>ttps</a:t>
            </a:r>
            <a:r>
              <a:rPr lang="en-US" dirty="0"/>
              <a:t>://github.com/coastalcph/dsl_semtagger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457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Selected ref. on </a:t>
            </a:r>
            <a:r>
              <a:rPr lang="en-US" dirty="0" err="1" smtClean="0">
                <a:ea typeface="ＭＳ Ｐゴシック" pitchFamily="34" charset="-128"/>
              </a:rPr>
              <a:t>DanNet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SemDax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FrameNet</a:t>
            </a:r>
            <a:r>
              <a:rPr lang="en-US" dirty="0" smtClean="0">
                <a:ea typeface="ＭＳ Ｐゴシック" pitchFamily="34" charset="-128"/>
              </a:rPr>
              <a:t> etc.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5"/>
            <a:ext cx="6577012" cy="1911350"/>
          </a:xfrm>
        </p:spPr>
        <p:txBody>
          <a:bodyPr/>
          <a:lstStyle/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500" dirty="0"/>
          </a:p>
          <a:p>
            <a:pPr eaLnBrk="1" hangingPunct="1">
              <a:defRPr/>
            </a:pPr>
            <a:r>
              <a:rPr lang="en-GB" sz="2000" dirty="0"/>
              <a:t>    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900" dirty="0"/>
          </a:p>
          <a:p>
            <a:pPr eaLnBrk="1" hangingPunct="1">
              <a:defRPr/>
            </a:pPr>
            <a:r>
              <a:rPr lang="en-GB" dirty="0"/>
              <a:t>    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035646" y="692696"/>
            <a:ext cx="65770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146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rPr lang="en-US" sz="950" dirty="0" smtClean="0"/>
              <a:t>Pedersen</a:t>
            </a:r>
            <a:r>
              <a:rPr lang="en-US" sz="950" dirty="0"/>
              <a:t>, </a:t>
            </a:r>
            <a:r>
              <a:rPr lang="en-US" sz="950" dirty="0" smtClean="0"/>
              <a:t>B.S., </a:t>
            </a:r>
            <a:r>
              <a:rPr lang="en-US" sz="950" dirty="0" err="1" smtClean="0"/>
              <a:t>A.Braasch</a:t>
            </a:r>
            <a:r>
              <a:rPr lang="en-US" sz="950" dirty="0"/>
              <a:t>, </a:t>
            </a:r>
            <a:r>
              <a:rPr lang="en-US" sz="950" dirty="0" smtClean="0"/>
              <a:t>A. </a:t>
            </a:r>
            <a:r>
              <a:rPr lang="en-US" sz="950" dirty="0"/>
              <a:t>Johannsen, </a:t>
            </a:r>
            <a:r>
              <a:rPr lang="en-US" sz="950" dirty="0" smtClean="0"/>
              <a:t>H. </a:t>
            </a:r>
            <a:r>
              <a:rPr lang="en-US" sz="950" dirty="0" err="1"/>
              <a:t>Martínez</a:t>
            </a:r>
            <a:r>
              <a:rPr lang="en-US" sz="950" dirty="0"/>
              <a:t> Alonso, </a:t>
            </a:r>
            <a:r>
              <a:rPr lang="en-US" sz="950" dirty="0" smtClean="0"/>
              <a:t>S. </a:t>
            </a:r>
            <a:r>
              <a:rPr lang="en-US" sz="950" dirty="0"/>
              <a:t>Nimb, </a:t>
            </a:r>
            <a:r>
              <a:rPr lang="en-US" sz="950" dirty="0" smtClean="0"/>
              <a:t>S. </a:t>
            </a:r>
            <a:r>
              <a:rPr lang="en-US" sz="950" dirty="0"/>
              <a:t>Olsen, </a:t>
            </a:r>
            <a:r>
              <a:rPr lang="en-US" sz="950" dirty="0" smtClean="0"/>
              <a:t>A. </a:t>
            </a:r>
            <a:r>
              <a:rPr lang="en-US" sz="950" dirty="0"/>
              <a:t>Søgaard, </a:t>
            </a:r>
            <a:r>
              <a:rPr lang="en-US" sz="950" dirty="0" smtClean="0"/>
              <a:t>N. H. </a:t>
            </a:r>
            <a:r>
              <a:rPr lang="en-US" sz="950" dirty="0"/>
              <a:t>Sørensen (2016)  The </a:t>
            </a:r>
            <a:r>
              <a:rPr lang="en-US" sz="950" dirty="0" err="1"/>
              <a:t>SemDaX</a:t>
            </a:r>
            <a:r>
              <a:rPr lang="en-US" sz="950" dirty="0"/>
              <a:t> corpus – sense annotations with scalable sense inventories. In </a:t>
            </a:r>
            <a:r>
              <a:rPr lang="en-US" sz="950" i="1" dirty="0"/>
              <a:t>2016 LREC Proceedings</a:t>
            </a:r>
            <a:r>
              <a:rPr lang="en-US" sz="950" dirty="0"/>
              <a:t>,  </a:t>
            </a:r>
            <a:r>
              <a:rPr lang="en-US" sz="950" dirty="0" err="1"/>
              <a:t>Portorož</a:t>
            </a:r>
            <a:r>
              <a:rPr lang="en-US" sz="950" dirty="0"/>
              <a:t>, Slovenia. </a:t>
            </a:r>
            <a:endParaRPr lang="da-DK" sz="950" dirty="0"/>
          </a:p>
          <a:p>
            <a:pPr lvl="0"/>
            <a:r>
              <a:rPr lang="da-DK" sz="950" dirty="0" smtClean="0"/>
              <a:t>Nimb, S.; B.S. </a:t>
            </a:r>
            <a:r>
              <a:rPr lang="da-DK" sz="950" dirty="0"/>
              <a:t>Pedersen (2015). Fra begrebsordbog til sprogteknologisk ressource: verber, semantiske roller og rammer – et pilotstudie. In: </a:t>
            </a:r>
            <a:r>
              <a:rPr lang="da-DK" sz="950" i="1" dirty="0"/>
              <a:t>13. Konference om Leksikografi i Norden</a:t>
            </a:r>
            <a:r>
              <a:rPr lang="da-DK" sz="950" dirty="0"/>
              <a:t> ,</a:t>
            </a:r>
            <a:r>
              <a:rPr lang="da-DK" sz="950" dirty="0" err="1"/>
              <a:t>University</a:t>
            </a:r>
            <a:r>
              <a:rPr lang="da-DK" sz="950" dirty="0"/>
              <a:t> of Copenhagen, Denmark.</a:t>
            </a:r>
          </a:p>
          <a:p>
            <a:pPr lvl="0"/>
            <a:r>
              <a:rPr lang="en-US" sz="950" dirty="0"/>
              <a:t> Pedersen, B.S., </a:t>
            </a:r>
            <a:r>
              <a:rPr lang="en-US" sz="950" dirty="0" err="1"/>
              <a:t>S.Nimb</a:t>
            </a:r>
            <a:r>
              <a:rPr lang="en-US" sz="950" dirty="0"/>
              <a:t>, </a:t>
            </a:r>
            <a:r>
              <a:rPr lang="en-US" sz="950" dirty="0" err="1"/>
              <a:t>S.Olsen</a:t>
            </a:r>
            <a:r>
              <a:rPr lang="en-US" sz="950" dirty="0"/>
              <a:t>, </a:t>
            </a:r>
            <a:r>
              <a:rPr lang="en-US" sz="950" dirty="0" err="1"/>
              <a:t>A.Søgaard</a:t>
            </a:r>
            <a:r>
              <a:rPr lang="en-US" sz="950" dirty="0"/>
              <a:t>, </a:t>
            </a:r>
            <a:r>
              <a:rPr lang="en-US" sz="950" dirty="0" err="1"/>
              <a:t>N.Sørensen</a:t>
            </a:r>
            <a:r>
              <a:rPr lang="en-US" sz="950" dirty="0"/>
              <a:t> (2014) Semantic Annotation of the Danish CLARIN Reference Corpus. </a:t>
            </a:r>
            <a:r>
              <a:rPr lang="en-US" sz="950" i="1" dirty="0"/>
              <a:t>Proceedings from isa-10, 10th Joint ACL - ISO Workshop on Interoperable Semantic Annotation</a:t>
            </a:r>
            <a:r>
              <a:rPr lang="en-US" sz="950" dirty="0"/>
              <a:t> p. 25-29, Reykjavik, Iceland.</a:t>
            </a:r>
            <a:endParaRPr lang="da-DK" sz="950" dirty="0"/>
          </a:p>
          <a:p>
            <a:pPr lvl="0"/>
            <a:r>
              <a:rPr lang="en-US" sz="950" dirty="0"/>
              <a:t>Pedersen, B.S. (2013). Coding semantic properties of words in computational dictionaries. In: </a:t>
            </a:r>
            <a:r>
              <a:rPr lang="en-US" sz="950" dirty="0" err="1"/>
              <a:t>Gouws</a:t>
            </a:r>
            <a:r>
              <a:rPr lang="en-US" sz="950" dirty="0"/>
              <a:t>, </a:t>
            </a:r>
            <a:r>
              <a:rPr lang="en-US" sz="950" dirty="0" err="1"/>
              <a:t>Heid</a:t>
            </a:r>
            <a:r>
              <a:rPr lang="en-US" sz="950" dirty="0"/>
              <a:t>, </a:t>
            </a:r>
            <a:r>
              <a:rPr lang="en-US" sz="950" dirty="0" err="1"/>
              <a:t>Schweickard</a:t>
            </a:r>
            <a:r>
              <a:rPr lang="en-US" sz="950" dirty="0"/>
              <a:t>, </a:t>
            </a:r>
            <a:r>
              <a:rPr lang="en-US" sz="950" dirty="0" err="1"/>
              <a:t>Wiegand</a:t>
            </a:r>
            <a:r>
              <a:rPr lang="en-US" sz="950" dirty="0"/>
              <a:t> (Eds.): Dictionaries: </a:t>
            </a:r>
            <a:r>
              <a:rPr lang="en-US" sz="950" i="1" dirty="0"/>
              <a:t>An International Encyclopedia of Lexicography Supplementary volume: Recent Developments with Focus on Electronic and Computational Lexicography</a:t>
            </a:r>
            <a:r>
              <a:rPr lang="en-US" sz="950" dirty="0"/>
              <a:t>. </a:t>
            </a:r>
            <a:r>
              <a:rPr lang="da-DK" sz="950" dirty="0"/>
              <a:t>Berlin: Walter de </a:t>
            </a:r>
            <a:r>
              <a:rPr lang="da-DK" sz="950" dirty="0" err="1"/>
              <a:t>Gruyter</a:t>
            </a:r>
            <a:endParaRPr lang="da-DK" sz="950" dirty="0"/>
          </a:p>
          <a:p>
            <a:pPr lvl="0"/>
            <a:r>
              <a:rPr lang="en-US" sz="950" dirty="0" err="1"/>
              <a:t>Fellbaum</a:t>
            </a:r>
            <a:r>
              <a:rPr lang="en-US" sz="950" dirty="0"/>
              <a:t>, </a:t>
            </a:r>
            <a:r>
              <a:rPr lang="en-US" sz="950" dirty="0" smtClean="0"/>
              <a:t>C., B.S. Pedersen</a:t>
            </a:r>
            <a:r>
              <a:rPr lang="en-US" sz="950" dirty="0"/>
              <a:t>, </a:t>
            </a:r>
            <a:r>
              <a:rPr lang="en-US" sz="950" dirty="0" smtClean="0"/>
              <a:t>M. </a:t>
            </a:r>
            <a:r>
              <a:rPr lang="en-US" sz="950" dirty="0" err="1"/>
              <a:t>Piasecki</a:t>
            </a:r>
            <a:r>
              <a:rPr lang="en-US" sz="950" dirty="0"/>
              <a:t> and </a:t>
            </a:r>
            <a:r>
              <a:rPr lang="en-US" sz="950" dirty="0" err="1" smtClean="0"/>
              <a:t>S.Szpakowicz</a:t>
            </a:r>
            <a:r>
              <a:rPr lang="en-US" sz="950" dirty="0" smtClean="0"/>
              <a:t> </a:t>
            </a:r>
            <a:r>
              <a:rPr lang="en-US" sz="950" dirty="0"/>
              <a:t>(eds.) (2013). Special Issue on </a:t>
            </a:r>
            <a:r>
              <a:rPr lang="en-US" sz="950" dirty="0" err="1"/>
              <a:t>Wordnets</a:t>
            </a:r>
            <a:r>
              <a:rPr lang="en-US" sz="950" dirty="0"/>
              <a:t> and Relations, </a:t>
            </a:r>
            <a:r>
              <a:rPr lang="en-US" sz="950" i="1" dirty="0"/>
              <a:t>Language Resources and Evaluation Vol. 27 no. 3</a:t>
            </a:r>
            <a:r>
              <a:rPr lang="en-US" sz="950" dirty="0"/>
              <a:t>. Springer.</a:t>
            </a:r>
            <a:endParaRPr lang="da-DK" sz="950" dirty="0"/>
          </a:p>
          <a:p>
            <a:pPr lvl="0"/>
            <a:r>
              <a:rPr lang="en-US" sz="950" dirty="0"/>
              <a:t>Nimb, </a:t>
            </a:r>
            <a:r>
              <a:rPr lang="en-US" sz="950" dirty="0" smtClean="0"/>
              <a:t>S. B.S</a:t>
            </a:r>
            <a:r>
              <a:rPr lang="en-US" sz="950" dirty="0"/>
              <a:t>. Pedersen, </a:t>
            </a:r>
            <a:r>
              <a:rPr lang="en-US" sz="950" dirty="0" err="1" smtClean="0"/>
              <a:t>A.Braasch</a:t>
            </a:r>
            <a:r>
              <a:rPr lang="en-US" sz="950" dirty="0"/>
              <a:t>, </a:t>
            </a:r>
            <a:r>
              <a:rPr lang="en-US" sz="950" dirty="0" smtClean="0"/>
              <a:t>N. </a:t>
            </a:r>
            <a:r>
              <a:rPr lang="en-US" sz="950" dirty="0"/>
              <a:t>H. Sørensen and </a:t>
            </a:r>
            <a:r>
              <a:rPr lang="en-US" sz="950" dirty="0" err="1" smtClean="0"/>
              <a:t>T.Troelsgård</a:t>
            </a:r>
            <a:r>
              <a:rPr lang="en-US" sz="950" dirty="0" smtClean="0"/>
              <a:t> </a:t>
            </a:r>
            <a:r>
              <a:rPr lang="en-US" sz="950" dirty="0"/>
              <a:t>(2013). Enriching a </a:t>
            </a:r>
            <a:r>
              <a:rPr lang="en-US" sz="950" dirty="0" err="1"/>
              <a:t>wordnet</a:t>
            </a:r>
            <a:r>
              <a:rPr lang="en-US" sz="950" dirty="0"/>
              <a:t> from a thesaurus. </a:t>
            </a:r>
            <a:r>
              <a:rPr lang="en-US" sz="950" i="1" dirty="0"/>
              <a:t>Workshop Proceedings on Lexical Semantic Resources for NLP from the 19th Nordic Conference on Computational Linguistics</a:t>
            </a:r>
            <a:r>
              <a:rPr lang="en-US" sz="950" dirty="0"/>
              <a:t>.(NODALIDA). Linköping Electronic Conference Proceedings; Volume 85 (ISSN </a:t>
            </a:r>
            <a:r>
              <a:rPr lang="en-US" sz="950" dirty="0" smtClean="0"/>
              <a:t>1650-3740)</a:t>
            </a:r>
          </a:p>
          <a:p>
            <a:pPr lvl="0"/>
            <a:r>
              <a:rPr lang="en-US" sz="1000" dirty="0" smtClean="0"/>
              <a:t>Pedersen</a:t>
            </a:r>
            <a:r>
              <a:rPr lang="en-US" sz="1000" dirty="0"/>
              <a:t>, B. S. (2012): Lexicography in Language Technology. Invited talk in</a:t>
            </a:r>
            <a:r>
              <a:rPr lang="en-US" sz="1000" i="1" dirty="0"/>
              <a:t> Proceedings of the 15th EURALEX International Congress</a:t>
            </a:r>
            <a:r>
              <a:rPr lang="en-US" sz="1000" dirty="0"/>
              <a:t> pp.31-47, Oslo, Norway http://www.euralex.org/elx_proceedings/Euralex2012/pp31-46%20Pedersen.pdf</a:t>
            </a:r>
            <a:endParaRPr lang="da-DK" sz="1000" dirty="0"/>
          </a:p>
          <a:p>
            <a:r>
              <a:rPr lang="en-US" sz="950" dirty="0" smtClean="0"/>
              <a:t>Pedersen</a:t>
            </a:r>
            <a:r>
              <a:rPr lang="en-US" sz="950" dirty="0"/>
              <a:t>, B.S., L. </a:t>
            </a:r>
            <a:r>
              <a:rPr lang="en-US" sz="950" dirty="0" err="1"/>
              <a:t>Borin</a:t>
            </a:r>
            <a:r>
              <a:rPr lang="en-US" sz="950" dirty="0"/>
              <a:t>, M. Forsberg, K. </a:t>
            </a:r>
            <a:r>
              <a:rPr lang="en-US" sz="950" dirty="0" err="1"/>
              <a:t>Lindén</a:t>
            </a:r>
            <a:r>
              <a:rPr lang="en-US" sz="950" dirty="0"/>
              <a:t>, H. </a:t>
            </a:r>
            <a:r>
              <a:rPr lang="en-US" sz="950" dirty="0" err="1"/>
              <a:t>Orav</a:t>
            </a:r>
            <a:r>
              <a:rPr lang="en-US" sz="950" dirty="0"/>
              <a:t>, E. </a:t>
            </a:r>
            <a:r>
              <a:rPr lang="en-US" sz="950" dirty="0" err="1"/>
              <a:t>Rögnvalssson</a:t>
            </a:r>
            <a:r>
              <a:rPr lang="en-US" sz="950" dirty="0"/>
              <a:t> (2012) Linking and Validating Nordic and Baltic </a:t>
            </a:r>
            <a:r>
              <a:rPr lang="en-US" sz="950" dirty="0" err="1"/>
              <a:t>Wordnets</a:t>
            </a:r>
            <a:r>
              <a:rPr lang="en-US" sz="950" dirty="0"/>
              <a:t>- A Multilingual Action in META-NORD. In: </a:t>
            </a:r>
            <a:r>
              <a:rPr lang="en-US" sz="950" i="1" dirty="0"/>
              <a:t>Proceedings of 6th International Global </a:t>
            </a:r>
            <a:r>
              <a:rPr lang="en-US" sz="950" i="1" dirty="0" err="1"/>
              <a:t>Wordnet</a:t>
            </a:r>
            <a:r>
              <a:rPr lang="en-US" sz="950" i="1" dirty="0"/>
              <a:t> Conference</a:t>
            </a:r>
            <a:r>
              <a:rPr lang="en-US" sz="950" dirty="0"/>
              <a:t> pp.254-260. Matsue, Japan.</a:t>
            </a:r>
            <a:endParaRPr lang="da-DK" sz="950" dirty="0"/>
          </a:p>
          <a:p>
            <a:r>
              <a:rPr lang="da-DK" sz="950" dirty="0"/>
              <a:t>Pedersen, B.S, J. Wedekind, S. </a:t>
            </a:r>
            <a:r>
              <a:rPr lang="da-DK" sz="950" dirty="0" err="1"/>
              <a:t>Kirchmeier</a:t>
            </a:r>
            <a:r>
              <a:rPr lang="da-DK" sz="950" dirty="0"/>
              <a:t>-Andersen, S. Nimb, J.E. Rasmussen, L.B. Larsen, S. Bøhm-Andersen, </a:t>
            </a:r>
            <a:r>
              <a:rPr lang="da-DK" sz="950" dirty="0" err="1"/>
              <a:t>H.Erdman</a:t>
            </a:r>
            <a:r>
              <a:rPr lang="da-DK" sz="950" dirty="0"/>
              <a:t> Thomsen, P. J. </a:t>
            </a:r>
            <a:r>
              <a:rPr lang="da-DK" sz="950" dirty="0" err="1"/>
              <a:t>Henrichsen,J</a:t>
            </a:r>
            <a:r>
              <a:rPr lang="da-DK" sz="950" dirty="0"/>
              <a:t>. O. </a:t>
            </a:r>
            <a:r>
              <a:rPr lang="da-DK" sz="950" dirty="0" err="1"/>
              <a:t>Kjærum</a:t>
            </a:r>
            <a:r>
              <a:rPr lang="da-DK" sz="950" dirty="0"/>
              <a:t>, P. Revsbech, </a:t>
            </a:r>
            <a:r>
              <a:rPr lang="da-DK" sz="950" dirty="0" err="1"/>
              <a:t>S.Hoffensetz</a:t>
            </a:r>
            <a:r>
              <a:rPr lang="da-DK" sz="950" dirty="0"/>
              <a:t>-Andresen, B. Maegaard (2012). </a:t>
            </a:r>
            <a:r>
              <a:rPr lang="da-DK" sz="950" i="1" dirty="0"/>
              <a:t>The Danish Language in the Digital Age - Det danske sprog i den digitale tidsalder</a:t>
            </a:r>
            <a:r>
              <a:rPr lang="da-DK" sz="950" dirty="0"/>
              <a:t>. META-NET White Paper Series, Springer </a:t>
            </a:r>
            <a:r>
              <a:rPr lang="da-DK" sz="950" dirty="0" err="1"/>
              <a:t>Verlag</a:t>
            </a:r>
            <a:r>
              <a:rPr lang="da-DK" sz="950" dirty="0"/>
              <a:t>.</a:t>
            </a:r>
          </a:p>
          <a:p>
            <a:pPr lvl="0"/>
            <a:r>
              <a:rPr lang="en-US" sz="950" dirty="0" smtClean="0"/>
              <a:t>Pedersen</a:t>
            </a:r>
            <a:r>
              <a:rPr lang="en-US" sz="950" dirty="0"/>
              <a:t>, B.S. (2010). Releasing lexical resources as open source: pros and cons. In: </a:t>
            </a:r>
            <a:r>
              <a:rPr lang="en-US" sz="950" i="1" dirty="0"/>
              <a:t>Proceedings from 2nd European Language Resources and Technologies Forum</a:t>
            </a:r>
            <a:r>
              <a:rPr lang="en-US" sz="950" dirty="0"/>
              <a:t>. </a:t>
            </a:r>
            <a:r>
              <a:rPr lang="en-GB" sz="950" dirty="0"/>
              <a:t>Barcelona, Spain p. 48-50. </a:t>
            </a:r>
            <a:endParaRPr lang="da-DK" sz="950" dirty="0"/>
          </a:p>
          <a:p>
            <a:pPr lvl="0"/>
            <a:r>
              <a:rPr lang="da-DK" sz="950" dirty="0"/>
              <a:t>Pedersen, B.S. (2010). Semantiske sprogressourcer - mellem sprogteknologi og leksikografi. In Lorentzen &amp; Fjeld (Eds.): </a:t>
            </a:r>
            <a:r>
              <a:rPr lang="da-DK" sz="950" i="1" dirty="0" err="1"/>
              <a:t>LexicoNordica</a:t>
            </a:r>
            <a:r>
              <a:rPr lang="da-DK" sz="950" i="1" dirty="0"/>
              <a:t> Vol. 17 </a:t>
            </a:r>
            <a:r>
              <a:rPr lang="da-DK" sz="950" dirty="0" err="1"/>
              <a:t>pp</a:t>
            </a:r>
            <a:r>
              <a:rPr lang="da-DK" sz="950" dirty="0"/>
              <a:t>. 163-181.</a:t>
            </a:r>
          </a:p>
          <a:p>
            <a:pPr lvl="0"/>
            <a:r>
              <a:rPr lang="en-US" sz="950" dirty="0"/>
              <a:t>Pedersen, B.S. (2010). Lexicography and Language Technology in the Nordic countries. Report from a Symposium in Copenhagen January 29 to 31, 2010 . In: </a:t>
            </a:r>
            <a:r>
              <a:rPr lang="en-US" sz="950" dirty="0" err="1"/>
              <a:t>Euralex</a:t>
            </a:r>
            <a:r>
              <a:rPr lang="en-US" sz="950" dirty="0"/>
              <a:t> Newsletter, </a:t>
            </a:r>
            <a:r>
              <a:rPr lang="en-US" sz="950" i="1" dirty="0"/>
              <a:t>International Journal of Lexicography Vol. 23. </a:t>
            </a:r>
            <a:r>
              <a:rPr lang="da-DK" sz="950" i="1" dirty="0"/>
              <a:t>No. 2</a:t>
            </a:r>
            <a:r>
              <a:rPr lang="da-DK" sz="950" dirty="0"/>
              <a:t>, </a:t>
            </a:r>
            <a:r>
              <a:rPr lang="da-DK" sz="950" dirty="0" err="1"/>
              <a:t>pp</a:t>
            </a:r>
            <a:r>
              <a:rPr lang="da-DK" sz="950" dirty="0"/>
              <a:t> 249-254</a:t>
            </a:r>
            <a:r>
              <a:rPr lang="da-DK" sz="950" dirty="0" smtClean="0"/>
              <a:t>.</a:t>
            </a:r>
          </a:p>
          <a:p>
            <a:pPr lvl="0"/>
            <a:r>
              <a:rPr lang="da-DK" sz="950" dirty="0" smtClean="0"/>
              <a:t>Pedersen</a:t>
            </a:r>
            <a:r>
              <a:rPr lang="da-DK" sz="950" dirty="0"/>
              <a:t>, B.S, S. Nimb, J. Asmussen, N. Sørensen, L. Trap-Jensen, H. Lorentzen (2009). </a:t>
            </a:r>
            <a:r>
              <a:rPr lang="en-US" sz="950" dirty="0" err="1"/>
              <a:t>DanNet</a:t>
            </a:r>
            <a:r>
              <a:rPr lang="en-US" sz="950" dirty="0"/>
              <a:t> – the challenge of compiling a </a:t>
            </a:r>
            <a:r>
              <a:rPr lang="en-US" sz="950" dirty="0" err="1"/>
              <a:t>WordNet</a:t>
            </a:r>
            <a:r>
              <a:rPr lang="en-US" sz="950" dirty="0"/>
              <a:t> for Danish by reusing a monolingual dictionary. </a:t>
            </a:r>
            <a:r>
              <a:rPr lang="en-US" sz="950" i="1" dirty="0"/>
              <a:t>Language Resources and Evaluation, Computational Linguistics Series, pp.269-299.</a:t>
            </a:r>
            <a:r>
              <a:rPr lang="en-US" sz="950" dirty="0"/>
              <a:t> http://link.springer.com/article/10.1007%2Fs10579-009-9092-1</a:t>
            </a:r>
            <a:endParaRPr lang="da-DK" sz="950" dirty="0"/>
          </a:p>
          <a:p>
            <a:pPr lvl="0"/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4053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ea typeface="ＭＳ Ｐゴシック" pitchFamily="34" charset="-128"/>
              </a:rPr>
              <a:t>Presentation: Who are we? 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07044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More specifically on </a:t>
            </a:r>
            <a:r>
              <a:rPr lang="en-US" b="1" dirty="0" smtClean="0"/>
              <a:t>language resources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Research </a:t>
            </a:r>
            <a:r>
              <a:rPr lang="en-US" dirty="0"/>
              <a:t>and development within the field of </a:t>
            </a:r>
            <a:r>
              <a:rPr lang="en-US" i="1" dirty="0"/>
              <a:t>computational </a:t>
            </a:r>
            <a:r>
              <a:rPr lang="en-US" i="1" dirty="0" smtClean="0"/>
              <a:t>lexicography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Main focus: to provide </a:t>
            </a:r>
            <a:r>
              <a:rPr lang="en-US" dirty="0"/>
              <a:t>the </a:t>
            </a:r>
            <a:r>
              <a:rPr lang="en-US" dirty="0" smtClean="0"/>
              <a:t>HLT </a:t>
            </a:r>
            <a:r>
              <a:rPr lang="en-US" dirty="0"/>
              <a:t>field with methodologies for reusing lexicographical resources and converting high quality lexicographical resources to formal lexica suitable for </a:t>
            </a:r>
            <a:r>
              <a:rPr lang="en-US" dirty="0" smtClean="0"/>
              <a:t>HLT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Special focus on lexical semantics, sense inventories, sense clusters etc.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Close </a:t>
            </a:r>
            <a:r>
              <a:rPr lang="en-US" dirty="0"/>
              <a:t>collaboration with the Society for Danish Language and Literature (</a:t>
            </a:r>
            <a:r>
              <a:rPr lang="en-US" i="1" dirty="0" err="1"/>
              <a:t>Det</a:t>
            </a:r>
            <a:r>
              <a:rPr lang="en-US" i="1" dirty="0"/>
              <a:t> </a:t>
            </a:r>
            <a:r>
              <a:rPr lang="en-US" i="1" dirty="0" err="1"/>
              <a:t>Danske</a:t>
            </a:r>
            <a:r>
              <a:rPr lang="en-US" i="1" dirty="0"/>
              <a:t> Sprog-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Litteraturselskab</a:t>
            </a:r>
            <a:r>
              <a:rPr lang="en-US" dirty="0"/>
              <a:t>) </a:t>
            </a: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Reusing and linking lexical </a:t>
            </a:r>
            <a:r>
              <a:rPr lang="en-US" dirty="0">
                <a:ea typeface="ＭＳ Ｐゴシック" pitchFamily="34" charset="-128"/>
              </a:rPr>
              <a:t>resources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79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                   </a:t>
            </a:r>
            <a:r>
              <a:rPr lang="en-US" sz="1100" noProof="0" dirty="0" smtClean="0">
                <a:ea typeface="ＭＳ Ｐゴシック" pitchFamily="34" charset="-128"/>
              </a:rPr>
              <a:t>The Danish Dictionary                        The Danish </a:t>
            </a:r>
            <a:r>
              <a:rPr lang="en-US" sz="1100" noProof="0" dirty="0" err="1" smtClean="0">
                <a:ea typeface="ＭＳ Ｐゴシック" pitchFamily="34" charset="-128"/>
              </a:rPr>
              <a:t>Thesausrus</a:t>
            </a: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dirty="0" smtClean="0">
                <a:ea typeface="ＭＳ Ｐゴシック" pitchFamily="34" charset="-128"/>
              </a:rPr>
              <a:t>Semantic corpus of Danish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 smtClean="0">
                <a:ea typeface="ＭＳ Ｐゴシック" pitchFamily="34" charset="-128"/>
              </a:rPr>
              <a:t>    </a:t>
            </a: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>
                <a:ea typeface="ＭＳ Ｐゴシック" pitchFamily="34" charset="-128"/>
              </a:rPr>
              <a:t> </a:t>
            </a:r>
            <a:r>
              <a:rPr lang="en-US" sz="1100" noProof="0" dirty="0" smtClean="0">
                <a:ea typeface="ＭＳ Ｐゴシック" pitchFamily="34" charset="-128"/>
              </a:rPr>
              <a:t>       Danish </a:t>
            </a:r>
            <a:r>
              <a:rPr lang="en-US" sz="1100" noProof="0" dirty="0" err="1" smtClean="0">
                <a:ea typeface="ＭＳ Ｐゴシック" pitchFamily="34" charset="-128"/>
              </a:rPr>
              <a:t>wordnet</a:t>
            </a:r>
            <a:r>
              <a:rPr lang="en-US" sz="1100" noProof="0" dirty="0" smtClean="0">
                <a:ea typeface="ＭＳ Ｐゴシック" pitchFamily="34" charset="-128"/>
              </a:rPr>
              <a:t>              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47864" y="3482066"/>
            <a:ext cx="1656184" cy="4154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000000"/>
                </a:solidFill>
              </a:rPr>
              <a:t>Common sense id number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0242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7" y="2292896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4" y="4964385"/>
            <a:ext cx="1438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6200" y="450272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nap ITC" panose="04040A07060A02020202" pitchFamily="82" charset="0"/>
              </a:rPr>
              <a:t>Danish </a:t>
            </a:r>
            <a:r>
              <a:rPr lang="en-GB" dirty="0" err="1" smtClean="0">
                <a:solidFill>
                  <a:srgbClr val="000000"/>
                </a:solidFill>
                <a:latin typeface="Snap ITC" panose="04040A07060A02020202" pitchFamily="82" charset="0"/>
              </a:rPr>
              <a:t>FrameNet</a:t>
            </a:r>
            <a:endParaRPr lang="en-GB" dirty="0">
              <a:solidFill>
                <a:srgbClr val="000000"/>
              </a:solidFill>
              <a:latin typeface="Snap ITC" panose="04040A07060A02020202" pitchFamily="82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204245" y="3000797"/>
            <a:ext cx="632538" cy="38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H="1">
            <a:off x="4740156" y="3126520"/>
            <a:ext cx="792087" cy="28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740156" y="4005064"/>
            <a:ext cx="84720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V="1">
            <a:off x="2469827" y="4005064"/>
            <a:ext cx="1238077" cy="82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boks 25"/>
          <p:cNvSpPr txBox="1"/>
          <p:nvPr/>
        </p:nvSpPr>
        <p:spPr>
          <a:xfrm>
            <a:off x="827584" y="368981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SemDax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Lige forbindelse 27"/>
          <p:cNvCxnSpPr>
            <a:stCxn id="26" idx="3"/>
          </p:cNvCxnSpPr>
          <p:nvPr/>
        </p:nvCxnSpPr>
        <p:spPr>
          <a:xfrm flipV="1">
            <a:off x="2087865" y="3805231"/>
            <a:ext cx="1116380" cy="1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Reusing and linking lexical </a:t>
            </a:r>
            <a:r>
              <a:rPr lang="en-US" dirty="0">
                <a:ea typeface="ＭＳ Ｐゴシック" pitchFamily="34" charset="-128"/>
              </a:rPr>
              <a:t>resources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79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                   </a:t>
            </a:r>
            <a:r>
              <a:rPr lang="en-US" sz="1100" noProof="0" dirty="0" smtClean="0">
                <a:ea typeface="ＭＳ Ｐゴシック" pitchFamily="34" charset="-128"/>
              </a:rPr>
              <a:t>The Danish Dictionary                        The Danish </a:t>
            </a:r>
            <a:r>
              <a:rPr lang="en-US" sz="1100" noProof="0" dirty="0" err="1" smtClean="0">
                <a:ea typeface="ＭＳ Ｐゴシック" pitchFamily="34" charset="-128"/>
              </a:rPr>
              <a:t>Thesausrus</a:t>
            </a: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dirty="0" smtClean="0">
                <a:ea typeface="ＭＳ Ｐゴシック" pitchFamily="34" charset="-128"/>
              </a:rPr>
              <a:t>Semantic corpus of Danish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 smtClean="0">
                <a:ea typeface="ＭＳ Ｐゴシック" pitchFamily="34" charset="-128"/>
              </a:rPr>
              <a:t>    </a:t>
            </a: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>
                <a:ea typeface="ＭＳ Ｐゴシック" pitchFamily="34" charset="-128"/>
              </a:rPr>
              <a:t> </a:t>
            </a:r>
            <a:r>
              <a:rPr lang="en-US" sz="1100" noProof="0" dirty="0" smtClean="0">
                <a:ea typeface="ＭＳ Ｐゴシック" pitchFamily="34" charset="-128"/>
              </a:rPr>
              <a:t>       Danish </a:t>
            </a:r>
            <a:r>
              <a:rPr lang="en-US" sz="1100" noProof="0" dirty="0" err="1" smtClean="0">
                <a:ea typeface="ＭＳ Ｐゴシック" pitchFamily="34" charset="-128"/>
              </a:rPr>
              <a:t>wordnet</a:t>
            </a:r>
            <a:r>
              <a:rPr lang="en-US" sz="1100" noProof="0" dirty="0" smtClean="0">
                <a:ea typeface="ＭＳ Ｐゴシック" pitchFamily="34" charset="-128"/>
              </a:rPr>
              <a:t>              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47864" y="3482066"/>
            <a:ext cx="1656184" cy="4154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000000"/>
                </a:solidFill>
              </a:rPr>
              <a:t>Common sense id number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0242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7" y="2292896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4" y="4964385"/>
            <a:ext cx="1438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6200" y="450272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nap ITC" panose="04040A07060A02020202" pitchFamily="82" charset="0"/>
              </a:rPr>
              <a:t>Danish </a:t>
            </a:r>
            <a:r>
              <a:rPr lang="en-GB" dirty="0" err="1" smtClean="0">
                <a:solidFill>
                  <a:srgbClr val="000000"/>
                </a:solidFill>
                <a:latin typeface="Snap ITC" panose="04040A07060A02020202" pitchFamily="82" charset="0"/>
              </a:rPr>
              <a:t>FrameNet</a:t>
            </a:r>
            <a:endParaRPr lang="en-GB" dirty="0">
              <a:solidFill>
                <a:srgbClr val="000000"/>
              </a:solidFill>
              <a:latin typeface="Snap ITC" panose="04040A07060A02020202" pitchFamily="82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204245" y="3000797"/>
            <a:ext cx="632538" cy="38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H="1">
            <a:off x="5587356" y="2983153"/>
            <a:ext cx="792087" cy="28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740156" y="4005064"/>
            <a:ext cx="84720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V="1">
            <a:off x="2469827" y="4005064"/>
            <a:ext cx="1238077" cy="82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boks 25"/>
          <p:cNvSpPr txBox="1"/>
          <p:nvPr/>
        </p:nvSpPr>
        <p:spPr>
          <a:xfrm>
            <a:off x="827584" y="368981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SemDax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Lige forbindelse 27"/>
          <p:cNvCxnSpPr>
            <a:stCxn id="26" idx="3"/>
          </p:cNvCxnSpPr>
          <p:nvPr/>
        </p:nvCxnSpPr>
        <p:spPr>
          <a:xfrm flipV="1">
            <a:off x="2087865" y="3805231"/>
            <a:ext cx="1116380" cy="1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10"/>
          <p:cNvSpPr>
            <a:spLocks noChangeArrowheads="1"/>
          </p:cNvSpPr>
          <p:nvPr/>
        </p:nvSpPr>
        <p:spPr bwMode="auto">
          <a:xfrm>
            <a:off x="1496524" y="1957264"/>
            <a:ext cx="5830830" cy="1335940"/>
          </a:xfrm>
          <a:prstGeom prst="ellipse">
            <a:avLst/>
          </a:prstGeom>
          <a:solidFill>
            <a:schemeClr val="bg1">
              <a:alpha val="7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" name="Lige pilforbindelse 2"/>
          <p:cNvCxnSpPr/>
          <p:nvPr/>
        </p:nvCxnSpPr>
        <p:spPr>
          <a:xfrm flipV="1">
            <a:off x="4740156" y="1412776"/>
            <a:ext cx="792087" cy="54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5532243" y="118194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DSL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Reusing and linking lexical </a:t>
            </a:r>
            <a:r>
              <a:rPr lang="en-US" dirty="0">
                <a:ea typeface="ＭＳ Ｐゴシック" pitchFamily="34" charset="-128"/>
              </a:rPr>
              <a:t>resources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79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                   </a:t>
            </a:r>
            <a:r>
              <a:rPr lang="en-US" sz="1100" noProof="0" dirty="0" smtClean="0">
                <a:ea typeface="ＭＳ Ｐゴシック" pitchFamily="34" charset="-128"/>
              </a:rPr>
              <a:t>The Danish Dictionary                        The Danish </a:t>
            </a:r>
            <a:r>
              <a:rPr lang="en-US" sz="1100" noProof="0" dirty="0" err="1" smtClean="0">
                <a:ea typeface="ＭＳ Ｐゴシック" pitchFamily="34" charset="-128"/>
              </a:rPr>
              <a:t>Thesausrus</a:t>
            </a: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dirty="0" smtClean="0">
                <a:ea typeface="ＭＳ Ｐゴシック" pitchFamily="34" charset="-128"/>
              </a:rPr>
              <a:t>Semantic corpus of Danish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 smtClean="0">
                <a:ea typeface="ＭＳ Ｐゴシック" pitchFamily="34" charset="-128"/>
              </a:rPr>
              <a:t>    </a:t>
            </a: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>
                <a:ea typeface="ＭＳ Ｐゴシック" pitchFamily="34" charset="-128"/>
              </a:rPr>
              <a:t> </a:t>
            </a:r>
            <a:r>
              <a:rPr lang="en-US" sz="1100" noProof="0" dirty="0" smtClean="0">
                <a:ea typeface="ＭＳ Ｐゴシック" pitchFamily="34" charset="-128"/>
              </a:rPr>
              <a:t>       Danish </a:t>
            </a:r>
            <a:r>
              <a:rPr lang="en-US" sz="1100" noProof="0" dirty="0" err="1" smtClean="0">
                <a:ea typeface="ＭＳ Ｐゴシック" pitchFamily="34" charset="-128"/>
              </a:rPr>
              <a:t>wordnet</a:t>
            </a:r>
            <a:r>
              <a:rPr lang="en-US" sz="1100" noProof="0" dirty="0" smtClean="0">
                <a:ea typeface="ＭＳ Ｐゴシック" pitchFamily="34" charset="-128"/>
              </a:rPr>
              <a:t>              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47864" y="3482066"/>
            <a:ext cx="1656184" cy="4154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000000"/>
                </a:solidFill>
              </a:rPr>
              <a:t>Common sense id number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0242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7" y="2292896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4" y="4964385"/>
            <a:ext cx="1438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6200" y="450272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nap ITC" panose="04040A07060A02020202" pitchFamily="82" charset="0"/>
              </a:rPr>
              <a:t>Danish </a:t>
            </a:r>
            <a:r>
              <a:rPr lang="en-GB" dirty="0" err="1" smtClean="0">
                <a:solidFill>
                  <a:srgbClr val="000000"/>
                </a:solidFill>
                <a:latin typeface="Snap ITC" panose="04040A07060A02020202" pitchFamily="82" charset="0"/>
              </a:rPr>
              <a:t>FrameNet</a:t>
            </a:r>
            <a:endParaRPr lang="en-GB" dirty="0">
              <a:solidFill>
                <a:srgbClr val="000000"/>
              </a:solidFill>
              <a:latin typeface="Snap ITC" panose="04040A07060A02020202" pitchFamily="82" charset="0"/>
            </a:endParaRPr>
          </a:p>
        </p:txBody>
      </p:sp>
      <p:cxnSp>
        <p:nvCxnSpPr>
          <p:cNvPr id="19" name="Lige forbindelse 18"/>
          <p:cNvCxnSpPr/>
          <p:nvPr/>
        </p:nvCxnSpPr>
        <p:spPr>
          <a:xfrm>
            <a:off x="3204245" y="3000797"/>
            <a:ext cx="632538" cy="38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H="1">
            <a:off x="5241311" y="3259714"/>
            <a:ext cx="792087" cy="28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740156" y="4005064"/>
            <a:ext cx="84720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V="1">
            <a:off x="2469827" y="4005064"/>
            <a:ext cx="1238077" cy="82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boks 25"/>
          <p:cNvSpPr txBox="1"/>
          <p:nvPr/>
        </p:nvSpPr>
        <p:spPr>
          <a:xfrm>
            <a:off x="827584" y="368981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SemDax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Lige forbindelse 27"/>
          <p:cNvCxnSpPr>
            <a:stCxn id="26" idx="3"/>
          </p:cNvCxnSpPr>
          <p:nvPr/>
        </p:nvCxnSpPr>
        <p:spPr>
          <a:xfrm flipV="1">
            <a:off x="2087865" y="3805231"/>
            <a:ext cx="1116380" cy="1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10"/>
          <p:cNvSpPr>
            <a:spLocks noChangeArrowheads="1"/>
          </p:cNvSpPr>
          <p:nvPr/>
        </p:nvSpPr>
        <p:spPr bwMode="auto">
          <a:xfrm>
            <a:off x="1477474" y="1957264"/>
            <a:ext cx="5830830" cy="1335940"/>
          </a:xfrm>
          <a:prstGeom prst="ellipse">
            <a:avLst/>
          </a:prstGeom>
          <a:solidFill>
            <a:schemeClr val="bg1">
              <a:alpha val="7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" name="Lige pilforbindelse 2"/>
          <p:cNvCxnSpPr/>
          <p:nvPr/>
        </p:nvCxnSpPr>
        <p:spPr>
          <a:xfrm flipV="1">
            <a:off x="4740156" y="1412776"/>
            <a:ext cx="792087" cy="54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5532243" y="118194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DSL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Ellipse 10"/>
          <p:cNvSpPr>
            <a:spLocks noChangeArrowheads="1"/>
          </p:cNvSpPr>
          <p:nvPr/>
        </p:nvSpPr>
        <p:spPr bwMode="auto">
          <a:xfrm>
            <a:off x="-324545" y="3805231"/>
            <a:ext cx="8649053" cy="1968779"/>
          </a:xfrm>
          <a:prstGeom prst="ellipse">
            <a:avLst/>
          </a:prstGeom>
          <a:solidFill>
            <a:srgbClr val="FF0000">
              <a:alpha val="7000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7" name="Lige pilforbindelse 6"/>
          <p:cNvCxnSpPr/>
          <p:nvPr/>
        </p:nvCxnSpPr>
        <p:spPr>
          <a:xfrm>
            <a:off x="3347864" y="5774010"/>
            <a:ext cx="1064075" cy="319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4572000" y="6093296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DSL + UCPH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6577012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Reusing and linking lexical </a:t>
            </a:r>
            <a:r>
              <a:rPr lang="en-US" dirty="0">
                <a:ea typeface="ＭＳ Ｐゴシック" pitchFamily="34" charset="-128"/>
              </a:rPr>
              <a:t>resources</a:t>
            </a:r>
            <a:br>
              <a:rPr lang="en-US" dirty="0">
                <a:ea typeface="ＭＳ Ｐゴシック" pitchFamily="34" charset="-128"/>
              </a:rPr>
            </a:br>
            <a:endParaRPr lang="en-US" noProof="0" dirty="0" smtClean="0">
              <a:ea typeface="ＭＳ Ｐゴシック" pitchFamily="34" charset="-128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042988" y="1374774"/>
            <a:ext cx="6577012" cy="4790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noProof="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noProof="0" dirty="0" smtClean="0">
                <a:ea typeface="ＭＳ Ｐゴシック" pitchFamily="34" charset="-128"/>
              </a:rPr>
              <a:t>                   </a:t>
            </a:r>
            <a:r>
              <a:rPr lang="en-US" sz="1100" noProof="0" dirty="0" smtClean="0">
                <a:ea typeface="ＭＳ Ｐゴシック" pitchFamily="34" charset="-128"/>
              </a:rPr>
              <a:t>The Danish Dictionary                        The Danish </a:t>
            </a:r>
            <a:r>
              <a:rPr lang="en-US" sz="1100" noProof="0" dirty="0" err="1" smtClean="0">
                <a:ea typeface="ＭＳ Ｐゴシック" pitchFamily="34" charset="-128"/>
              </a:rPr>
              <a:t>Thesausrus</a:t>
            </a: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dirty="0" smtClean="0">
                <a:ea typeface="ＭＳ Ｐゴシック" pitchFamily="34" charset="-128"/>
              </a:rPr>
              <a:t>Semantic corpus of Danish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 smtClean="0">
                <a:ea typeface="ＭＳ Ｐゴシック" pitchFamily="34" charset="-128"/>
              </a:rPr>
              <a:t>    </a:t>
            </a: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noProof="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100" noProof="0" dirty="0">
                <a:ea typeface="ＭＳ Ｐゴシック" pitchFamily="34" charset="-128"/>
              </a:rPr>
              <a:t> </a:t>
            </a:r>
            <a:r>
              <a:rPr lang="en-US" sz="1100" noProof="0" dirty="0" smtClean="0">
                <a:ea typeface="ＭＳ Ｐゴシック" pitchFamily="34" charset="-128"/>
              </a:rPr>
              <a:t>       Danish </a:t>
            </a:r>
            <a:r>
              <a:rPr lang="en-US" sz="1100" noProof="0" dirty="0" err="1" smtClean="0">
                <a:ea typeface="ＭＳ Ｐゴシック" pitchFamily="34" charset="-128"/>
              </a:rPr>
              <a:t>wordnet</a:t>
            </a:r>
            <a:r>
              <a:rPr lang="en-US" sz="1100" noProof="0" dirty="0" smtClean="0">
                <a:ea typeface="ＭＳ Ｐゴシック" pitchFamily="34" charset="-128"/>
              </a:rPr>
              <a:t>              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47864" y="3482066"/>
            <a:ext cx="1656184" cy="4154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000000"/>
                </a:solidFill>
              </a:rPr>
              <a:t>Common sense id number</a:t>
            </a:r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0242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7" y="2292896"/>
            <a:ext cx="1352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4" y="4964385"/>
            <a:ext cx="1438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136200" y="4502720"/>
            <a:ext cx="318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nap ITC" panose="04040A07060A02020202" pitchFamily="82" charset="0"/>
              </a:rPr>
              <a:t>Danish </a:t>
            </a:r>
            <a:r>
              <a:rPr lang="en-GB" dirty="0" err="1" smtClean="0">
                <a:solidFill>
                  <a:srgbClr val="000000"/>
                </a:solidFill>
                <a:latin typeface="Snap ITC" panose="04040A07060A02020202" pitchFamily="82" charset="0"/>
              </a:rPr>
              <a:t>FrameNet</a:t>
            </a:r>
            <a:endParaRPr lang="en-GB" dirty="0">
              <a:solidFill>
                <a:srgbClr val="000000"/>
              </a:solidFill>
              <a:latin typeface="Snap ITC" panose="04040A07060A02020202" pitchFamily="82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827584" y="368981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SemDax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1835696" y="3000797"/>
            <a:ext cx="1368549" cy="1963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10"/>
          <p:cNvSpPr>
            <a:spLocks noChangeArrowheads="1"/>
          </p:cNvSpPr>
          <p:nvPr/>
        </p:nvSpPr>
        <p:spPr bwMode="auto">
          <a:xfrm>
            <a:off x="1187624" y="4872508"/>
            <a:ext cx="1901242" cy="912887"/>
          </a:xfrm>
          <a:prstGeom prst="ellipse">
            <a:avLst/>
          </a:prstGeom>
          <a:solidFill>
            <a:srgbClr val="FF0000">
              <a:alpha val="7000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GB" strike="sngStrike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6818313" cy="28575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1"/>
                </a:solidFill>
              </a:rPr>
              <a:t>From DDO to </a:t>
            </a:r>
            <a:r>
              <a:rPr lang="en-GB" dirty="0" err="1" smtClean="0">
                <a:solidFill>
                  <a:schemeClr val="accent1"/>
                </a:solidFill>
              </a:rPr>
              <a:t>DanNet</a:t>
            </a:r>
            <a:r>
              <a:rPr lang="en-GB" dirty="0" smtClean="0">
                <a:solidFill>
                  <a:schemeClr val="accent1"/>
                </a:solidFill>
              </a:rPr>
              <a:t>: Genus </a:t>
            </a:r>
            <a:r>
              <a:rPr lang="en-GB" dirty="0" err="1" smtClean="0">
                <a:solidFill>
                  <a:schemeClr val="accent1"/>
                </a:solidFill>
              </a:rPr>
              <a:t>proximum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85900"/>
            <a:ext cx="7529512" cy="4872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a-DK" sz="24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a-DK" sz="2400" smtClean="0"/>
              <a:t> </a:t>
            </a:r>
            <a:endParaRPr lang="da-DK" altLang="da-DK" sz="2400" smtClean="0"/>
          </a:p>
          <a:p>
            <a:pPr>
              <a:lnSpc>
                <a:spcPct val="90000"/>
              </a:lnSpc>
              <a:buFontTx/>
              <a:buNone/>
            </a:pPr>
            <a:endParaRPr lang="da-DK" altLang="da-DK" sz="2400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42988" y="1484313"/>
            <a:ext cx="6577012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altLang="da-DK" sz="2000" b="1">
                <a:solidFill>
                  <a:srgbClr val="6E6E6E"/>
                </a:solidFill>
              </a:rPr>
              <a:t>     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0564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_dk">
  <a:themeElements>
    <a:clrScheme name="hum_dk 1">
      <a:dk1>
        <a:srgbClr val="6E6E6E"/>
      </a:dk1>
      <a:lt1>
        <a:srgbClr val="FFFFFF"/>
      </a:lt1>
      <a:dk2>
        <a:srgbClr val="365AA5"/>
      </a:dk2>
      <a:lt2>
        <a:srgbClr val="6E6E6E"/>
      </a:lt2>
      <a:accent1>
        <a:srgbClr val="365AA5"/>
      </a:accent1>
      <a:accent2>
        <a:srgbClr val="6885BA"/>
      </a:accent2>
      <a:accent3>
        <a:srgbClr val="FFFFFF"/>
      </a:accent3>
      <a:accent4>
        <a:srgbClr val="5D5D5D"/>
      </a:accent4>
      <a:accent5>
        <a:srgbClr val="AEB5CF"/>
      </a:accent5>
      <a:accent6>
        <a:srgbClr val="5E78A8"/>
      </a:accent6>
      <a:hlink>
        <a:srgbClr val="9AAFD1"/>
      </a:hlink>
      <a:folHlink>
        <a:srgbClr val="CDD6E8"/>
      </a:folHlink>
    </a:clrScheme>
    <a:fontScheme name="hum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m_dk 1">
        <a:dk1>
          <a:srgbClr val="6E6E6E"/>
        </a:dk1>
        <a:lt1>
          <a:srgbClr val="FFFFFF"/>
        </a:lt1>
        <a:dk2>
          <a:srgbClr val="365AA5"/>
        </a:dk2>
        <a:lt2>
          <a:srgbClr val="6E6E6E"/>
        </a:lt2>
        <a:accent1>
          <a:srgbClr val="365AA5"/>
        </a:accent1>
        <a:accent2>
          <a:srgbClr val="6885BA"/>
        </a:accent2>
        <a:accent3>
          <a:srgbClr val="FFFFFF"/>
        </a:accent3>
        <a:accent4>
          <a:srgbClr val="5D5D5D"/>
        </a:accent4>
        <a:accent5>
          <a:srgbClr val="AEB5CF"/>
        </a:accent5>
        <a:accent6>
          <a:srgbClr val="5E78A8"/>
        </a:accent6>
        <a:hlink>
          <a:srgbClr val="9AAFD1"/>
        </a:hlink>
        <a:folHlink>
          <a:srgbClr val="CDD6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1298</Words>
  <Application>Microsoft Office PowerPoint</Application>
  <PresentationFormat>Skærmshow (4:3)</PresentationFormat>
  <Paragraphs>497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hum_dk</vt:lpstr>
      <vt:lpstr>Applying Lexical Resources for Semantic Processing   </vt:lpstr>
      <vt:lpstr>Contents</vt:lpstr>
      <vt:lpstr>Presentation: Who are we? </vt:lpstr>
      <vt:lpstr>Presentation: Who are we? </vt:lpstr>
      <vt:lpstr>Reusing and linking lexical resources </vt:lpstr>
      <vt:lpstr>Reusing and linking lexical resources </vt:lpstr>
      <vt:lpstr>Reusing and linking lexical resources </vt:lpstr>
      <vt:lpstr>Reusing and linking lexical resources </vt:lpstr>
      <vt:lpstr>From DDO to DanNet: Genus proximum </vt:lpstr>
      <vt:lpstr>Readjustment of inconsistent or underspecified hyponymies</vt:lpstr>
      <vt:lpstr>                   Readjustments..  </vt:lpstr>
      <vt:lpstr>Wordnet relations from definitions    </vt:lpstr>
      <vt:lpstr> WordTies – linking wordnets across languages</vt:lpstr>
      <vt:lpstr>WordTies - linking wordnets across languages </vt:lpstr>
      <vt:lpstr>WordTies - linking wordnets across languages</vt:lpstr>
      <vt:lpstr>From thesaurus to FrameNet </vt:lpstr>
      <vt:lpstr>From thesaurus to FrameNet  </vt:lpstr>
      <vt:lpstr>SemDax – a corpus for semantic processing </vt:lpstr>
      <vt:lpstr> SemDax - a corpus for semantic processing   </vt:lpstr>
      <vt:lpstr>Scalable sense inventories in SemDax</vt:lpstr>
      <vt:lpstr>SemDax - a corpus for semantic processing </vt:lpstr>
      <vt:lpstr>SemDax - a corpus for semantic processing </vt:lpstr>
      <vt:lpstr>SemDax - a corpus for semantic processing </vt:lpstr>
      <vt:lpstr>SemDax - a corpus for semantic processing </vt:lpstr>
      <vt:lpstr>SemDax - a corpus for semantic processing </vt:lpstr>
      <vt:lpstr>SemDax - a corpus for semantic processing </vt:lpstr>
      <vt:lpstr>SemDax - a corpus for semantic processing </vt:lpstr>
      <vt:lpstr>SemDax - a corpus for semantic processing </vt:lpstr>
      <vt:lpstr>Contribution to ELEXIS Consortium </vt:lpstr>
      <vt:lpstr>Two more lexical resources</vt:lpstr>
      <vt:lpstr>Two more lexical resources  Danish Dialect Dictionary</vt:lpstr>
      <vt:lpstr>Selected links  </vt:lpstr>
      <vt:lpstr>Selected ref. on DanNet, SemDax, FrameNet etc. 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Bolette Sandford Pedersen</cp:lastModifiedBy>
  <cp:revision>176</cp:revision>
  <dcterms:created xsi:type="dcterms:W3CDTF">2005-11-10T15:02:29Z</dcterms:created>
  <dcterms:modified xsi:type="dcterms:W3CDTF">2016-09-17T08:25:51Z</dcterms:modified>
</cp:coreProperties>
</file>