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77" r:id="rId2"/>
    <p:sldId id="256" r:id="rId3"/>
    <p:sldId id="263" r:id="rId4"/>
    <p:sldId id="278" r:id="rId5"/>
    <p:sldId id="279" r:id="rId6"/>
    <p:sldId id="264" r:id="rId7"/>
    <p:sldId id="271" r:id="rId8"/>
    <p:sldId id="257" r:id="rId9"/>
    <p:sldId id="258" r:id="rId10"/>
    <p:sldId id="259" r:id="rId11"/>
    <p:sldId id="260" r:id="rId12"/>
    <p:sldId id="261" r:id="rId13"/>
    <p:sldId id="262" r:id="rId14"/>
    <p:sldId id="267" r:id="rId15"/>
    <p:sldId id="268" r:id="rId16"/>
    <p:sldId id="266" r:id="rId17"/>
    <p:sldId id="269" r:id="rId18"/>
    <p:sldId id="274" r:id="rId19"/>
    <p:sldId id="280" r:id="rId20"/>
    <p:sldId id="265" r:id="rId21"/>
    <p:sldId id="275" r:id="rId22"/>
    <p:sldId id="276" r:id="rId2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9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F1A7-E29E-304F-BF9C-AE0CE576E293}" type="datetimeFigureOut">
              <a:rPr lang="fr-FR" smtClean="0"/>
              <a:t>31/03/16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A0262-13E6-8442-85AF-1454A3D8A70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F1A7-E29E-304F-BF9C-AE0CE576E293}" type="datetimeFigureOut">
              <a:rPr lang="fr-FR" smtClean="0"/>
              <a:t>31/03/16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A0262-13E6-8442-85AF-1454A3D8A70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F1A7-E29E-304F-BF9C-AE0CE576E293}" type="datetimeFigureOut">
              <a:rPr lang="fr-FR" smtClean="0"/>
              <a:t>31/03/16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A0262-13E6-8442-85AF-1454A3D8A70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F1A7-E29E-304F-BF9C-AE0CE576E293}" type="datetimeFigureOut">
              <a:rPr lang="fr-FR" smtClean="0"/>
              <a:t>31/03/16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A0262-13E6-8442-85AF-1454A3D8A70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F1A7-E29E-304F-BF9C-AE0CE576E293}" type="datetimeFigureOut">
              <a:rPr lang="fr-FR" smtClean="0"/>
              <a:t>31/03/16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A0262-13E6-8442-85AF-1454A3D8A70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F1A7-E29E-304F-BF9C-AE0CE576E293}" type="datetimeFigureOut">
              <a:rPr lang="fr-FR" smtClean="0"/>
              <a:t>31/03/16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A0262-13E6-8442-85AF-1454A3D8A70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F1A7-E29E-304F-BF9C-AE0CE576E293}" type="datetimeFigureOut">
              <a:rPr lang="fr-FR" smtClean="0"/>
              <a:t>31/03/16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A0262-13E6-8442-85AF-1454A3D8A70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F1A7-E29E-304F-BF9C-AE0CE576E293}" type="datetimeFigureOut">
              <a:rPr lang="fr-FR" smtClean="0"/>
              <a:t>31/03/16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A0262-13E6-8442-85AF-1454A3D8A70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F1A7-E29E-304F-BF9C-AE0CE576E293}" type="datetimeFigureOut">
              <a:rPr lang="fr-FR" smtClean="0"/>
              <a:t>31/03/16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A0262-13E6-8442-85AF-1454A3D8A70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F1A7-E29E-304F-BF9C-AE0CE576E293}" type="datetimeFigureOut">
              <a:rPr lang="fr-FR" smtClean="0"/>
              <a:t>31/03/16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A0262-13E6-8442-85AF-1454A3D8A702}" type="slidenum">
              <a:rPr lang="fr-FR" smtClean="0"/>
              <a:t>‹#›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F1A7-E29E-304F-BF9C-AE0CE576E293}" type="datetimeFigureOut">
              <a:rPr lang="fr-FR" smtClean="0"/>
              <a:t>31/03/16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8A0262-13E6-8442-85AF-1454A3D8A702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18A0262-13E6-8442-85AF-1454A3D8A702}" type="slidenum">
              <a:rPr lang="fr-FR" smtClean="0"/>
              <a:t>‹#›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B96F1A7-E29E-304F-BF9C-AE0CE576E293}" type="datetimeFigureOut">
              <a:rPr lang="fr-FR" smtClean="0"/>
              <a:t>31/03/16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cmulhall@Wit.ie/@CPMULHAL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E" sz="5400" dirty="0" smtClean="0"/>
              <a:t>COST Action IS1305</a:t>
            </a:r>
            <a:br>
              <a:rPr lang="en-IE" sz="5400" dirty="0" smtClean="0"/>
            </a:br>
            <a:r>
              <a:rPr lang="en-IE" sz="5400" dirty="0" smtClean="0"/>
              <a:t>Subgroup:WG</a:t>
            </a:r>
            <a:r>
              <a:rPr lang="en-IE" sz="5400" dirty="0"/>
              <a:t>4</a:t>
            </a:r>
            <a:r>
              <a:rPr lang="en-IE" sz="5400" dirty="0" smtClean="0"/>
              <a:t/>
            </a:r>
            <a:br>
              <a:rPr lang="en-IE" sz="5400" dirty="0" smtClean="0"/>
            </a:br>
            <a:r>
              <a:rPr lang="en-IE" sz="5400" dirty="0" smtClean="0"/>
              <a:t>Barcelona Meeting 31/3-1/4</a:t>
            </a:r>
            <a:br>
              <a:rPr lang="en-IE" sz="5400" dirty="0" smtClean="0"/>
            </a:br>
            <a:endParaRPr lang="en-IE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625" y="3984625"/>
            <a:ext cx="6953249" cy="2174875"/>
          </a:xfrm>
        </p:spPr>
        <p:txBody>
          <a:bodyPr anchor="ctr">
            <a:normAutofit fontScale="70000" lnSpcReduction="20000"/>
          </a:bodyPr>
          <a:lstStyle/>
          <a:p>
            <a:pPr algn="ctr"/>
            <a:r>
              <a:rPr lang="en-IE" dirty="0"/>
              <a:t>D</a:t>
            </a:r>
            <a:r>
              <a:rPr lang="en-IE" sz="3300" dirty="0" smtClean="0"/>
              <a:t>r </a:t>
            </a:r>
            <a:r>
              <a:rPr lang="en-IE" sz="3300" dirty="0"/>
              <a:t>Chris </a:t>
            </a:r>
            <a:r>
              <a:rPr lang="en-IE" sz="3300" dirty="0" smtClean="0"/>
              <a:t>Mulhall</a:t>
            </a:r>
          </a:p>
          <a:p>
            <a:pPr algn="ctr"/>
            <a:r>
              <a:rPr lang="en-IE" sz="3300" dirty="0" smtClean="0">
                <a:hlinkClick r:id="rId2"/>
              </a:rPr>
              <a:t>cmulhall@Wit.ie/@</a:t>
            </a:r>
            <a:r>
              <a:rPr lang="en-IE" sz="3300" dirty="0" smtClean="0">
                <a:hlinkClick r:id="rId2"/>
              </a:rPr>
              <a:t>CPMULHALL</a:t>
            </a:r>
            <a:endParaRPr lang="en-IE" sz="3300" dirty="0" smtClean="0"/>
          </a:p>
          <a:p>
            <a:pPr algn="ctr"/>
            <a:endParaRPr lang="en-IE" sz="3300" dirty="0"/>
          </a:p>
          <a:p>
            <a:pPr algn="ctr"/>
            <a:r>
              <a:rPr lang="en-IE" sz="3300" dirty="0" smtClean="0"/>
              <a:t>Prof Geoffrey Williams</a:t>
            </a:r>
          </a:p>
          <a:p>
            <a:pPr algn="ctr"/>
            <a:r>
              <a:rPr lang="en-IE" sz="3300" dirty="0" smtClean="0"/>
              <a:t>williams@univ-ubs.fr</a:t>
            </a:r>
            <a:r>
              <a:rPr lang="en-IE" sz="3300" dirty="0"/>
              <a:t/>
            </a:r>
            <a:br>
              <a:rPr lang="en-IE" sz="3300" dirty="0"/>
            </a:br>
            <a:endParaRPr lang="en-IE" sz="3300" dirty="0"/>
          </a:p>
        </p:txBody>
      </p:sp>
    </p:spTree>
    <p:extLst>
      <p:ext uri="{BB962C8B-B14F-4D97-AF65-F5344CB8AC3E}">
        <p14:creationId xmlns:p14="http://schemas.microsoft.com/office/powerpoint/2010/main" val="1305966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Lexical variation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As the </a:t>
            </a:r>
            <a:r>
              <a:rPr lang="fr-FR" dirty="0" err="1" smtClean="0"/>
              <a:t>fog</a:t>
            </a:r>
            <a:r>
              <a:rPr lang="fr-FR" dirty="0" smtClean="0"/>
              <a:t> lifts, a </a:t>
            </a:r>
            <a:r>
              <a:rPr lang="fr-FR" dirty="0" err="1" smtClean="0"/>
              <a:t>wealth</a:t>
            </a:r>
            <a:r>
              <a:rPr lang="fr-FR" dirty="0" smtClean="0"/>
              <a:t> of variation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explored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revealed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6127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Why</a:t>
            </a:r>
            <a:r>
              <a:rPr lang="fr-FR" dirty="0" smtClean="0"/>
              <a:t> Paysage?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widely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</a:t>
            </a:r>
            <a:r>
              <a:rPr lang="fr-FR" dirty="0" err="1" smtClean="0"/>
              <a:t>words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different</a:t>
            </a:r>
            <a:r>
              <a:rPr lang="fr-FR" dirty="0" smtClean="0"/>
              <a:t> </a:t>
            </a:r>
            <a:r>
              <a:rPr lang="fr-FR" dirty="0" err="1" smtClean="0"/>
              <a:t>etymological</a:t>
            </a:r>
            <a:r>
              <a:rPr lang="fr-FR" dirty="0" smtClean="0"/>
              <a:t> </a:t>
            </a:r>
            <a:r>
              <a:rPr lang="fr-FR" dirty="0" err="1" smtClean="0"/>
              <a:t>roots</a:t>
            </a:r>
            <a:r>
              <a:rPr lang="fr-FR" dirty="0" smtClean="0"/>
              <a:t>: </a:t>
            </a:r>
            <a:r>
              <a:rPr lang="fr-FR" dirty="0" err="1" smtClean="0"/>
              <a:t>landscape</a:t>
            </a:r>
            <a:r>
              <a:rPr lang="fr-FR" dirty="0" smtClean="0"/>
              <a:t> and paysage</a:t>
            </a:r>
            <a:endParaRPr lang="fr-FR" dirty="0"/>
          </a:p>
          <a:p>
            <a:r>
              <a:rPr lang="fr-FR" dirty="0" smtClean="0"/>
              <a:t>A </a:t>
            </a:r>
            <a:r>
              <a:rPr lang="fr-FR" dirty="0" err="1" smtClean="0"/>
              <a:t>word</a:t>
            </a:r>
            <a:r>
              <a:rPr lang="fr-FR" dirty="0" smtClean="0"/>
              <a:t> of French </a:t>
            </a:r>
            <a:r>
              <a:rPr lang="fr-FR" dirty="0" err="1" smtClean="0"/>
              <a:t>origin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spread</a:t>
            </a:r>
            <a:r>
              <a:rPr lang="fr-FR" dirty="0" smtClean="0"/>
              <a:t> </a:t>
            </a:r>
            <a:r>
              <a:rPr lang="fr-FR" dirty="0" err="1" smtClean="0"/>
              <a:t>throughout</a:t>
            </a:r>
            <a:r>
              <a:rPr lang="fr-FR" dirty="0" smtClean="0"/>
              <a:t> Europe more or </a:t>
            </a:r>
            <a:r>
              <a:rPr lang="fr-FR" dirty="0" err="1" smtClean="0"/>
              <a:t>less</a:t>
            </a:r>
            <a:r>
              <a:rPr lang="fr-FR" dirty="0" smtClean="0"/>
              <a:t> </a:t>
            </a:r>
            <a:r>
              <a:rPr lang="fr-FR" dirty="0" err="1" smtClean="0"/>
              <a:t>slowly</a:t>
            </a:r>
            <a:endParaRPr lang="fr-FR" dirty="0" smtClean="0"/>
          </a:p>
          <a:p>
            <a:r>
              <a:rPr lang="fr-FR" dirty="0" smtClean="0"/>
              <a:t>A </a:t>
            </a:r>
            <a:r>
              <a:rPr lang="fr-FR" dirty="0" err="1" smtClean="0"/>
              <a:t>word</a:t>
            </a:r>
            <a:r>
              <a:rPr lang="fr-FR" dirty="0" smtClean="0"/>
              <a:t> </a:t>
            </a:r>
            <a:r>
              <a:rPr lang="fr-FR" dirty="0" err="1" smtClean="0"/>
              <a:t>leading</a:t>
            </a:r>
            <a:r>
              <a:rPr lang="fr-FR" dirty="0" smtClean="0"/>
              <a:t> to a </a:t>
            </a:r>
            <a:r>
              <a:rPr lang="fr-FR" dirty="0" err="1" smtClean="0"/>
              <a:t>variety</a:t>
            </a:r>
            <a:r>
              <a:rPr lang="fr-FR" dirty="0" smtClean="0"/>
              <a:t> of </a:t>
            </a:r>
            <a:r>
              <a:rPr lang="fr-FR" dirty="0" err="1" smtClean="0"/>
              <a:t>representations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0768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First </a:t>
            </a:r>
            <a:r>
              <a:rPr lang="fr-FR" dirty="0" err="1" smtClean="0"/>
              <a:t>dictionary</a:t>
            </a:r>
            <a:r>
              <a:rPr lang="fr-FR" dirty="0" smtClean="0"/>
              <a:t> uses in French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Estienne, Richelet, Furetière</a:t>
            </a:r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4" name="Image 3" descr="PaysageFuretie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491" y="2959100"/>
            <a:ext cx="6777318" cy="260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813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Basnage</a:t>
            </a:r>
            <a:endParaRPr lang="fr-FR" dirty="0"/>
          </a:p>
        </p:txBody>
      </p:sp>
      <p:pic>
        <p:nvPicPr>
          <p:cNvPr id="4" name="Espace réservé du contenu 3" descr="PaysageBasnage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40" b="1754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25277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 &lt;</a:t>
            </a:r>
            <a:r>
              <a:rPr lang="fr-FR" dirty="0" err="1"/>
              <a:t>superEntry</a:t>
            </a:r>
            <a:r>
              <a:rPr lang="fr-FR" dirty="0"/>
              <a:t> n="</a:t>
            </a:r>
            <a:r>
              <a:rPr lang="fr-FR" dirty="0" err="1"/>
              <a:t>paisage</a:t>
            </a:r>
            <a:r>
              <a:rPr lang="fr-FR" dirty="0"/>
              <a:t>"&gt;</a:t>
            </a:r>
            <a:br>
              <a:rPr lang="fr-FR" dirty="0"/>
            </a:br>
            <a:r>
              <a:rPr lang="fr-FR" dirty="0"/>
              <a:t>                     &lt;entry&gt;&lt;</a:t>
            </a:r>
            <a:r>
              <a:rPr lang="fr-FR" dirty="0" err="1"/>
              <a:t>form</a:t>
            </a:r>
            <a:r>
              <a:rPr lang="fr-FR" dirty="0"/>
              <a:t>&gt;&lt;</a:t>
            </a:r>
            <a:r>
              <a:rPr lang="fr-FR" dirty="0" err="1"/>
              <a:t>orth</a:t>
            </a:r>
            <a:r>
              <a:rPr lang="fr-FR" dirty="0"/>
              <a:t> rend="caps"&gt;PAISAGE&lt;/</a:t>
            </a:r>
            <a:r>
              <a:rPr lang="fr-FR" dirty="0" err="1"/>
              <a:t>orth</a:t>
            </a:r>
            <a:r>
              <a:rPr lang="fr-FR" dirty="0"/>
              <a:t>&gt;&lt;</a:t>
            </a:r>
            <a:r>
              <a:rPr lang="fr-FR" dirty="0" err="1"/>
              <a:t>gramGrp</a:t>
            </a:r>
            <a:r>
              <a:rPr lang="fr-FR" dirty="0"/>
              <a:t>&gt;&lt;pos&gt;ſ. m.&lt;/pos&gt;&lt;/</a:t>
            </a:r>
            <a:r>
              <a:rPr lang="fr-FR" dirty="0" err="1"/>
              <a:t>gramGrp</a:t>
            </a:r>
            <a:r>
              <a:rPr lang="fr-FR" dirty="0"/>
              <a:t>&gt;&lt;</a:t>
            </a:r>
            <a:r>
              <a:rPr lang="fr-FR" dirty="0" err="1"/>
              <a:t>pron</a:t>
            </a:r>
            <a:r>
              <a:rPr lang="fr-FR" dirty="0"/>
              <a:t>&gt;Prononcez &lt;hi rend="</a:t>
            </a:r>
            <a:r>
              <a:rPr lang="fr-FR" dirty="0" err="1"/>
              <a:t>italics</a:t>
            </a:r>
            <a:r>
              <a:rPr lang="fr-FR" dirty="0"/>
              <a:t>"&gt;</a:t>
            </a:r>
            <a:r>
              <a:rPr lang="fr-FR" dirty="0" err="1"/>
              <a:t>peïsage</a:t>
            </a:r>
            <a:r>
              <a:rPr lang="fr-FR" dirty="0"/>
              <a:t>,&lt;/hi&gt; de </a:t>
            </a:r>
            <a:r>
              <a:rPr lang="fr-FR" dirty="0" err="1"/>
              <a:t>quatres</a:t>
            </a:r>
            <a:r>
              <a:rPr lang="fr-FR" dirty="0"/>
              <a:t> ſyllabes&lt;/</a:t>
            </a:r>
            <a:r>
              <a:rPr lang="fr-FR" dirty="0" err="1"/>
              <a:t>pron</a:t>
            </a:r>
            <a:r>
              <a:rPr lang="fr-FR" dirty="0"/>
              <a:t>&gt;&lt;/</a:t>
            </a:r>
            <a:r>
              <a:rPr lang="fr-FR" dirty="0" err="1"/>
              <a:t>form</a:t>
            </a:r>
            <a:r>
              <a:rPr lang="fr-FR" dirty="0"/>
              <a:t>&gt;</a:t>
            </a:r>
            <a:br>
              <a:rPr lang="fr-FR" dirty="0"/>
            </a:br>
            <a:r>
              <a:rPr lang="fr-FR" dirty="0"/>
              <a:t>                        &lt;</a:t>
            </a:r>
            <a:r>
              <a:rPr lang="fr-FR" dirty="0" err="1"/>
              <a:t>sense</a:t>
            </a:r>
            <a:r>
              <a:rPr lang="fr-FR" dirty="0"/>
              <a:t>&gt;&lt;</a:t>
            </a:r>
            <a:r>
              <a:rPr lang="fr-FR" dirty="0" err="1"/>
              <a:t>def</a:t>
            </a:r>
            <a:r>
              <a:rPr lang="fr-FR" dirty="0"/>
              <a:t>&gt;Aſpect d'un </a:t>
            </a:r>
            <a:r>
              <a:rPr lang="fr-FR" dirty="0" err="1"/>
              <a:t>païs</a:t>
            </a:r>
            <a:r>
              <a:rPr lang="fr-FR" dirty="0"/>
              <a:t>; le territoire qui s'étend juſqu'où la </a:t>
            </a:r>
            <a:r>
              <a:rPr lang="fr-FR" dirty="0" err="1"/>
              <a:t>vuë</a:t>
            </a:r>
            <a:r>
              <a:rPr lang="fr-FR" dirty="0"/>
              <a:t> peut porter; ou étendue de </a:t>
            </a:r>
            <a:r>
              <a:rPr lang="fr-FR" dirty="0" err="1"/>
              <a:t>païs</a:t>
            </a:r>
            <a:r>
              <a:rPr lang="fr-FR" dirty="0"/>
              <a:t> que l'on peut voir d'un seul aſpect.&lt;/</a:t>
            </a:r>
            <a:r>
              <a:rPr lang="fr-FR" dirty="0" err="1"/>
              <a:t>def</a:t>
            </a:r>
            <a:r>
              <a:rPr lang="fr-FR" dirty="0"/>
              <a:t>&gt;</a:t>
            </a:r>
            <a:br>
              <a:rPr lang="fr-FR" dirty="0"/>
            </a:br>
            <a:r>
              <a:rPr lang="fr-FR" dirty="0"/>
              <a:t>                           &lt;</a:t>
            </a:r>
            <a:r>
              <a:rPr lang="fr-FR" dirty="0" err="1"/>
              <a:t>dictScrap</a:t>
            </a:r>
            <a:r>
              <a:rPr lang="fr-FR" dirty="0"/>
              <a:t>&gt;Les &lt;hi rend="</a:t>
            </a:r>
            <a:r>
              <a:rPr lang="fr-FR" dirty="0" err="1"/>
              <a:t>italics</a:t>
            </a:r>
            <a:r>
              <a:rPr lang="fr-FR" dirty="0"/>
              <a:t>"&gt;beaux&lt;/hi&gt; paysages ſont ceux qui ſont diverſifiez par quantité d'objets </a:t>
            </a:r>
            <a:r>
              <a:rPr lang="fr-FR" dirty="0" err="1"/>
              <a:t>agreable</a:t>
            </a:r>
            <a:r>
              <a:rPr lang="fr-FR" dirty="0"/>
              <a:t> à la </a:t>
            </a:r>
            <a:r>
              <a:rPr lang="fr-FR" dirty="0" err="1"/>
              <a:t>vuë</a:t>
            </a:r>
            <a:r>
              <a:rPr lang="fr-FR" dirty="0"/>
              <a:t>, comme des collines, des vallées, des campagnes, des prairies, </a:t>
            </a:r>
            <a:br>
              <a:rPr lang="fr-FR" dirty="0"/>
            </a:br>
            <a:r>
              <a:rPr lang="fr-FR" dirty="0"/>
              <a:t>                              des bois, des vignes, des maiſons de plaiſance, des villes, des bourgades, des hameaux, des ſources, des ruiſſeaux, des </a:t>
            </a:r>
            <a:r>
              <a:rPr lang="fr-FR" dirty="0" err="1"/>
              <a:t>rivieres</a:t>
            </a:r>
            <a:r>
              <a:rPr lang="fr-FR" dirty="0"/>
              <a:t>, &amp;</a:t>
            </a:r>
            <a:r>
              <a:rPr lang="fr-FR" dirty="0" err="1"/>
              <a:t>amp</a:t>
            </a:r>
            <a:r>
              <a:rPr lang="fr-FR" dirty="0"/>
              <a:t>; enfin la mer même. Plus il y a de ces divers objets dans un </a:t>
            </a:r>
            <a:br>
              <a:rPr lang="fr-FR" dirty="0"/>
            </a:br>
            <a:r>
              <a:rPr lang="fr-FR" dirty="0"/>
              <a:t>                              &lt;hi rend="</a:t>
            </a:r>
            <a:r>
              <a:rPr lang="fr-FR" dirty="0" err="1"/>
              <a:t>italics</a:t>
            </a:r>
            <a:r>
              <a:rPr lang="fr-FR" dirty="0"/>
              <a:t>"&gt;</a:t>
            </a:r>
            <a:r>
              <a:rPr lang="fr-FR" dirty="0" err="1"/>
              <a:t>païsage</a:t>
            </a:r>
            <a:r>
              <a:rPr lang="fr-FR" dirty="0"/>
              <a:t>,&lt;/hi&gt; &amp;</a:t>
            </a:r>
            <a:r>
              <a:rPr lang="fr-FR" dirty="0" err="1"/>
              <a:t>amp</a:t>
            </a:r>
            <a:r>
              <a:rPr lang="fr-FR" dirty="0"/>
              <a:t>; plus il est beau&lt;/</a:t>
            </a:r>
            <a:r>
              <a:rPr lang="fr-FR" dirty="0" err="1"/>
              <a:t>dictScrap</a:t>
            </a:r>
            <a:r>
              <a:rPr lang="fr-FR" dirty="0"/>
              <a:t>&gt;&lt;/</a:t>
            </a:r>
            <a:r>
              <a:rPr lang="fr-FR" dirty="0" err="1"/>
              <a:t>sense</a:t>
            </a:r>
            <a:r>
              <a:rPr lang="fr-FR" dirty="0"/>
              <a:t>&gt;</a:t>
            </a:r>
            <a:br>
              <a:rPr lang="fr-FR" dirty="0"/>
            </a:br>
            <a:r>
              <a:rPr lang="fr-FR" dirty="0"/>
              <a:t>                     &lt;/entry&gt;</a:t>
            </a:r>
            <a:br>
              <a:rPr lang="fr-FR" dirty="0"/>
            </a:br>
            <a:r>
              <a:rPr lang="fr-FR" dirty="0"/>
              <a:t>                     &lt;entry&gt;&lt;</a:t>
            </a:r>
            <a:r>
              <a:rPr lang="fr-FR" dirty="0" err="1"/>
              <a:t>form</a:t>
            </a:r>
            <a:r>
              <a:rPr lang="fr-FR" dirty="0"/>
              <a:t>&gt;&lt;</a:t>
            </a:r>
            <a:r>
              <a:rPr lang="fr-FR" dirty="0" err="1"/>
              <a:t>orth</a:t>
            </a:r>
            <a:r>
              <a:rPr lang="fr-FR" dirty="0"/>
              <a:t> rend="</a:t>
            </a:r>
            <a:r>
              <a:rPr lang="fr-FR" dirty="0" err="1"/>
              <a:t>smallcaps</a:t>
            </a:r>
            <a:r>
              <a:rPr lang="fr-FR" dirty="0"/>
              <a:t>"&gt;PAÏSAGE,&lt;/</a:t>
            </a:r>
            <a:r>
              <a:rPr lang="fr-FR" dirty="0" err="1"/>
              <a:t>orth</a:t>
            </a:r>
            <a:r>
              <a:rPr lang="fr-FR" dirty="0"/>
              <a:t>&gt;&lt;/</a:t>
            </a:r>
            <a:r>
              <a:rPr lang="fr-FR" dirty="0" err="1"/>
              <a:t>form</a:t>
            </a:r>
            <a:r>
              <a:rPr lang="fr-FR" dirty="0"/>
              <a:t>&gt;&lt;</a:t>
            </a:r>
            <a:r>
              <a:rPr lang="fr-FR" dirty="0" err="1"/>
              <a:t>usg</a:t>
            </a:r>
            <a:r>
              <a:rPr lang="fr-FR" dirty="0"/>
              <a:t>&gt; se dit auſſi des tableaux&lt;/</a:t>
            </a:r>
            <a:r>
              <a:rPr lang="fr-FR" dirty="0" err="1"/>
              <a:t>usg</a:t>
            </a:r>
            <a:r>
              <a:rPr lang="fr-FR" dirty="0"/>
              <a:t>&gt;&lt;</a:t>
            </a:r>
            <a:r>
              <a:rPr lang="fr-FR" dirty="0" err="1"/>
              <a:t>def</a:t>
            </a:r>
            <a:r>
              <a:rPr lang="fr-FR" dirty="0"/>
              <a:t>&gt; où ſont </a:t>
            </a:r>
            <a:r>
              <a:rPr lang="fr-FR" dirty="0" err="1"/>
              <a:t>repreſentées</a:t>
            </a:r>
            <a:r>
              <a:rPr lang="fr-FR" dirty="0"/>
              <a:t> quelques </a:t>
            </a:r>
            <a:r>
              <a:rPr lang="fr-FR" dirty="0" err="1"/>
              <a:t>vuës</a:t>
            </a:r>
            <a:r>
              <a:rPr lang="fr-FR" dirty="0"/>
              <a:t> de maiſons, ou de campagnes. &lt;/</a:t>
            </a:r>
            <a:r>
              <a:rPr lang="fr-FR" dirty="0" err="1"/>
              <a:t>def</a:t>
            </a:r>
            <a:r>
              <a:rPr lang="fr-FR" dirty="0"/>
              <a:t>&gt;</a:t>
            </a:r>
            <a:br>
              <a:rPr lang="fr-FR" dirty="0"/>
            </a:br>
            <a:r>
              <a:rPr lang="fr-FR" dirty="0"/>
              <a:t>                        &lt;</a:t>
            </a:r>
            <a:r>
              <a:rPr lang="fr-FR" dirty="0" err="1"/>
              <a:t>cit</a:t>
            </a:r>
            <a:r>
              <a:rPr lang="fr-FR" dirty="0"/>
              <a:t> type="</a:t>
            </a:r>
            <a:r>
              <a:rPr lang="fr-FR" dirty="0" err="1"/>
              <a:t>example</a:t>
            </a:r>
            <a:r>
              <a:rPr lang="fr-FR" dirty="0"/>
              <a:t>"&gt;&lt;</a:t>
            </a:r>
            <a:r>
              <a:rPr lang="fr-FR" dirty="0" err="1"/>
              <a:t>quote</a:t>
            </a:r>
            <a:r>
              <a:rPr lang="fr-FR" dirty="0"/>
              <a:t>&gt;Les </a:t>
            </a:r>
            <a:r>
              <a:rPr lang="fr-FR" dirty="0" err="1"/>
              <a:t>vuës</a:t>
            </a:r>
            <a:r>
              <a:rPr lang="fr-FR" dirty="0"/>
              <a:t> des Maiſons Royales ſont peintes en &lt;hi rend="</a:t>
            </a:r>
            <a:r>
              <a:rPr lang="fr-FR" dirty="0" err="1"/>
              <a:t>italics</a:t>
            </a:r>
            <a:r>
              <a:rPr lang="fr-FR" dirty="0"/>
              <a:t>"&gt; </a:t>
            </a:r>
            <a:r>
              <a:rPr lang="fr-FR" dirty="0" err="1"/>
              <a:t>païſages</a:t>
            </a:r>
            <a:r>
              <a:rPr lang="fr-FR" dirty="0"/>
              <a:t>&lt;/hi&gt; à </a:t>
            </a:r>
            <a:r>
              <a:rPr lang="fr-FR" dirty="0" err="1"/>
              <a:t>Fontainbleau</a:t>
            </a:r>
            <a:r>
              <a:rPr lang="fr-FR" dirty="0"/>
              <a:t> &amp;</a:t>
            </a:r>
            <a:r>
              <a:rPr lang="fr-FR" dirty="0" err="1"/>
              <a:t>amp</a:t>
            </a:r>
            <a:r>
              <a:rPr lang="fr-FR" dirty="0"/>
              <a:t>; ailleurs.&lt;/</a:t>
            </a:r>
            <a:r>
              <a:rPr lang="fr-FR" dirty="0" err="1"/>
              <a:t>quote</a:t>
            </a:r>
            <a:r>
              <a:rPr lang="fr-FR" dirty="0"/>
              <a:t>&gt;&lt;/</a:t>
            </a:r>
            <a:r>
              <a:rPr lang="fr-FR" dirty="0" err="1"/>
              <a:t>cit</a:t>
            </a:r>
            <a:r>
              <a:rPr lang="fr-FR" dirty="0"/>
              <a:t>&gt;&lt;/entry&gt;</a:t>
            </a:r>
            <a:br>
              <a:rPr lang="fr-FR" dirty="0"/>
            </a:br>
            <a:r>
              <a:rPr lang="fr-FR" dirty="0"/>
              <a:t>                  &lt;/</a:t>
            </a:r>
            <a:r>
              <a:rPr lang="fr-FR" dirty="0" err="1"/>
              <a:t>superEntry</a:t>
            </a:r>
            <a:r>
              <a:rPr lang="fr-FR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196830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Coding</a:t>
            </a:r>
            <a:r>
              <a:rPr lang="fr-FR" dirty="0" smtClean="0"/>
              <a:t> and </a:t>
            </a:r>
            <a:r>
              <a:rPr lang="fr-FR" dirty="0" err="1" smtClean="0"/>
              <a:t>extracting</a:t>
            </a:r>
            <a:r>
              <a:rPr lang="fr-FR" dirty="0" smtClean="0"/>
              <a:t> information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Meaning</a:t>
            </a:r>
            <a:r>
              <a:rPr lang="fr-FR" dirty="0" smtClean="0"/>
              <a:t> shift</a:t>
            </a:r>
          </a:p>
          <a:p>
            <a:pPr lvl="1"/>
            <a:r>
              <a:rPr lang="fr-FR" dirty="0" smtClean="0"/>
              <a:t>First use </a:t>
            </a:r>
            <a:r>
              <a:rPr lang="fr-FR" dirty="0" err="1" smtClean="0"/>
              <a:t>is</a:t>
            </a:r>
            <a:r>
              <a:rPr lang="fr-FR" dirty="0" smtClean="0"/>
              <a:t> a a </a:t>
            </a:r>
            <a:r>
              <a:rPr lang="fr-FR" dirty="0" err="1" smtClean="0"/>
              <a:t>technical</a:t>
            </a:r>
            <a:r>
              <a:rPr lang="fr-FR" dirty="0" smtClean="0"/>
              <a:t> </a:t>
            </a:r>
            <a:r>
              <a:rPr lang="fr-FR" dirty="0" err="1" smtClean="0"/>
              <a:t>term</a:t>
            </a:r>
            <a:r>
              <a:rPr lang="fr-FR" dirty="0" smtClean="0"/>
              <a:t> </a:t>
            </a:r>
            <a:r>
              <a:rPr lang="fr-FR" dirty="0" err="1" smtClean="0"/>
              <a:t>relating</a:t>
            </a:r>
            <a:r>
              <a:rPr lang="fr-FR" dirty="0" smtClean="0"/>
              <a:t> to format and content</a:t>
            </a:r>
          </a:p>
          <a:p>
            <a:pPr lvl="1"/>
            <a:r>
              <a:rPr lang="fr-FR" dirty="0" smtClean="0"/>
              <a:t>But by 17th c the notion of </a:t>
            </a:r>
            <a:r>
              <a:rPr lang="fr-FR" dirty="0" err="1" smtClean="0"/>
              <a:t>representation</a:t>
            </a:r>
            <a:r>
              <a:rPr lang="fr-FR" dirty="0" smtClean="0"/>
              <a:t> </a:t>
            </a:r>
            <a:r>
              <a:rPr lang="fr-FR" dirty="0" err="1" smtClean="0"/>
              <a:t>dominates</a:t>
            </a:r>
            <a:endParaRPr lang="fr-FR" dirty="0" smtClean="0"/>
          </a:p>
          <a:p>
            <a:r>
              <a:rPr lang="fr-FR" dirty="0" err="1" smtClean="0"/>
              <a:t>Pronunciation</a:t>
            </a:r>
            <a:r>
              <a:rPr lang="fr-FR" dirty="0" smtClean="0"/>
              <a:t> variation</a:t>
            </a:r>
          </a:p>
          <a:p>
            <a:pPr lvl="1"/>
            <a:r>
              <a:rPr lang="fr-FR" dirty="0" smtClean="0"/>
              <a:t>In and </a:t>
            </a:r>
            <a:r>
              <a:rPr lang="fr-FR" dirty="0" err="1" smtClean="0"/>
              <a:t>across</a:t>
            </a:r>
            <a:r>
              <a:rPr lang="fr-FR" dirty="0" smtClean="0"/>
              <a:t> </a:t>
            </a:r>
            <a:r>
              <a:rPr lang="fr-FR" dirty="0" err="1" smtClean="0"/>
              <a:t>languages</a:t>
            </a:r>
            <a:endParaRPr lang="fr-FR" dirty="0" smtClean="0"/>
          </a:p>
          <a:p>
            <a:r>
              <a:rPr lang="fr-FR" dirty="0" err="1" smtClean="0"/>
              <a:t>Characteristics</a:t>
            </a:r>
            <a:endParaRPr lang="fr-FR" dirty="0" smtClean="0"/>
          </a:p>
          <a:p>
            <a:r>
              <a:rPr lang="fr-FR" dirty="0" err="1" smtClean="0"/>
              <a:t>Phraseological</a:t>
            </a:r>
            <a:r>
              <a:rPr lang="fr-FR" dirty="0" smtClean="0"/>
              <a:t> and </a:t>
            </a:r>
            <a:r>
              <a:rPr lang="fr-FR" dirty="0" err="1" smtClean="0"/>
              <a:t>encyclopaedic</a:t>
            </a:r>
            <a:r>
              <a:rPr lang="fr-FR" dirty="0" smtClean="0"/>
              <a:t> information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4326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Paysage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Spanish</a:t>
            </a:r>
            <a:endParaRPr lang="fr-FR" dirty="0" smtClean="0"/>
          </a:p>
          <a:p>
            <a:pPr lvl="1"/>
            <a:r>
              <a:rPr lang="en-GB" i="1" dirty="0" err="1"/>
              <a:t>paisaje</a:t>
            </a:r>
            <a:r>
              <a:rPr lang="en-GB" dirty="0"/>
              <a:t> </a:t>
            </a:r>
            <a:r>
              <a:rPr lang="en-GB" dirty="0" smtClean="0"/>
              <a:t>1708</a:t>
            </a:r>
            <a:endParaRPr lang="fr-FR" dirty="0" smtClean="0"/>
          </a:p>
          <a:p>
            <a:r>
              <a:rPr lang="fr-FR" dirty="0" err="1" smtClean="0"/>
              <a:t>Italian</a:t>
            </a:r>
            <a:endParaRPr lang="fr-FR" dirty="0" smtClean="0"/>
          </a:p>
          <a:p>
            <a:pPr lvl="1"/>
            <a:r>
              <a:rPr lang="en-GB" i="1" dirty="0" err="1"/>
              <a:t>paesaggio</a:t>
            </a:r>
            <a:r>
              <a:rPr lang="en-GB" dirty="0"/>
              <a:t> </a:t>
            </a:r>
            <a:r>
              <a:rPr lang="en-GB" dirty="0" smtClean="0"/>
              <a:t>1749</a:t>
            </a:r>
            <a:endParaRPr lang="fr-FR" dirty="0" smtClean="0"/>
          </a:p>
          <a:p>
            <a:r>
              <a:rPr lang="fr-FR" dirty="0" err="1" smtClean="0"/>
              <a:t>Romanian</a:t>
            </a:r>
            <a:endParaRPr lang="fr-FR" dirty="0" smtClean="0"/>
          </a:p>
          <a:p>
            <a:pPr lvl="1"/>
            <a:r>
              <a:rPr lang="en-GB" i="1" dirty="0" err="1"/>
              <a:t>peisaj</a:t>
            </a:r>
            <a:r>
              <a:rPr lang="en-GB" dirty="0"/>
              <a:t> </a:t>
            </a:r>
            <a:r>
              <a:rPr lang="en-GB" dirty="0" smtClean="0"/>
              <a:t>19</a:t>
            </a:r>
            <a:r>
              <a:rPr lang="en-GB" baseline="30000" dirty="0" smtClean="0"/>
              <a:t>th</a:t>
            </a:r>
            <a:r>
              <a:rPr lang="en-GB" dirty="0" smtClean="0"/>
              <a:t> c.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9537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Paysage &amp; </a:t>
            </a:r>
            <a:r>
              <a:rPr lang="fr-FR" dirty="0" err="1" smtClean="0"/>
              <a:t>proverb</a:t>
            </a:r>
            <a:endParaRPr lang="fr-FR" dirty="0"/>
          </a:p>
        </p:txBody>
      </p:sp>
      <p:pic>
        <p:nvPicPr>
          <p:cNvPr id="4" name="Espace réservé du contenu 3" descr="paysage_et_proverbe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9984" b="-13998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20622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n-IE" sz="4400" dirty="0" smtClean="0"/>
              <a:t>Idioms of Emotion: </a:t>
            </a:r>
            <a:br>
              <a:rPr lang="en-IE" sz="4400" dirty="0" smtClean="0"/>
            </a:br>
            <a:r>
              <a:rPr lang="en-IE" sz="4400" i="1" dirty="0" smtClean="0"/>
              <a:t>Le journal </a:t>
            </a:r>
            <a:r>
              <a:rPr lang="en-IE" sz="4400" i="1" dirty="0" err="1" smtClean="0"/>
              <a:t>intime</a:t>
            </a:r>
            <a:endParaRPr lang="en-IE" sz="4400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647003"/>
              </p:ext>
            </p:extLst>
          </p:nvPr>
        </p:nvGraphicFramePr>
        <p:xfrm>
          <a:off x="94366" y="1485900"/>
          <a:ext cx="8437422" cy="4682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6237"/>
                <a:gridCol w="1406237"/>
                <a:gridCol w="1406237"/>
                <a:gridCol w="1406237"/>
                <a:gridCol w="1406237"/>
                <a:gridCol w="1406237"/>
              </a:tblGrid>
              <a:tr h="56787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ANGER</a:t>
                      </a:r>
                      <a:endParaRPr lang="en-IE" dirty="0"/>
                    </a:p>
                  </a:txBody>
                  <a:tcPr marL="68580" marR="6858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REPROACH</a:t>
                      </a:r>
                      <a:endParaRPr lang="en-IE" dirty="0"/>
                    </a:p>
                  </a:txBody>
                  <a:tcPr marL="68580" marR="6858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FEAR</a:t>
                      </a:r>
                      <a:endParaRPr lang="en-IE" dirty="0"/>
                    </a:p>
                  </a:txBody>
                  <a:tcPr marL="68580" marR="6858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HAPPINESS</a:t>
                      </a:r>
                      <a:endParaRPr lang="en-IE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SADNESS</a:t>
                      </a:r>
                      <a:endParaRPr lang="en-IE" dirty="0"/>
                    </a:p>
                  </a:txBody>
                  <a:tcPr marL="68580" marR="6858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INTUITION</a:t>
                      </a:r>
                      <a:endParaRPr lang="en-IE" dirty="0"/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</a:tr>
              <a:tr h="752763"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err="1" smtClean="0"/>
                        <a:t>Avoir</a:t>
                      </a:r>
                      <a:r>
                        <a:rPr lang="en-IE" sz="1600" dirty="0" smtClean="0"/>
                        <a:t> des mots avec </a:t>
                      </a:r>
                      <a:r>
                        <a:rPr lang="en-IE" sz="1600" dirty="0" err="1" smtClean="0"/>
                        <a:t>qqn</a:t>
                      </a:r>
                      <a:endParaRPr lang="en-IE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Couper les</a:t>
                      </a:r>
                      <a:r>
                        <a:rPr lang="en-IE" sz="1600" baseline="0" dirty="0" smtClean="0"/>
                        <a:t> </a:t>
                      </a:r>
                      <a:r>
                        <a:rPr lang="en-IE" sz="1600" baseline="0" dirty="0" err="1" smtClean="0"/>
                        <a:t>ponts</a:t>
                      </a:r>
                      <a:r>
                        <a:rPr lang="en-IE" sz="1600" baseline="0" dirty="0" smtClean="0"/>
                        <a:t> avec </a:t>
                      </a:r>
                      <a:r>
                        <a:rPr lang="en-IE" sz="1600" baseline="0" dirty="0" err="1" smtClean="0"/>
                        <a:t>qqn</a:t>
                      </a:r>
                      <a:endParaRPr lang="en-IE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Trembler </a:t>
                      </a:r>
                      <a:r>
                        <a:rPr lang="en-IE" sz="1600" dirty="0" err="1" smtClean="0"/>
                        <a:t>comme</a:t>
                      </a:r>
                      <a:r>
                        <a:rPr lang="en-IE" sz="1600" dirty="0" smtClean="0"/>
                        <a:t> </a:t>
                      </a:r>
                      <a:r>
                        <a:rPr lang="en-IE" sz="1600" dirty="0" err="1" smtClean="0"/>
                        <a:t>une</a:t>
                      </a:r>
                      <a:r>
                        <a:rPr lang="en-IE" sz="1600" dirty="0" smtClean="0"/>
                        <a:t> </a:t>
                      </a:r>
                      <a:r>
                        <a:rPr lang="en-IE" sz="1600" dirty="0" err="1" smtClean="0"/>
                        <a:t>feuille</a:t>
                      </a:r>
                      <a:endParaRPr lang="en-IE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err="1" smtClean="0"/>
                        <a:t>Etre</a:t>
                      </a:r>
                      <a:r>
                        <a:rPr lang="en-IE" sz="1600" dirty="0" smtClean="0"/>
                        <a:t> </a:t>
                      </a:r>
                      <a:r>
                        <a:rPr lang="en-IE" sz="1600" dirty="0" err="1" smtClean="0"/>
                        <a:t>comme</a:t>
                      </a:r>
                      <a:r>
                        <a:rPr lang="en-IE" sz="1600" dirty="0" smtClean="0"/>
                        <a:t> </a:t>
                      </a:r>
                      <a:r>
                        <a:rPr lang="en-IE" sz="1600" dirty="0" err="1" smtClean="0"/>
                        <a:t>une</a:t>
                      </a:r>
                      <a:r>
                        <a:rPr lang="en-IE" sz="1600" dirty="0" smtClean="0"/>
                        <a:t> </a:t>
                      </a:r>
                      <a:r>
                        <a:rPr lang="en-IE" sz="1600" dirty="0" err="1" smtClean="0"/>
                        <a:t>poisson</a:t>
                      </a:r>
                      <a:r>
                        <a:rPr lang="en-IE" sz="1600" baseline="0" dirty="0" smtClean="0"/>
                        <a:t> </a:t>
                      </a:r>
                      <a:r>
                        <a:rPr lang="en-IE" sz="1600" baseline="0" dirty="0" err="1" smtClean="0"/>
                        <a:t>dans</a:t>
                      </a:r>
                      <a:r>
                        <a:rPr lang="en-IE" sz="1600" baseline="0" dirty="0" smtClean="0"/>
                        <a:t> </a:t>
                      </a:r>
                      <a:r>
                        <a:rPr lang="en-IE" sz="1600" baseline="0" dirty="0" err="1" smtClean="0"/>
                        <a:t>l’eau</a:t>
                      </a:r>
                      <a:endParaRPr lang="en-IE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Se </a:t>
                      </a:r>
                      <a:r>
                        <a:rPr lang="en-IE" sz="1600" dirty="0" err="1" smtClean="0"/>
                        <a:t>sentir</a:t>
                      </a:r>
                      <a:r>
                        <a:rPr lang="en-IE" sz="1600" baseline="0" dirty="0" smtClean="0"/>
                        <a:t> mal </a:t>
                      </a:r>
                      <a:r>
                        <a:rPr lang="en-IE" sz="1600" baseline="0" dirty="0" err="1" smtClean="0"/>
                        <a:t>fichu</a:t>
                      </a:r>
                      <a:endParaRPr lang="en-IE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err="1" smtClean="0"/>
                        <a:t>Separer</a:t>
                      </a:r>
                      <a:r>
                        <a:rPr lang="en-IE" sz="1600" dirty="0" smtClean="0"/>
                        <a:t> le bon</a:t>
                      </a:r>
                      <a:r>
                        <a:rPr lang="en-IE" sz="1600" baseline="0" dirty="0" smtClean="0"/>
                        <a:t> grain de </a:t>
                      </a:r>
                      <a:r>
                        <a:rPr lang="en-IE" sz="1600" baseline="0" dirty="0" err="1" smtClean="0"/>
                        <a:t>l’ivraie</a:t>
                      </a:r>
                      <a:endParaRPr lang="en-IE" sz="1600" dirty="0"/>
                    </a:p>
                  </a:txBody>
                  <a:tcPr marL="68580" marR="68580" anchor="ctr"/>
                </a:tc>
              </a:tr>
              <a:tr h="567878"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err="1" smtClean="0"/>
                        <a:t>Perdre</a:t>
                      </a:r>
                      <a:r>
                        <a:rPr lang="en-IE" sz="1600" dirty="0" smtClean="0"/>
                        <a:t> son sang</a:t>
                      </a:r>
                      <a:r>
                        <a:rPr lang="en-IE" sz="1600" baseline="0" dirty="0" smtClean="0"/>
                        <a:t> </a:t>
                      </a:r>
                      <a:r>
                        <a:rPr lang="en-IE" sz="1600" baseline="0" dirty="0" err="1" smtClean="0"/>
                        <a:t>froid</a:t>
                      </a:r>
                      <a:endParaRPr lang="en-IE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err="1" smtClean="0"/>
                        <a:t>Rogner</a:t>
                      </a:r>
                      <a:r>
                        <a:rPr lang="en-IE" sz="1600" dirty="0" smtClean="0"/>
                        <a:t> les </a:t>
                      </a:r>
                      <a:r>
                        <a:rPr lang="en-IE" sz="1600" dirty="0" err="1" smtClean="0"/>
                        <a:t>ailes</a:t>
                      </a:r>
                      <a:r>
                        <a:rPr lang="en-IE" sz="1600" dirty="0" smtClean="0"/>
                        <a:t> à </a:t>
                      </a:r>
                      <a:r>
                        <a:rPr lang="en-IE" sz="1600" dirty="0" err="1" smtClean="0"/>
                        <a:t>qqn</a:t>
                      </a:r>
                      <a:endParaRPr lang="en-IE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err="1" smtClean="0"/>
                        <a:t>Avoir</a:t>
                      </a:r>
                      <a:r>
                        <a:rPr lang="en-IE" sz="1600" dirty="0" smtClean="0"/>
                        <a:t> </a:t>
                      </a:r>
                      <a:r>
                        <a:rPr lang="en-IE" sz="1600" dirty="0" err="1" smtClean="0"/>
                        <a:t>peur</a:t>
                      </a:r>
                      <a:r>
                        <a:rPr lang="en-IE" sz="1600" dirty="0" smtClean="0"/>
                        <a:t> de son </a:t>
                      </a:r>
                      <a:r>
                        <a:rPr lang="en-IE" sz="1600" dirty="0" err="1" smtClean="0"/>
                        <a:t>ombre</a:t>
                      </a:r>
                      <a:endParaRPr lang="en-IE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err="1" smtClean="0"/>
                        <a:t>Etre</a:t>
                      </a:r>
                      <a:r>
                        <a:rPr lang="en-IE" sz="1600" dirty="0" smtClean="0"/>
                        <a:t> aux </a:t>
                      </a:r>
                      <a:r>
                        <a:rPr lang="en-IE" sz="1600" dirty="0" err="1" smtClean="0"/>
                        <a:t>anges</a:t>
                      </a:r>
                      <a:endParaRPr lang="en-IE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err="1" smtClean="0"/>
                        <a:t>Broyer</a:t>
                      </a:r>
                      <a:r>
                        <a:rPr lang="en-IE" sz="1600" baseline="0" dirty="0" smtClean="0"/>
                        <a:t> du noir</a:t>
                      </a:r>
                      <a:endParaRPr lang="en-IE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Lire</a:t>
                      </a:r>
                      <a:r>
                        <a:rPr lang="en-IE" sz="1600" baseline="0" dirty="0" smtClean="0"/>
                        <a:t> entre les </a:t>
                      </a:r>
                      <a:r>
                        <a:rPr lang="en-IE" sz="1600" baseline="0" dirty="0" err="1" smtClean="0"/>
                        <a:t>lignes</a:t>
                      </a:r>
                      <a:endParaRPr lang="en-IE" sz="1600" dirty="0"/>
                    </a:p>
                  </a:txBody>
                  <a:tcPr marL="68580" marR="68580" anchor="ctr"/>
                </a:tc>
              </a:tr>
              <a:tr h="791692"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Sonner les cloches à </a:t>
                      </a:r>
                      <a:r>
                        <a:rPr lang="en-IE" sz="1600" dirty="0" err="1" smtClean="0"/>
                        <a:t>qqn</a:t>
                      </a:r>
                      <a:endParaRPr lang="en-IE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Faire des gorges</a:t>
                      </a:r>
                      <a:r>
                        <a:rPr lang="en-IE" sz="1600" baseline="0" dirty="0" smtClean="0"/>
                        <a:t> </a:t>
                      </a:r>
                      <a:r>
                        <a:rPr lang="en-IE" sz="1600" baseline="0" dirty="0" err="1" smtClean="0"/>
                        <a:t>chaudes</a:t>
                      </a:r>
                      <a:r>
                        <a:rPr lang="en-IE" sz="1600" baseline="0" dirty="0" smtClean="0"/>
                        <a:t> à </a:t>
                      </a:r>
                      <a:r>
                        <a:rPr lang="en-IE" sz="1600" baseline="0" dirty="0" err="1" smtClean="0"/>
                        <a:t>qqn</a:t>
                      </a:r>
                      <a:endParaRPr lang="en-IE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Se </a:t>
                      </a:r>
                      <a:r>
                        <a:rPr lang="en-IE" sz="1600" dirty="0" err="1" smtClean="0"/>
                        <a:t>ronger</a:t>
                      </a:r>
                      <a:r>
                        <a:rPr lang="en-IE" sz="1600" baseline="0" dirty="0" smtClean="0"/>
                        <a:t> les </a:t>
                      </a:r>
                      <a:r>
                        <a:rPr lang="en-IE" sz="1600" baseline="0" dirty="0" err="1" smtClean="0"/>
                        <a:t>sangs</a:t>
                      </a:r>
                      <a:r>
                        <a:rPr lang="en-IE" sz="1600" baseline="0" dirty="0" smtClean="0"/>
                        <a:t> au </a:t>
                      </a:r>
                      <a:r>
                        <a:rPr lang="en-IE" sz="1600" baseline="0" dirty="0" err="1" smtClean="0"/>
                        <a:t>sujet</a:t>
                      </a:r>
                      <a:r>
                        <a:rPr lang="en-IE" sz="1600" baseline="0" dirty="0" smtClean="0"/>
                        <a:t> de </a:t>
                      </a:r>
                      <a:r>
                        <a:rPr lang="en-IE" sz="1600" baseline="0" dirty="0" err="1" smtClean="0"/>
                        <a:t>quelque</a:t>
                      </a:r>
                      <a:r>
                        <a:rPr lang="en-IE" sz="1600" baseline="0" dirty="0" smtClean="0"/>
                        <a:t> chose</a:t>
                      </a:r>
                      <a:endParaRPr lang="en-IE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err="1" smtClean="0"/>
                        <a:t>Etre</a:t>
                      </a:r>
                      <a:r>
                        <a:rPr lang="en-IE" sz="1600" dirty="0" smtClean="0"/>
                        <a:t> au </a:t>
                      </a:r>
                      <a:r>
                        <a:rPr lang="en-IE" sz="1600" dirty="0" err="1" smtClean="0"/>
                        <a:t>septième</a:t>
                      </a:r>
                      <a:r>
                        <a:rPr lang="en-IE" sz="1600" dirty="0" smtClean="0"/>
                        <a:t> </a:t>
                      </a:r>
                      <a:r>
                        <a:rPr lang="en-IE" sz="1600" dirty="0" err="1" smtClean="0"/>
                        <a:t>ciel</a:t>
                      </a:r>
                      <a:endParaRPr lang="en-IE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err="1" smtClean="0"/>
                        <a:t>Etre</a:t>
                      </a:r>
                      <a:r>
                        <a:rPr lang="en-IE" sz="1600" dirty="0" smtClean="0"/>
                        <a:t> </a:t>
                      </a:r>
                      <a:r>
                        <a:rPr lang="en-IE" sz="1600" dirty="0" err="1" smtClean="0"/>
                        <a:t>dans</a:t>
                      </a:r>
                      <a:r>
                        <a:rPr lang="en-IE" sz="1600" dirty="0" smtClean="0"/>
                        <a:t> </a:t>
                      </a:r>
                      <a:r>
                        <a:rPr lang="en-IE" sz="1600" dirty="0" err="1" smtClean="0"/>
                        <a:t>une</a:t>
                      </a:r>
                      <a:r>
                        <a:rPr lang="en-IE" sz="1600" dirty="0" smtClean="0"/>
                        <a:t> </a:t>
                      </a:r>
                      <a:r>
                        <a:rPr lang="en-IE" sz="1600" dirty="0" err="1" smtClean="0"/>
                        <a:t>mauvaise</a:t>
                      </a:r>
                      <a:r>
                        <a:rPr lang="en-IE" sz="1600" dirty="0" smtClean="0"/>
                        <a:t> </a:t>
                      </a:r>
                      <a:r>
                        <a:rPr lang="en-IE" sz="1600" dirty="0" err="1" smtClean="0"/>
                        <a:t>passe</a:t>
                      </a:r>
                      <a:endParaRPr lang="en-IE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err="1" smtClean="0"/>
                        <a:t>Flairer</a:t>
                      </a:r>
                      <a:r>
                        <a:rPr lang="en-IE" sz="1600" dirty="0" smtClean="0"/>
                        <a:t> </a:t>
                      </a:r>
                      <a:r>
                        <a:rPr lang="en-IE" sz="1600" dirty="0" err="1" smtClean="0"/>
                        <a:t>quelque</a:t>
                      </a:r>
                      <a:r>
                        <a:rPr lang="en-IE" sz="1600" dirty="0" smtClean="0"/>
                        <a:t> chose</a:t>
                      </a:r>
                      <a:r>
                        <a:rPr lang="en-IE" sz="1600" baseline="0" dirty="0" smtClean="0"/>
                        <a:t> de louche</a:t>
                      </a:r>
                      <a:endParaRPr lang="en-IE" sz="1600" dirty="0"/>
                    </a:p>
                  </a:txBody>
                  <a:tcPr marL="68580" marR="68580" anchor="ctr"/>
                </a:tc>
              </a:tr>
              <a:tr h="7916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dirty="0" err="1" smtClean="0"/>
                        <a:t>Avoir</a:t>
                      </a:r>
                      <a:r>
                        <a:rPr lang="en-IE" sz="1600" dirty="0" smtClean="0"/>
                        <a:t> </a:t>
                      </a:r>
                      <a:r>
                        <a:rPr lang="en-IE" sz="1600" dirty="0" err="1" smtClean="0"/>
                        <a:t>une</a:t>
                      </a:r>
                      <a:r>
                        <a:rPr lang="en-IE" sz="1600" dirty="0" smtClean="0"/>
                        <a:t> dent</a:t>
                      </a:r>
                      <a:r>
                        <a:rPr lang="en-IE" sz="1600" baseline="0" dirty="0" smtClean="0"/>
                        <a:t> </a:t>
                      </a:r>
                      <a:r>
                        <a:rPr lang="en-IE" sz="1600" baseline="0" dirty="0" err="1" smtClean="0"/>
                        <a:t>contre</a:t>
                      </a:r>
                      <a:r>
                        <a:rPr lang="en-IE" sz="1600" baseline="0" dirty="0" smtClean="0"/>
                        <a:t> </a:t>
                      </a:r>
                      <a:r>
                        <a:rPr lang="en-IE" sz="1600" baseline="0" dirty="0" err="1" smtClean="0"/>
                        <a:t>qqn</a:t>
                      </a:r>
                      <a:endParaRPr lang="en-IE" sz="1600" dirty="0" smtClean="0"/>
                    </a:p>
                    <a:p>
                      <a:pPr algn="ctr"/>
                      <a:endParaRPr lang="en-IE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err="1" smtClean="0"/>
                        <a:t>Prendre</a:t>
                      </a:r>
                      <a:r>
                        <a:rPr lang="en-IE" sz="1600" dirty="0" smtClean="0"/>
                        <a:t> </a:t>
                      </a:r>
                      <a:r>
                        <a:rPr lang="en-IE" sz="1600" dirty="0" err="1" smtClean="0"/>
                        <a:t>qqn</a:t>
                      </a:r>
                      <a:r>
                        <a:rPr lang="en-IE" sz="1600" dirty="0" smtClean="0"/>
                        <a:t>/</a:t>
                      </a:r>
                      <a:r>
                        <a:rPr lang="en-IE" sz="1600" dirty="0" err="1" smtClean="0"/>
                        <a:t>qch</a:t>
                      </a:r>
                      <a:r>
                        <a:rPr lang="en-IE" sz="1600" dirty="0" smtClean="0"/>
                        <a:t> </a:t>
                      </a:r>
                      <a:r>
                        <a:rPr lang="en-IE" sz="1600" dirty="0" err="1" smtClean="0"/>
                        <a:t>en</a:t>
                      </a:r>
                      <a:r>
                        <a:rPr lang="en-IE" sz="1600" dirty="0" smtClean="0"/>
                        <a:t> grippe</a:t>
                      </a:r>
                      <a:endParaRPr lang="en-IE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en-IE" sz="160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en-IE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en-IE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en-IE" sz="1600" dirty="0"/>
                    </a:p>
                  </a:txBody>
                  <a:tcPr marL="68580" marR="68580" anchor="ctr"/>
                </a:tc>
              </a:tr>
              <a:tr h="791692"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Passer un </a:t>
                      </a:r>
                      <a:r>
                        <a:rPr lang="en-IE" sz="1600" dirty="0" err="1" smtClean="0"/>
                        <a:t>savon</a:t>
                      </a:r>
                      <a:r>
                        <a:rPr lang="en-IE" sz="1600" dirty="0" smtClean="0"/>
                        <a:t> à </a:t>
                      </a:r>
                      <a:r>
                        <a:rPr lang="en-IE" sz="1600" dirty="0" err="1" smtClean="0"/>
                        <a:t>qqn</a:t>
                      </a:r>
                      <a:endParaRPr lang="en-IE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 smtClean="0"/>
                        <a:t>Jeter</a:t>
                      </a:r>
                      <a:r>
                        <a:rPr lang="en-IE" sz="1600" baseline="0" dirty="0" smtClean="0"/>
                        <a:t> </a:t>
                      </a:r>
                      <a:r>
                        <a:rPr lang="en-IE" sz="1600" baseline="0" dirty="0" err="1" smtClean="0"/>
                        <a:t>une</a:t>
                      </a:r>
                      <a:r>
                        <a:rPr lang="en-IE" sz="1600" baseline="0" dirty="0" smtClean="0"/>
                        <a:t> </a:t>
                      </a:r>
                      <a:r>
                        <a:rPr lang="en-IE" sz="1600" baseline="0" dirty="0" err="1" smtClean="0"/>
                        <a:t>pierre</a:t>
                      </a:r>
                      <a:r>
                        <a:rPr lang="en-IE" sz="1600" baseline="0" dirty="0" smtClean="0"/>
                        <a:t> </a:t>
                      </a:r>
                      <a:r>
                        <a:rPr lang="en-IE" sz="1600" baseline="0" dirty="0" err="1" smtClean="0"/>
                        <a:t>dans</a:t>
                      </a:r>
                      <a:r>
                        <a:rPr lang="en-IE" sz="1600" baseline="0" dirty="0" smtClean="0"/>
                        <a:t> le </a:t>
                      </a:r>
                      <a:r>
                        <a:rPr lang="en-IE" sz="1600" baseline="0" dirty="0" err="1" smtClean="0"/>
                        <a:t>jardin</a:t>
                      </a:r>
                      <a:r>
                        <a:rPr lang="en-IE" sz="1600" baseline="0" dirty="0" smtClean="0"/>
                        <a:t> à </a:t>
                      </a:r>
                      <a:r>
                        <a:rPr lang="en-IE" sz="1600" baseline="0" dirty="0" err="1" smtClean="0"/>
                        <a:t>qqn</a:t>
                      </a:r>
                      <a:endParaRPr lang="en-IE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en-IE" sz="160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en-IE" sz="16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en-IE" sz="160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endParaRPr lang="en-IE" sz="1600" dirty="0"/>
                    </a:p>
                  </a:txBody>
                  <a:tcPr marL="68580" marR="68580"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020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IE" sz="4000" dirty="0" smtClean="0"/>
              <a:t>Typological Variation: </a:t>
            </a:r>
            <a:br>
              <a:rPr lang="en-IE" sz="4000" dirty="0" smtClean="0"/>
            </a:br>
            <a:r>
              <a:rPr lang="en-IE" sz="4000" dirty="0" smtClean="0"/>
              <a:t>Noun Phrase Semantic relationships</a:t>
            </a:r>
            <a:endParaRPr lang="en-IE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IE" dirty="0" err="1"/>
              <a:t>Avere</a:t>
            </a:r>
            <a:r>
              <a:rPr lang="en-IE" dirty="0"/>
              <a:t> </a:t>
            </a:r>
            <a:r>
              <a:rPr lang="en-IE" dirty="0" err="1"/>
              <a:t>il</a:t>
            </a:r>
            <a:r>
              <a:rPr lang="en-IE" dirty="0"/>
              <a:t> </a:t>
            </a:r>
            <a:r>
              <a:rPr lang="en-IE" dirty="0" err="1"/>
              <a:t>cervello</a:t>
            </a:r>
            <a:r>
              <a:rPr lang="en-IE" dirty="0"/>
              <a:t> di </a:t>
            </a:r>
            <a:r>
              <a:rPr lang="en-IE" dirty="0" err="1"/>
              <a:t>formica</a:t>
            </a:r>
            <a:r>
              <a:rPr lang="en-IE" dirty="0"/>
              <a:t>/di </a:t>
            </a:r>
            <a:r>
              <a:rPr lang="en-IE" dirty="0" err="1"/>
              <a:t>gallina</a:t>
            </a:r>
            <a:endParaRPr lang="en-IE" dirty="0"/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IE" dirty="0" err="1"/>
              <a:t>Avere</a:t>
            </a:r>
            <a:r>
              <a:rPr lang="en-IE" dirty="0"/>
              <a:t> </a:t>
            </a:r>
            <a:r>
              <a:rPr lang="en-IE" dirty="0" err="1"/>
              <a:t>piene</a:t>
            </a:r>
            <a:r>
              <a:rPr lang="en-IE" dirty="0"/>
              <a:t> le </a:t>
            </a:r>
            <a:r>
              <a:rPr lang="en-IE" dirty="0" err="1"/>
              <a:t>tasche</a:t>
            </a:r>
            <a:r>
              <a:rPr lang="en-IE" dirty="0"/>
              <a:t>/le </a:t>
            </a:r>
            <a:r>
              <a:rPr lang="en-IE" dirty="0" err="1"/>
              <a:t>scatole</a:t>
            </a:r>
            <a:endParaRPr lang="en-IE" dirty="0"/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IE" dirty="0" err="1"/>
              <a:t>Cavare</a:t>
            </a:r>
            <a:r>
              <a:rPr lang="en-IE" dirty="0"/>
              <a:t> </a:t>
            </a:r>
            <a:r>
              <a:rPr lang="en-IE" dirty="0" err="1"/>
              <a:t>sangue</a:t>
            </a:r>
            <a:r>
              <a:rPr lang="en-IE" dirty="0"/>
              <a:t> da </a:t>
            </a:r>
            <a:r>
              <a:rPr lang="en-IE" dirty="0" err="1"/>
              <a:t>una</a:t>
            </a:r>
            <a:r>
              <a:rPr lang="en-IE" dirty="0"/>
              <a:t> </a:t>
            </a:r>
            <a:r>
              <a:rPr lang="en-IE" dirty="0" err="1"/>
              <a:t>rapa</a:t>
            </a:r>
            <a:r>
              <a:rPr lang="en-IE" dirty="0"/>
              <a:t>/un </a:t>
            </a:r>
            <a:r>
              <a:rPr lang="en-IE" dirty="0" err="1"/>
              <a:t>sasso</a:t>
            </a:r>
            <a:r>
              <a:rPr lang="en-IE" dirty="0"/>
              <a:t>/</a:t>
            </a:r>
            <a:r>
              <a:rPr lang="en-IE" dirty="0" err="1"/>
              <a:t>una</a:t>
            </a:r>
            <a:r>
              <a:rPr lang="en-IE" dirty="0"/>
              <a:t> </a:t>
            </a:r>
            <a:r>
              <a:rPr lang="en-IE" dirty="0" err="1"/>
              <a:t>pietra</a:t>
            </a:r>
            <a:endParaRPr lang="en-IE" dirty="0"/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IE" dirty="0" err="1"/>
              <a:t>Divorare</a:t>
            </a:r>
            <a:r>
              <a:rPr lang="en-IE" dirty="0"/>
              <a:t> </a:t>
            </a:r>
            <a:r>
              <a:rPr lang="en-IE" dirty="0" err="1"/>
              <a:t>qualcuno</a:t>
            </a:r>
            <a:r>
              <a:rPr lang="en-IE" dirty="0"/>
              <a:t> con </a:t>
            </a:r>
            <a:r>
              <a:rPr lang="en-IE" dirty="0" err="1"/>
              <a:t>gli</a:t>
            </a:r>
            <a:r>
              <a:rPr lang="en-IE" dirty="0"/>
              <a:t> </a:t>
            </a:r>
            <a:r>
              <a:rPr lang="en-IE" dirty="0" err="1"/>
              <a:t>occhi</a:t>
            </a:r>
            <a:r>
              <a:rPr lang="en-IE" dirty="0"/>
              <a:t>/lo </a:t>
            </a:r>
            <a:r>
              <a:rPr lang="en-IE" dirty="0" err="1"/>
              <a:t>sguardo</a:t>
            </a:r>
            <a:endParaRPr lang="en-IE" dirty="0"/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IE" dirty="0" err="1"/>
              <a:t>Essere</a:t>
            </a:r>
            <a:r>
              <a:rPr lang="en-IE" dirty="0"/>
              <a:t> </a:t>
            </a:r>
            <a:r>
              <a:rPr lang="en-IE" dirty="0" err="1"/>
              <a:t>culo</a:t>
            </a:r>
            <a:r>
              <a:rPr lang="en-IE" dirty="0"/>
              <a:t> e </a:t>
            </a:r>
            <a:r>
              <a:rPr lang="en-IE" dirty="0" err="1"/>
              <a:t>camicia</a:t>
            </a:r>
            <a:r>
              <a:rPr lang="en-IE" dirty="0"/>
              <a:t>/</a:t>
            </a:r>
            <a:r>
              <a:rPr lang="en-IE" dirty="0" err="1"/>
              <a:t>pappa</a:t>
            </a:r>
            <a:r>
              <a:rPr lang="en-IE" dirty="0"/>
              <a:t> e </a:t>
            </a:r>
            <a:r>
              <a:rPr lang="en-IE" dirty="0" err="1"/>
              <a:t>ciccia</a:t>
            </a:r>
            <a:r>
              <a:rPr lang="en-IE" dirty="0"/>
              <a:t> con </a:t>
            </a:r>
            <a:r>
              <a:rPr lang="en-IE" dirty="0" err="1"/>
              <a:t>qualcuno</a:t>
            </a:r>
            <a:endParaRPr lang="en-IE" dirty="0"/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IE" dirty="0" err="1"/>
              <a:t>Essere</a:t>
            </a:r>
            <a:r>
              <a:rPr lang="en-IE" dirty="0"/>
              <a:t> </a:t>
            </a:r>
            <a:r>
              <a:rPr lang="en-IE" dirty="0" err="1"/>
              <a:t>nato</a:t>
            </a:r>
            <a:r>
              <a:rPr lang="en-IE" dirty="0"/>
              <a:t> con la </a:t>
            </a:r>
            <a:r>
              <a:rPr lang="en-IE" dirty="0" err="1"/>
              <a:t>camicia</a:t>
            </a:r>
            <a:r>
              <a:rPr lang="en-IE" dirty="0"/>
              <a:t>/di Domenica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IE" dirty="0" err="1"/>
              <a:t>Mangiare</a:t>
            </a:r>
            <a:r>
              <a:rPr lang="en-IE" dirty="0"/>
              <a:t> </a:t>
            </a:r>
            <a:r>
              <a:rPr lang="en-IE" dirty="0" err="1"/>
              <a:t>il</a:t>
            </a:r>
            <a:r>
              <a:rPr lang="en-IE" dirty="0"/>
              <a:t> </a:t>
            </a:r>
            <a:r>
              <a:rPr lang="en-IE" dirty="0" err="1"/>
              <a:t>fieno</a:t>
            </a:r>
            <a:r>
              <a:rPr lang="en-IE" dirty="0"/>
              <a:t>/</a:t>
            </a:r>
            <a:r>
              <a:rPr lang="en-IE" dirty="0" err="1"/>
              <a:t>il</a:t>
            </a:r>
            <a:r>
              <a:rPr lang="en-IE" dirty="0"/>
              <a:t> </a:t>
            </a:r>
            <a:r>
              <a:rPr lang="en-IE" dirty="0" err="1"/>
              <a:t>grano</a:t>
            </a:r>
            <a:r>
              <a:rPr lang="en-IE" dirty="0"/>
              <a:t> in </a:t>
            </a:r>
            <a:r>
              <a:rPr lang="en-IE" dirty="0" err="1"/>
              <a:t>erba</a:t>
            </a:r>
            <a:endParaRPr lang="en-IE" dirty="0"/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IE" dirty="0" err="1"/>
              <a:t>Passare</a:t>
            </a:r>
            <a:r>
              <a:rPr lang="en-IE" dirty="0"/>
              <a:t> </a:t>
            </a:r>
            <a:r>
              <a:rPr lang="en-IE" dirty="0" err="1"/>
              <a:t>il</a:t>
            </a:r>
            <a:r>
              <a:rPr lang="en-IE" dirty="0"/>
              <a:t> segno/la </a:t>
            </a:r>
            <a:r>
              <a:rPr lang="en-IE" dirty="0" err="1"/>
              <a:t>misura</a:t>
            </a:r>
            <a:endParaRPr lang="en-IE" dirty="0"/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IE" dirty="0" err="1"/>
              <a:t>Passare</a:t>
            </a:r>
            <a:r>
              <a:rPr lang="en-IE" dirty="0"/>
              <a:t> </a:t>
            </a:r>
            <a:r>
              <a:rPr lang="en-IE" dirty="0" err="1"/>
              <a:t>sul</a:t>
            </a:r>
            <a:r>
              <a:rPr lang="en-IE" dirty="0"/>
              <a:t> </a:t>
            </a:r>
            <a:r>
              <a:rPr lang="en-IE" dirty="0" err="1"/>
              <a:t>corpo</a:t>
            </a:r>
            <a:r>
              <a:rPr lang="en-IE" dirty="0"/>
              <a:t>/</a:t>
            </a:r>
            <a:r>
              <a:rPr lang="en-IE" dirty="0" err="1"/>
              <a:t>cadavere</a:t>
            </a:r>
            <a:r>
              <a:rPr lang="en-IE" dirty="0"/>
              <a:t> di </a:t>
            </a:r>
            <a:r>
              <a:rPr lang="en-IE" dirty="0" err="1"/>
              <a:t>qualcuno</a:t>
            </a:r>
            <a:endParaRPr lang="en-IE" dirty="0"/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IE" dirty="0" err="1"/>
              <a:t>Perdere</a:t>
            </a:r>
            <a:r>
              <a:rPr lang="en-IE" dirty="0"/>
              <a:t> la </a:t>
            </a:r>
            <a:r>
              <a:rPr lang="en-IE" dirty="0" err="1"/>
              <a:t>tramontana</a:t>
            </a:r>
            <a:r>
              <a:rPr lang="en-IE" dirty="0"/>
              <a:t>/</a:t>
            </a:r>
            <a:r>
              <a:rPr lang="en-IE" dirty="0" err="1"/>
              <a:t>il</a:t>
            </a:r>
            <a:r>
              <a:rPr lang="en-IE" dirty="0"/>
              <a:t> </a:t>
            </a:r>
            <a:r>
              <a:rPr lang="en-IE" dirty="0" err="1"/>
              <a:t>lume</a:t>
            </a:r>
            <a:r>
              <a:rPr lang="en-IE" dirty="0"/>
              <a:t> </a:t>
            </a:r>
            <a:r>
              <a:rPr lang="en-IE" dirty="0" err="1"/>
              <a:t>degli</a:t>
            </a:r>
            <a:r>
              <a:rPr lang="en-IE" dirty="0"/>
              <a:t> </a:t>
            </a:r>
            <a:r>
              <a:rPr lang="en-IE" dirty="0" err="1"/>
              <a:t>occhi</a:t>
            </a:r>
            <a:endParaRPr lang="en-IE" dirty="0"/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IE" dirty="0" err="1"/>
              <a:t>Rivoltare</a:t>
            </a:r>
            <a:r>
              <a:rPr lang="en-IE" dirty="0"/>
              <a:t> </a:t>
            </a:r>
            <a:r>
              <a:rPr lang="en-IE" dirty="0" err="1"/>
              <a:t>qualcosa</a:t>
            </a:r>
            <a:r>
              <a:rPr lang="en-IE" dirty="0"/>
              <a:t>/</a:t>
            </a:r>
            <a:r>
              <a:rPr lang="en-IE" dirty="0" err="1"/>
              <a:t>qualcuno</a:t>
            </a:r>
            <a:r>
              <a:rPr lang="en-IE" dirty="0"/>
              <a:t> come un </a:t>
            </a:r>
            <a:r>
              <a:rPr lang="en-IE" dirty="0" err="1"/>
              <a:t>calzino</a:t>
            </a:r>
            <a:r>
              <a:rPr lang="en-IE" dirty="0"/>
              <a:t>/un </a:t>
            </a:r>
            <a:r>
              <a:rPr lang="en-IE" dirty="0" err="1"/>
              <a:t>guanto</a:t>
            </a:r>
            <a:endParaRPr lang="en-IE" dirty="0"/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IE" dirty="0" err="1"/>
              <a:t>Spianare</a:t>
            </a:r>
            <a:r>
              <a:rPr lang="en-IE" dirty="0"/>
              <a:t> le </a:t>
            </a:r>
            <a:r>
              <a:rPr lang="en-IE" dirty="0" err="1"/>
              <a:t>costole</a:t>
            </a:r>
            <a:r>
              <a:rPr lang="en-IE" dirty="0"/>
              <a:t>/le </a:t>
            </a:r>
            <a:r>
              <a:rPr lang="en-IE" dirty="0" err="1"/>
              <a:t>costure</a:t>
            </a:r>
            <a:endParaRPr lang="en-IE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IE" dirty="0"/>
          </a:p>
        </p:txBody>
      </p:sp>
      <p:sp>
        <p:nvSpPr>
          <p:cNvPr id="4" name="TextBox 3"/>
          <p:cNvSpPr txBox="1"/>
          <p:nvPr/>
        </p:nvSpPr>
        <p:spPr>
          <a:xfrm>
            <a:off x="5864446" y="2050062"/>
            <a:ext cx="2773456" cy="34163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E" b="1" dirty="0" smtClean="0">
                <a:solidFill>
                  <a:schemeClr val="bg1"/>
                </a:solidFill>
              </a:rPr>
              <a:t>What is the semantic relationship between lexical replacements? How do we categorise this?</a:t>
            </a:r>
          </a:p>
          <a:p>
            <a:pPr algn="ctr"/>
            <a:endParaRPr lang="en-IE" b="1" dirty="0">
              <a:solidFill>
                <a:schemeClr val="bg1"/>
              </a:solidFill>
            </a:endParaRPr>
          </a:p>
          <a:p>
            <a:pPr algn="ctr"/>
            <a:r>
              <a:rPr lang="en-IE" b="1" dirty="0" smtClean="0">
                <a:solidFill>
                  <a:schemeClr val="bg1"/>
                </a:solidFill>
              </a:rPr>
              <a:t>Is variation more common in VP, NP or ADJP?</a:t>
            </a:r>
          </a:p>
          <a:p>
            <a:pPr algn="ctr"/>
            <a:endParaRPr lang="en-IE" b="1" dirty="0" smtClean="0">
              <a:solidFill>
                <a:schemeClr val="bg1"/>
              </a:solidFill>
            </a:endParaRPr>
          </a:p>
          <a:p>
            <a:pPr algn="ctr"/>
            <a:r>
              <a:rPr lang="en-IE" b="1" dirty="0" smtClean="0">
                <a:solidFill>
                  <a:schemeClr val="bg1"/>
                </a:solidFill>
              </a:rPr>
              <a:t>Why some phrases have two and others have two or more variants?</a:t>
            </a:r>
            <a:endParaRPr lang="en-IE" b="1" dirty="0">
              <a:solidFill>
                <a:schemeClr val="bg1"/>
              </a:solidFill>
            </a:endParaRP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94231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Looking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the </a:t>
            </a:r>
            <a:r>
              <a:rPr lang="fr-FR" dirty="0" err="1" smtClean="0"/>
              <a:t>Landscape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 central </a:t>
            </a:r>
            <a:r>
              <a:rPr lang="fr-FR" dirty="0" err="1" smtClean="0"/>
              <a:t>theme</a:t>
            </a:r>
            <a:r>
              <a:rPr lang="fr-FR" dirty="0" smtClean="0"/>
              <a:t> to look </a:t>
            </a:r>
            <a:r>
              <a:rPr lang="fr-FR" dirty="0" err="1" smtClean="0"/>
              <a:t>at</a:t>
            </a:r>
            <a:r>
              <a:rPr lang="fr-FR" dirty="0" smtClean="0"/>
              <a:t> lexical variation </a:t>
            </a:r>
            <a:r>
              <a:rPr lang="fr-FR" dirty="0" err="1" smtClean="0"/>
              <a:t>through</a:t>
            </a:r>
            <a:r>
              <a:rPr lang="fr-FR" dirty="0" smtClean="0"/>
              <a:t> the </a:t>
            </a:r>
            <a:r>
              <a:rPr lang="fr-FR" dirty="0" err="1" smtClean="0"/>
              <a:t>colours</a:t>
            </a:r>
            <a:r>
              <a:rPr lang="fr-FR" dirty="0" smtClean="0"/>
              <a:t>, </a:t>
            </a:r>
            <a:r>
              <a:rPr lang="fr-FR" dirty="0" err="1" smtClean="0"/>
              <a:t>emotions</a:t>
            </a:r>
            <a:r>
              <a:rPr lang="fr-FR" dirty="0" smtClean="0"/>
              <a:t> and </a:t>
            </a:r>
            <a:r>
              <a:rPr lang="fr-FR" dirty="0" err="1" smtClean="0"/>
              <a:t>representations</a:t>
            </a:r>
            <a:endParaRPr lang="fr-FR" dirty="0" smtClean="0"/>
          </a:p>
          <a:p>
            <a:endParaRPr lang="fr-FR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832069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Technical</a:t>
            </a:r>
            <a:r>
              <a:rPr lang="fr-FR" dirty="0" smtClean="0"/>
              <a:t> solutions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Collocational networks and collocational </a:t>
            </a:r>
            <a:r>
              <a:rPr lang="fr-FR" dirty="0" err="1" smtClean="0"/>
              <a:t>resonance</a:t>
            </a:r>
            <a:r>
              <a:rPr lang="fr-FR" dirty="0" smtClean="0"/>
              <a:t> as </a:t>
            </a:r>
            <a:r>
              <a:rPr lang="fr-FR" dirty="0" err="1" smtClean="0"/>
              <a:t>means</a:t>
            </a:r>
            <a:r>
              <a:rPr lang="fr-FR" dirty="0" smtClean="0"/>
              <a:t> to display </a:t>
            </a:r>
            <a:r>
              <a:rPr lang="fr-FR" dirty="0" err="1" smtClean="0"/>
              <a:t>diachronic</a:t>
            </a:r>
            <a:r>
              <a:rPr lang="fr-FR" dirty="0" smtClean="0"/>
              <a:t> and </a:t>
            </a:r>
            <a:r>
              <a:rPr lang="fr-FR" dirty="0" err="1" smtClean="0"/>
              <a:t>synchronic</a:t>
            </a:r>
            <a:r>
              <a:rPr lang="fr-FR" dirty="0" smtClean="0"/>
              <a:t> variation</a:t>
            </a:r>
          </a:p>
          <a:p>
            <a:r>
              <a:rPr lang="fr-FR" dirty="0" err="1" smtClean="0"/>
              <a:t>Text</a:t>
            </a:r>
            <a:r>
              <a:rPr lang="fr-FR" dirty="0" smtClean="0"/>
              <a:t> </a:t>
            </a:r>
            <a:r>
              <a:rPr lang="fr-FR" dirty="0" err="1" smtClean="0"/>
              <a:t>Encoding</a:t>
            </a:r>
            <a:r>
              <a:rPr lang="fr-FR" dirty="0" smtClean="0"/>
              <a:t> Initiative to </a:t>
            </a:r>
            <a:r>
              <a:rPr lang="fr-FR" dirty="0" err="1" smtClean="0"/>
              <a:t>link</a:t>
            </a:r>
            <a:r>
              <a:rPr lang="fr-FR" dirty="0" smtClean="0"/>
              <a:t> </a:t>
            </a:r>
            <a:r>
              <a:rPr lang="fr-FR" dirty="0" err="1" smtClean="0"/>
              <a:t>existing</a:t>
            </a:r>
            <a:r>
              <a:rPr lang="fr-FR" dirty="0" smtClean="0"/>
              <a:t> </a:t>
            </a:r>
            <a:r>
              <a:rPr lang="fr-FR" dirty="0" err="1" smtClean="0"/>
              <a:t>dictionary</a:t>
            </a:r>
            <a:r>
              <a:rPr lang="fr-FR" dirty="0" smtClean="0"/>
              <a:t> sources</a:t>
            </a:r>
          </a:p>
          <a:p>
            <a:r>
              <a:rPr lang="fr-FR" dirty="0" err="1" smtClean="0"/>
              <a:t>Lexicographical</a:t>
            </a:r>
            <a:r>
              <a:rPr lang="fr-FR" dirty="0" smtClean="0"/>
              <a:t> prototypes as a </a:t>
            </a:r>
            <a:r>
              <a:rPr lang="fr-FR" dirty="0" err="1" smtClean="0"/>
              <a:t>means</a:t>
            </a:r>
            <a:r>
              <a:rPr lang="fr-FR" dirty="0" smtClean="0"/>
              <a:t> of </a:t>
            </a:r>
            <a:r>
              <a:rPr lang="fr-FR" dirty="0" err="1" smtClean="0"/>
              <a:t>demonstrating</a:t>
            </a:r>
            <a:r>
              <a:rPr lang="fr-FR" dirty="0" smtClean="0"/>
              <a:t> </a:t>
            </a:r>
            <a:r>
              <a:rPr lang="fr-FR" dirty="0" smtClean="0"/>
              <a:t>variation</a:t>
            </a:r>
          </a:p>
          <a:p>
            <a:r>
              <a:rPr lang="fr-FR" dirty="0" smtClean="0"/>
              <a:t>Bridge </a:t>
            </a:r>
            <a:r>
              <a:rPr lang="fr-FR" dirty="0" err="1" smtClean="0"/>
              <a:t>dictionaries</a:t>
            </a:r>
            <a:endParaRPr lang="fr-FR" dirty="0" smtClean="0"/>
          </a:p>
          <a:p>
            <a:r>
              <a:rPr lang="fr-FR" dirty="0" err="1" smtClean="0"/>
              <a:t>Colour</a:t>
            </a:r>
            <a:r>
              <a:rPr lang="fr-FR" dirty="0" smtClean="0"/>
              <a:t> </a:t>
            </a:r>
            <a:r>
              <a:rPr lang="fr-FR" dirty="0" err="1" smtClean="0"/>
              <a:t>charts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7388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Interaction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WG1 </a:t>
            </a:r>
            <a:r>
              <a:rPr lang="fr-FR" dirty="0" err="1" smtClean="0"/>
              <a:t>Many</a:t>
            </a:r>
            <a:r>
              <a:rPr lang="fr-FR" dirty="0" smtClean="0"/>
              <a:t> of the </a:t>
            </a:r>
            <a:r>
              <a:rPr lang="fr-FR" dirty="0" err="1" smtClean="0"/>
              <a:t>works</a:t>
            </a:r>
            <a:r>
              <a:rPr lang="fr-FR" dirty="0" smtClean="0"/>
              <a:t> </a:t>
            </a:r>
            <a:r>
              <a:rPr lang="fr-FR" dirty="0" err="1" smtClean="0"/>
              <a:t>analysed</a:t>
            </a:r>
            <a:r>
              <a:rPr lang="fr-FR" dirty="0" smtClean="0"/>
              <a:t> are </a:t>
            </a:r>
            <a:r>
              <a:rPr lang="fr-FR" dirty="0" err="1" smtClean="0"/>
              <a:t>scholarly</a:t>
            </a:r>
            <a:r>
              <a:rPr lang="fr-FR" dirty="0" smtClean="0"/>
              <a:t> </a:t>
            </a:r>
            <a:r>
              <a:rPr lang="fr-FR" dirty="0" err="1" smtClean="0"/>
              <a:t>dictionaries</a:t>
            </a:r>
            <a:endParaRPr lang="fr-FR" dirty="0" smtClean="0"/>
          </a:p>
          <a:p>
            <a:r>
              <a:rPr lang="fr-FR" dirty="0" smtClean="0"/>
              <a:t>WG2 Certain </a:t>
            </a:r>
            <a:r>
              <a:rPr lang="fr-FR" dirty="0" err="1" smtClean="0"/>
              <a:t>texts</a:t>
            </a:r>
            <a:r>
              <a:rPr lang="fr-FR" dirty="0" smtClean="0"/>
              <a:t> have been </a:t>
            </a:r>
            <a:r>
              <a:rPr lang="fr-FR" dirty="0" err="1" smtClean="0"/>
              <a:t>marked</a:t>
            </a:r>
            <a:r>
              <a:rPr lang="fr-FR" dirty="0" smtClean="0"/>
              <a:t> </a:t>
            </a:r>
            <a:r>
              <a:rPr lang="fr-FR" dirty="0" smtClean="0"/>
              <a:t>up in TEI</a:t>
            </a:r>
          </a:p>
          <a:p>
            <a:r>
              <a:rPr lang="fr-FR" dirty="0" smtClean="0"/>
              <a:t>WG3 DMS as </a:t>
            </a:r>
            <a:r>
              <a:rPr lang="fr-FR" dirty="0" err="1" smtClean="0"/>
              <a:t>T-Lex</a:t>
            </a:r>
            <a:r>
              <a:rPr lang="fr-FR" dirty="0" smtClean="0"/>
              <a:t> are </a:t>
            </a:r>
            <a:r>
              <a:rPr lang="fr-FR" dirty="0" err="1" smtClean="0"/>
              <a:t>being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endParaRPr lang="fr-FR" dirty="0" smtClean="0"/>
          </a:p>
          <a:p>
            <a:r>
              <a:rPr lang="fr-FR" dirty="0" smtClean="0"/>
              <a:t>WG4 </a:t>
            </a:r>
            <a:r>
              <a:rPr lang="fr-FR" dirty="0" err="1" smtClean="0"/>
              <a:t>That’s</a:t>
            </a:r>
            <a:r>
              <a:rPr lang="fr-FR" dirty="0" smtClean="0"/>
              <a:t> us folks!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1565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Thanks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And </a:t>
            </a:r>
            <a:r>
              <a:rPr lang="fr-FR" dirty="0" err="1" smtClean="0"/>
              <a:t>now</a:t>
            </a:r>
            <a:r>
              <a:rPr lang="fr-FR" dirty="0" smtClean="0"/>
              <a:t> to </a:t>
            </a:r>
            <a:r>
              <a:rPr lang="fr-FR" dirty="0" err="1" smtClean="0"/>
              <a:t>work</a:t>
            </a:r>
            <a:r>
              <a:rPr lang="fr-FR" smtClean="0"/>
              <a:t>!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9995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Aims</a:t>
            </a:r>
            <a:r>
              <a:rPr lang="fr-FR" dirty="0" smtClean="0"/>
              <a:t> and objectives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Improve</a:t>
            </a:r>
            <a:r>
              <a:rPr lang="fr-FR" dirty="0" smtClean="0"/>
              <a:t> coordination in WG4 by</a:t>
            </a:r>
          </a:p>
          <a:p>
            <a:pPr lvl="1"/>
            <a:r>
              <a:rPr lang="fr-FR" dirty="0" err="1" smtClean="0"/>
              <a:t>Developing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specific</a:t>
            </a:r>
            <a:r>
              <a:rPr lang="fr-FR" dirty="0" smtClean="0"/>
              <a:t> actions</a:t>
            </a:r>
          </a:p>
          <a:p>
            <a:pPr lvl="2"/>
            <a:r>
              <a:rPr lang="fr-FR" dirty="0" err="1" smtClean="0"/>
              <a:t>Landscape</a:t>
            </a:r>
            <a:r>
              <a:rPr lang="fr-FR" dirty="0" smtClean="0"/>
              <a:t> Network</a:t>
            </a:r>
          </a:p>
          <a:p>
            <a:pPr lvl="2"/>
            <a:r>
              <a:rPr lang="fr-FR" dirty="0" err="1" smtClean="0"/>
              <a:t>European</a:t>
            </a:r>
            <a:r>
              <a:rPr lang="fr-FR" dirty="0" smtClean="0"/>
              <a:t> </a:t>
            </a:r>
            <a:r>
              <a:rPr lang="fr-FR" dirty="0" err="1" smtClean="0"/>
              <a:t>Roots</a:t>
            </a:r>
            <a:endParaRPr lang="fr-FR" dirty="0" smtClean="0"/>
          </a:p>
          <a:p>
            <a:r>
              <a:rPr lang="fr-FR" dirty="0" smtClean="0"/>
              <a:t>Networking to </a:t>
            </a:r>
            <a:r>
              <a:rPr lang="fr-FR" dirty="0" err="1" smtClean="0"/>
              <a:t>build</a:t>
            </a:r>
            <a:r>
              <a:rPr lang="fr-FR" dirty="0" smtClean="0"/>
              <a:t> lasting </a:t>
            </a:r>
            <a:r>
              <a:rPr lang="fr-FR" dirty="0" err="1" smtClean="0"/>
              <a:t>projects</a:t>
            </a:r>
            <a:r>
              <a:rPr lang="fr-FR" dirty="0" smtClean="0"/>
              <a:t> to continue the action</a:t>
            </a:r>
          </a:p>
          <a:p>
            <a:r>
              <a:rPr lang="fr-FR" dirty="0" err="1" smtClean="0"/>
              <a:t>Seek</a:t>
            </a:r>
            <a:r>
              <a:rPr lang="fr-FR" dirty="0" smtClean="0"/>
              <a:t> </a:t>
            </a:r>
            <a:r>
              <a:rPr lang="fr-FR" dirty="0" err="1" smtClean="0"/>
              <a:t>technical</a:t>
            </a:r>
            <a:r>
              <a:rPr lang="fr-FR" dirty="0" smtClean="0"/>
              <a:t> solutions to manage and </a:t>
            </a:r>
            <a:r>
              <a:rPr lang="fr-FR" dirty="0" err="1" smtClean="0"/>
              <a:t>render</a:t>
            </a:r>
            <a:r>
              <a:rPr lang="fr-FR" dirty="0" smtClean="0"/>
              <a:t> visible lexical </a:t>
            </a:r>
            <a:r>
              <a:rPr lang="fr-FR" dirty="0" err="1" smtClean="0"/>
              <a:t>diversity</a:t>
            </a:r>
            <a:endParaRPr lang="fr-FR" dirty="0"/>
          </a:p>
          <a:p>
            <a:r>
              <a:rPr lang="fr-FR" dirty="0" err="1" smtClean="0"/>
              <a:t>Provide</a:t>
            </a:r>
            <a:r>
              <a:rPr lang="fr-FR" dirty="0" smtClean="0"/>
              <a:t> </a:t>
            </a:r>
            <a:r>
              <a:rPr lang="fr-FR" dirty="0" err="1" smtClean="0"/>
              <a:t>tools</a:t>
            </a:r>
            <a:r>
              <a:rPr lang="fr-FR" dirty="0" smtClean="0"/>
              <a:t> for </a:t>
            </a:r>
            <a:r>
              <a:rPr lang="fr-FR" dirty="0" err="1" smtClean="0"/>
              <a:t>language</a:t>
            </a:r>
            <a:r>
              <a:rPr lang="fr-FR" dirty="0" smtClean="0"/>
              <a:t> </a:t>
            </a:r>
            <a:r>
              <a:rPr lang="fr-FR" dirty="0" err="1" smtClean="0"/>
              <a:t>users</a:t>
            </a:r>
            <a:r>
              <a:rPr lang="fr-FR" dirty="0" smtClean="0"/>
              <a:t> and </a:t>
            </a:r>
            <a:r>
              <a:rPr lang="fr-FR" dirty="0" err="1" smtClean="0"/>
              <a:t>learners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6863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IE" dirty="0" smtClean="0"/>
              <a:t>What is Variation?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792" y="1845734"/>
            <a:ext cx="8713694" cy="4380254"/>
          </a:xfrm>
        </p:spPr>
        <p:txBody>
          <a:bodyPr>
            <a:normAutofit fontScale="85000" lnSpcReduction="20000"/>
          </a:bodyPr>
          <a:lstStyle/>
          <a:p>
            <a:r>
              <a:rPr lang="en-IE" sz="3200" b="1" dirty="0" err="1" smtClean="0"/>
              <a:t>Lexico</a:t>
            </a:r>
            <a:r>
              <a:rPr lang="en-IE" sz="3200" b="1" dirty="0" smtClean="0"/>
              <a:t>-Semantic</a:t>
            </a:r>
            <a:r>
              <a:rPr lang="en-IE" sz="3200" dirty="0" smtClean="0"/>
              <a:t>: Systemic Patterns of Conventionalised Change;</a:t>
            </a:r>
          </a:p>
          <a:p>
            <a:endParaRPr lang="en-IE" sz="3200" dirty="0"/>
          </a:p>
          <a:p>
            <a:r>
              <a:rPr lang="en-IE" sz="3200" b="1" dirty="0" smtClean="0"/>
              <a:t>Schematic</a:t>
            </a:r>
            <a:r>
              <a:rPr lang="en-IE" sz="3200" dirty="0" smtClean="0"/>
              <a:t>: Semantically-Similar but Lexically-Diverse Phrases;</a:t>
            </a:r>
          </a:p>
          <a:p>
            <a:endParaRPr lang="en-IE" sz="3200" dirty="0"/>
          </a:p>
          <a:p>
            <a:r>
              <a:rPr lang="en-IE" sz="3200" b="1" dirty="0" smtClean="0"/>
              <a:t>(Meta)-Linguistic</a:t>
            </a:r>
            <a:r>
              <a:rPr lang="en-IE" sz="3200" dirty="0" smtClean="0"/>
              <a:t>: A Trend in pragmatics or a By-product of Corpus Linguistics;</a:t>
            </a:r>
          </a:p>
          <a:p>
            <a:endParaRPr lang="en-IE" sz="3200" dirty="0"/>
          </a:p>
          <a:p>
            <a:r>
              <a:rPr lang="en-IE" sz="3200" b="1" dirty="0" smtClean="0"/>
              <a:t>Contextually-Bound: </a:t>
            </a:r>
            <a:r>
              <a:rPr lang="en-IE" sz="3200" dirty="0" smtClean="0"/>
              <a:t>Limited in its grammatical and contextual boundaries.</a:t>
            </a:r>
          </a:p>
          <a:p>
            <a:endParaRPr lang="en-IE" sz="3200" dirty="0"/>
          </a:p>
          <a:p>
            <a:endParaRPr lang="en-IE" sz="3000" dirty="0" smtClean="0"/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47776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IE" dirty="0" smtClean="0"/>
              <a:t>What could we do?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3652499"/>
              </p:ext>
            </p:extLst>
          </p:nvPr>
        </p:nvGraphicFramePr>
        <p:xfrm>
          <a:off x="822721" y="1417637"/>
          <a:ext cx="7427049" cy="5288652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688518"/>
                <a:gridCol w="1835523"/>
                <a:gridCol w="2057400"/>
                <a:gridCol w="1845608"/>
              </a:tblGrid>
              <a:tr h="627113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Variation Classification</a:t>
                      </a:r>
                      <a:endParaRPr lang="en-IE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Units</a:t>
                      </a:r>
                      <a:r>
                        <a:rPr lang="en-IE" baseline="0" dirty="0" smtClean="0"/>
                        <a:t> of Analysis</a:t>
                      </a:r>
                      <a:endParaRPr lang="en-IE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Contexts</a:t>
                      </a:r>
                      <a:endParaRPr lang="en-IE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Description</a:t>
                      </a:r>
                      <a:endParaRPr lang="en-IE" dirty="0"/>
                    </a:p>
                  </a:txBody>
                  <a:tcPr marL="68580" marR="68580" anchor="ctr"/>
                </a:tc>
              </a:tr>
              <a:tr h="1082413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Typological</a:t>
                      </a:r>
                      <a:endParaRPr lang="en-IE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Words and Phrases</a:t>
                      </a:r>
                      <a:endParaRPr lang="en-IE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Compounds/Proverbs/</a:t>
                      </a:r>
                    </a:p>
                    <a:p>
                      <a:pPr algn="ctr"/>
                      <a:r>
                        <a:rPr lang="en-IE" dirty="0" smtClean="0"/>
                        <a:t>Idioms</a:t>
                      </a:r>
                      <a:endParaRPr lang="en-IE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Theoretically-investigation</a:t>
                      </a:r>
                      <a:r>
                        <a:rPr lang="en-IE" baseline="0" dirty="0" smtClean="0"/>
                        <a:t> of phrasal variation</a:t>
                      </a:r>
                      <a:endParaRPr lang="en-IE" dirty="0"/>
                    </a:p>
                  </a:txBody>
                  <a:tcPr marL="68580" marR="68580" anchor="ctr"/>
                </a:tc>
              </a:tr>
              <a:tr h="1406856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Schematic</a:t>
                      </a:r>
                      <a:endParaRPr lang="en-IE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Concepts</a:t>
                      </a:r>
                      <a:endParaRPr lang="en-IE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Landscape/Colour/</a:t>
                      </a:r>
                    </a:p>
                    <a:p>
                      <a:pPr algn="ctr"/>
                      <a:r>
                        <a:rPr lang="en-IE" dirty="0" smtClean="0"/>
                        <a:t>Emotions/Death/Change</a:t>
                      </a:r>
                      <a:endParaRPr lang="en-IE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Researching</a:t>
                      </a:r>
                      <a:r>
                        <a:rPr lang="en-IE" baseline="0" dirty="0" smtClean="0"/>
                        <a:t> variation relationships in colour, landscape, </a:t>
                      </a:r>
                      <a:r>
                        <a:rPr lang="en-IE" baseline="0" dirty="0" err="1" smtClean="0"/>
                        <a:t>etc</a:t>
                      </a:r>
                      <a:endParaRPr lang="en-IE" dirty="0"/>
                    </a:p>
                  </a:txBody>
                  <a:tcPr marL="68580" marR="68580" anchor="ctr"/>
                </a:tc>
              </a:tr>
              <a:tr h="1143071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Meta-Linguistic</a:t>
                      </a:r>
                      <a:endParaRPr lang="en-IE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Discourse/Corpus</a:t>
                      </a:r>
                      <a:endParaRPr lang="en-IE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Variable</a:t>
                      </a:r>
                      <a:endParaRPr lang="en-IE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Assessing Descriptive/Prescriptive</a:t>
                      </a:r>
                      <a:r>
                        <a:rPr lang="en-IE" baseline="0" dirty="0" smtClean="0"/>
                        <a:t> Divide</a:t>
                      </a:r>
                      <a:endParaRPr lang="en-IE" dirty="0"/>
                    </a:p>
                  </a:txBody>
                  <a:tcPr marL="68580" marR="68580" anchor="ctr"/>
                </a:tc>
              </a:tr>
              <a:tr h="879285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Contextual</a:t>
                      </a:r>
                      <a:endParaRPr lang="en-IE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Phenomena (Word</a:t>
                      </a:r>
                      <a:r>
                        <a:rPr lang="en-IE" baseline="0" dirty="0" smtClean="0"/>
                        <a:t> Class or Concept)</a:t>
                      </a:r>
                      <a:endParaRPr lang="en-IE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?</a:t>
                      </a:r>
                      <a:endParaRPr lang="en-IE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Is lexical variation limited</a:t>
                      </a:r>
                      <a:r>
                        <a:rPr lang="en-IE" baseline="0" dirty="0" smtClean="0"/>
                        <a:t> to concepts?</a:t>
                      </a:r>
                      <a:endParaRPr lang="en-IE" dirty="0"/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6185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Landscape</a:t>
            </a:r>
            <a:r>
              <a:rPr lang="fr-FR" dirty="0" smtClean="0"/>
              <a:t> Group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The group </a:t>
            </a:r>
            <a:r>
              <a:rPr lang="fr-FR" dirty="0" err="1" smtClean="0"/>
              <a:t>seeks</a:t>
            </a:r>
            <a:r>
              <a:rPr lang="fr-FR" dirty="0" smtClean="0"/>
              <a:t> to look a lexical variation in </a:t>
            </a:r>
            <a:r>
              <a:rPr lang="fr-FR" dirty="0" err="1" smtClean="0"/>
              <a:t>dictionaries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</a:t>
            </a:r>
            <a:r>
              <a:rPr lang="fr-FR" dirty="0" err="1" smtClean="0"/>
              <a:t>words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describe</a:t>
            </a:r>
            <a:r>
              <a:rPr lang="fr-FR" dirty="0" smtClean="0"/>
              <a:t> </a:t>
            </a:r>
            <a:r>
              <a:rPr lang="fr-FR" dirty="0" err="1" smtClean="0"/>
              <a:t>landscape</a:t>
            </a:r>
            <a:r>
              <a:rPr lang="fr-FR" dirty="0" smtClean="0"/>
              <a:t>, and the </a:t>
            </a:r>
            <a:r>
              <a:rPr lang="fr-FR" dirty="0" err="1" smtClean="0"/>
              <a:t>colours</a:t>
            </a:r>
            <a:r>
              <a:rPr lang="fr-FR" dirty="0" smtClean="0"/>
              <a:t> and </a:t>
            </a:r>
            <a:r>
              <a:rPr lang="fr-FR" dirty="0" err="1" smtClean="0"/>
              <a:t>emotions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provokes</a:t>
            </a:r>
            <a:endParaRPr lang="fr-FR" dirty="0" smtClean="0"/>
          </a:p>
          <a:p>
            <a:r>
              <a:rPr lang="fr-FR" dirty="0" smtClean="0"/>
              <a:t>The group </a:t>
            </a:r>
            <a:r>
              <a:rPr lang="fr-FR" dirty="0" err="1" smtClean="0"/>
              <a:t>will</a:t>
            </a:r>
            <a:r>
              <a:rPr lang="fr-FR" dirty="0" smtClean="0"/>
              <a:t> first </a:t>
            </a:r>
            <a:r>
              <a:rPr lang="fr-FR" dirty="0" err="1" smtClean="0"/>
              <a:t>concentrate</a:t>
            </a:r>
            <a:r>
              <a:rPr lang="fr-FR" dirty="0" smtClean="0"/>
              <a:t> on the lexis and </a:t>
            </a:r>
            <a:r>
              <a:rPr lang="fr-FR" dirty="0" err="1" smtClean="0"/>
              <a:t>phraseology</a:t>
            </a:r>
            <a:r>
              <a:rPr lang="fr-FR" dirty="0" smtClean="0"/>
              <a:t> of </a:t>
            </a:r>
            <a:r>
              <a:rPr lang="fr-FR" dirty="0" err="1" smtClean="0"/>
              <a:t>words</a:t>
            </a:r>
            <a:r>
              <a:rPr lang="fr-FR" dirty="0" smtClean="0"/>
              <a:t> </a:t>
            </a:r>
            <a:r>
              <a:rPr lang="fr-FR" dirty="0" err="1" smtClean="0"/>
              <a:t>around</a:t>
            </a:r>
            <a:r>
              <a:rPr lang="fr-FR" dirty="0" smtClean="0"/>
              <a:t> the </a:t>
            </a:r>
            <a:r>
              <a:rPr lang="fr-FR" dirty="0" err="1" smtClean="0"/>
              <a:t>word</a:t>
            </a:r>
            <a:r>
              <a:rPr lang="fr-FR" dirty="0" smtClean="0"/>
              <a:t> ‘paysage’ as a </a:t>
            </a:r>
            <a:r>
              <a:rPr lang="fr-FR" dirty="0" err="1" smtClean="0"/>
              <a:t>means</a:t>
            </a:r>
            <a:r>
              <a:rPr lang="fr-FR" dirty="0" smtClean="0"/>
              <a:t> of </a:t>
            </a:r>
            <a:r>
              <a:rPr lang="fr-FR" dirty="0" err="1" smtClean="0"/>
              <a:t>exploring</a:t>
            </a:r>
            <a:r>
              <a:rPr lang="fr-FR" dirty="0" smtClean="0"/>
              <a:t> the influence of romance langues </a:t>
            </a:r>
            <a:r>
              <a:rPr lang="fr-FR" dirty="0" err="1" smtClean="0"/>
              <a:t>across</a:t>
            </a:r>
            <a:r>
              <a:rPr lang="fr-FR" dirty="0" smtClean="0"/>
              <a:t> Europe as </a:t>
            </a:r>
            <a:r>
              <a:rPr lang="fr-FR" dirty="0" err="1" smtClean="0"/>
              <a:t>well</a:t>
            </a:r>
            <a:r>
              <a:rPr lang="fr-FR" dirty="0" smtClean="0"/>
              <a:t> as the interface </a:t>
            </a:r>
            <a:r>
              <a:rPr lang="fr-FR" dirty="0" err="1" smtClean="0"/>
              <a:t>between</a:t>
            </a:r>
            <a:r>
              <a:rPr lang="fr-FR" dirty="0" smtClean="0"/>
              <a:t> romance </a:t>
            </a:r>
            <a:r>
              <a:rPr lang="fr-FR" dirty="0" err="1" smtClean="0"/>
              <a:t>languages</a:t>
            </a:r>
            <a:r>
              <a:rPr lang="fr-FR" dirty="0" smtClean="0"/>
              <a:t> and English.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0250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IE" dirty="0"/>
              <a:t> </a:t>
            </a:r>
            <a:r>
              <a:rPr lang="en-IE" dirty="0" smtClean="0"/>
              <a:t>Work Plan and Objectives	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411" y="1845734"/>
            <a:ext cx="7963349" cy="4232337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IE" sz="3000" dirty="0" smtClean="0"/>
              <a:t>Type of Variation being researched? </a:t>
            </a:r>
          </a:p>
          <a:p>
            <a:pPr>
              <a:lnSpc>
                <a:spcPct val="100000"/>
              </a:lnSpc>
            </a:pPr>
            <a:endParaRPr lang="en-IE" sz="3000" dirty="0"/>
          </a:p>
          <a:p>
            <a:pPr>
              <a:lnSpc>
                <a:spcPct val="100000"/>
              </a:lnSpc>
            </a:pPr>
            <a:r>
              <a:rPr lang="en-IE" sz="3000" dirty="0" smtClean="0"/>
              <a:t>Setting objectives and research contexts for the group</a:t>
            </a:r>
          </a:p>
          <a:p>
            <a:pPr>
              <a:lnSpc>
                <a:spcPct val="100000"/>
              </a:lnSpc>
            </a:pPr>
            <a:endParaRPr lang="en-IE" sz="3000" dirty="0" smtClean="0"/>
          </a:p>
          <a:p>
            <a:pPr>
              <a:lnSpc>
                <a:spcPct val="100000"/>
              </a:lnSpc>
            </a:pPr>
            <a:r>
              <a:rPr lang="en-IE" sz="3000" dirty="0" smtClean="0"/>
              <a:t>Project-focused (18 months) with paper output</a:t>
            </a:r>
          </a:p>
          <a:p>
            <a:pPr marL="0" indent="0">
              <a:lnSpc>
                <a:spcPct val="100000"/>
              </a:lnSpc>
              <a:buNone/>
            </a:pPr>
            <a:endParaRPr lang="en-IE" sz="3000" dirty="0"/>
          </a:p>
          <a:p>
            <a:pPr>
              <a:lnSpc>
                <a:spcPct val="100000"/>
              </a:lnSpc>
            </a:pPr>
            <a:r>
              <a:rPr lang="en-IE" sz="3000" dirty="0"/>
              <a:t>Linkages with other WGs</a:t>
            </a:r>
          </a:p>
          <a:p>
            <a:pPr>
              <a:lnSpc>
                <a:spcPct val="100000"/>
              </a:lnSpc>
            </a:pPr>
            <a:endParaRPr lang="en-IE" sz="3000" dirty="0" smtClean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36302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Paysage Breton, Irish </a:t>
            </a:r>
            <a:r>
              <a:rPr lang="fr-FR" dirty="0" err="1" smtClean="0"/>
              <a:t>Landscape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Often</a:t>
            </a:r>
            <a:r>
              <a:rPr lang="fr-FR" dirty="0" smtClean="0"/>
              <a:t> </a:t>
            </a:r>
            <a:r>
              <a:rPr lang="fr-FR" dirty="0" err="1" smtClean="0"/>
              <a:t>hidden</a:t>
            </a:r>
            <a:r>
              <a:rPr lang="fr-FR" dirty="0" smtClean="0"/>
              <a:t> by </a:t>
            </a:r>
            <a:r>
              <a:rPr lang="fr-FR" dirty="0" err="1" smtClean="0"/>
              <a:t>mist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8447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Etymological</a:t>
            </a:r>
            <a:r>
              <a:rPr lang="fr-FR" dirty="0" smtClean="0"/>
              <a:t> </a:t>
            </a:r>
            <a:r>
              <a:rPr lang="fr-FR" dirty="0" err="1" smtClean="0"/>
              <a:t>landscape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Covered</a:t>
            </a:r>
            <a:r>
              <a:rPr lang="fr-FR" dirty="0" smtClean="0"/>
              <a:t> by </a:t>
            </a:r>
            <a:r>
              <a:rPr lang="fr-FR" dirty="0" err="1" smtClean="0"/>
              <a:t>deep</a:t>
            </a:r>
            <a:r>
              <a:rPr lang="fr-FR" dirty="0" smtClean="0"/>
              <a:t> </a:t>
            </a:r>
            <a:r>
              <a:rPr lang="fr-FR" dirty="0" err="1" smtClean="0"/>
              <a:t>fog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7993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jdacency">
  <a:themeElements>
    <a:clrScheme name="Ajd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jd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jd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Ajdacency.thmx</Template>
  <TotalTime>656</TotalTime>
  <Words>790</Words>
  <Application>Microsoft Macintosh PowerPoint</Application>
  <PresentationFormat>Présentation à l'écran (4:3)</PresentationFormat>
  <Paragraphs>157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Ajdacency</vt:lpstr>
      <vt:lpstr>COST Action IS1305 Subgroup:WG4 Barcelona Meeting 31/3-1/4 </vt:lpstr>
      <vt:lpstr>Looking at the Landscape</vt:lpstr>
      <vt:lpstr>Aims and objectives</vt:lpstr>
      <vt:lpstr>What is Variation?</vt:lpstr>
      <vt:lpstr>What could we do?</vt:lpstr>
      <vt:lpstr>Landscape Group</vt:lpstr>
      <vt:lpstr> Work Plan and Objectives </vt:lpstr>
      <vt:lpstr>Paysage Breton, Irish Landscape</vt:lpstr>
      <vt:lpstr>Etymological landscape</vt:lpstr>
      <vt:lpstr>Lexical variation</vt:lpstr>
      <vt:lpstr>Why Paysage?</vt:lpstr>
      <vt:lpstr>First dictionary uses in French</vt:lpstr>
      <vt:lpstr>Basnage</vt:lpstr>
      <vt:lpstr>TEI</vt:lpstr>
      <vt:lpstr>Coding and extracting information </vt:lpstr>
      <vt:lpstr>Paysage</vt:lpstr>
      <vt:lpstr>Paysage &amp; proverb</vt:lpstr>
      <vt:lpstr>Idioms of Emotion:  Le journal intime</vt:lpstr>
      <vt:lpstr>Typological Variation:  Noun Phrase Semantic relationships</vt:lpstr>
      <vt:lpstr>Technical solutions</vt:lpstr>
      <vt:lpstr>Interaction</vt:lpstr>
      <vt:lpstr>Thanks</vt:lpstr>
    </vt:vector>
  </TitlesOfParts>
  <Company>EvalHum Initiative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at the Landscape</dc:title>
  <dc:creator>A Nonymous</dc:creator>
  <cp:lastModifiedBy>A Nonymous</cp:lastModifiedBy>
  <cp:revision>27</cp:revision>
  <dcterms:created xsi:type="dcterms:W3CDTF">2016-03-23T08:58:44Z</dcterms:created>
  <dcterms:modified xsi:type="dcterms:W3CDTF">2016-03-31T07:56:48Z</dcterms:modified>
</cp:coreProperties>
</file>