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29"/>
  </p:notesMasterIdLst>
  <p:handoutMasterIdLst>
    <p:handoutMasterId r:id="rId30"/>
  </p:handoutMasterIdLst>
  <p:sldIdLst>
    <p:sldId id="256" r:id="rId3"/>
    <p:sldId id="381" r:id="rId4"/>
    <p:sldId id="382" r:id="rId5"/>
    <p:sldId id="385" r:id="rId6"/>
    <p:sldId id="386" r:id="rId7"/>
    <p:sldId id="308" r:id="rId8"/>
    <p:sldId id="388" r:id="rId9"/>
    <p:sldId id="387" r:id="rId10"/>
    <p:sldId id="389" r:id="rId11"/>
    <p:sldId id="390" r:id="rId12"/>
    <p:sldId id="392" r:id="rId13"/>
    <p:sldId id="393" r:id="rId14"/>
    <p:sldId id="394" r:id="rId15"/>
    <p:sldId id="395" r:id="rId16"/>
    <p:sldId id="396" r:id="rId17"/>
    <p:sldId id="397" r:id="rId18"/>
    <p:sldId id="399" r:id="rId19"/>
    <p:sldId id="405" r:id="rId20"/>
    <p:sldId id="404" r:id="rId21"/>
    <p:sldId id="400" r:id="rId22"/>
    <p:sldId id="402" r:id="rId23"/>
    <p:sldId id="403" r:id="rId24"/>
    <p:sldId id="401" r:id="rId25"/>
    <p:sldId id="398" r:id="rId26"/>
    <p:sldId id="260" r:id="rId27"/>
    <p:sldId id="406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E7D714B3-CD96-7C4E-9AAC-10E588557040}">
          <p14:sldIdLst>
            <p14:sldId id="256"/>
            <p14:sldId id="381"/>
            <p14:sldId id="382"/>
            <p14:sldId id="385"/>
            <p14:sldId id="386"/>
            <p14:sldId id="308"/>
            <p14:sldId id="388"/>
            <p14:sldId id="387"/>
            <p14:sldId id="389"/>
            <p14:sldId id="390"/>
            <p14:sldId id="392"/>
            <p14:sldId id="393"/>
            <p14:sldId id="394"/>
            <p14:sldId id="395"/>
            <p14:sldId id="396"/>
            <p14:sldId id="397"/>
            <p14:sldId id="399"/>
            <p14:sldId id="405"/>
            <p14:sldId id="404"/>
            <p14:sldId id="400"/>
            <p14:sldId id="402"/>
            <p14:sldId id="403"/>
            <p14:sldId id="401"/>
            <p14:sldId id="398"/>
            <p14:sldId id="260"/>
            <p14:sldId id="406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ck Bowers" initials="JB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8" d="100"/>
          <a:sy n="48" d="100"/>
        </p:scale>
        <p:origin x="-12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commentAuthors" Target="commentAuthors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491167-6A43-7842-B171-D1B7A862B5ED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8D0D4C-DEED-8C41-8736-C8DC5841B8F2}">
      <dgm:prSet phldrT="[Text]"/>
      <dgm:spPr/>
      <dgm:t>
        <a:bodyPr/>
        <a:lstStyle/>
        <a:p>
          <a:r>
            <a:rPr lang="en-US" dirty="0" smtClean="0"/>
            <a:t>Terminological entry</a:t>
          </a:r>
          <a:endParaRPr lang="en-US" dirty="0"/>
        </a:p>
      </dgm:t>
    </dgm:pt>
    <dgm:pt modelId="{6B4F46C8-A0E3-B042-B7EC-E75A064CBD0B}" type="parTrans" cxnId="{9797D002-5F4E-AC4C-8879-DA38217EA0A7}">
      <dgm:prSet/>
      <dgm:spPr/>
      <dgm:t>
        <a:bodyPr/>
        <a:lstStyle/>
        <a:p>
          <a:endParaRPr lang="en-US"/>
        </a:p>
      </dgm:t>
    </dgm:pt>
    <dgm:pt modelId="{AEA6BEB7-2E0D-EC40-8298-1856F8017159}" type="sibTrans" cxnId="{9797D002-5F4E-AC4C-8879-DA38217EA0A7}">
      <dgm:prSet/>
      <dgm:spPr/>
      <dgm:t>
        <a:bodyPr/>
        <a:lstStyle/>
        <a:p>
          <a:endParaRPr lang="en-US"/>
        </a:p>
      </dgm:t>
    </dgm:pt>
    <dgm:pt modelId="{04F0B117-EDF2-0644-A471-0C212DFFE96D}">
      <dgm:prSet phldrT="[Text]"/>
      <dgm:spPr/>
      <dgm:t>
        <a:bodyPr/>
        <a:lstStyle/>
        <a:p>
          <a:r>
            <a:rPr lang="en-US" dirty="0" smtClean="0"/>
            <a:t>Language section</a:t>
          </a:r>
          <a:endParaRPr lang="en-US" dirty="0"/>
        </a:p>
      </dgm:t>
    </dgm:pt>
    <dgm:pt modelId="{0FDAC710-A8A9-8843-BEE4-9B3BE1487B9C}" type="parTrans" cxnId="{0F3EAA9D-7249-EC44-B8E9-07B0BE622486}">
      <dgm:prSet/>
      <dgm:spPr/>
      <dgm:t>
        <a:bodyPr/>
        <a:lstStyle/>
        <a:p>
          <a:endParaRPr lang="en-US"/>
        </a:p>
      </dgm:t>
    </dgm:pt>
    <dgm:pt modelId="{3E659333-3A67-F249-9E58-D4E2D09905AE}" type="sibTrans" cxnId="{0F3EAA9D-7249-EC44-B8E9-07B0BE622486}">
      <dgm:prSet/>
      <dgm:spPr/>
      <dgm:t>
        <a:bodyPr/>
        <a:lstStyle/>
        <a:p>
          <a:endParaRPr lang="en-US"/>
        </a:p>
      </dgm:t>
    </dgm:pt>
    <dgm:pt modelId="{EC0C0FAF-659D-3543-A97B-118F04933F69}">
      <dgm:prSet phldrT="[Text]"/>
      <dgm:spPr/>
      <dgm:t>
        <a:bodyPr/>
        <a:lstStyle/>
        <a:p>
          <a:r>
            <a:rPr lang="en-US" dirty="0" smtClean="0"/>
            <a:t>Term section</a:t>
          </a:r>
          <a:endParaRPr lang="en-US" dirty="0"/>
        </a:p>
      </dgm:t>
    </dgm:pt>
    <dgm:pt modelId="{B7B51B70-2D5D-CD4C-B9E4-6B4F928C154C}" type="parTrans" cxnId="{3A76BB38-9D7E-D444-AB9E-DB0EC0A166F3}">
      <dgm:prSet/>
      <dgm:spPr/>
      <dgm:t>
        <a:bodyPr/>
        <a:lstStyle/>
        <a:p>
          <a:endParaRPr lang="en-US"/>
        </a:p>
      </dgm:t>
    </dgm:pt>
    <dgm:pt modelId="{94338D6B-BB39-384F-BD60-B821F74E0B80}" type="sibTrans" cxnId="{3A76BB38-9D7E-D444-AB9E-DB0EC0A166F3}">
      <dgm:prSet/>
      <dgm:spPr/>
      <dgm:t>
        <a:bodyPr/>
        <a:lstStyle/>
        <a:p>
          <a:endParaRPr lang="en-US"/>
        </a:p>
      </dgm:t>
    </dgm:pt>
    <dgm:pt modelId="{EE6F2525-D13E-7E45-8098-83B68CA1B746}">
      <dgm:prSet phldrT="[Text]"/>
      <dgm:spPr/>
      <dgm:t>
        <a:bodyPr/>
        <a:lstStyle/>
        <a:p>
          <a:r>
            <a:rPr lang="en-US" dirty="0" smtClean="0"/>
            <a:t>Term section</a:t>
          </a:r>
          <a:endParaRPr lang="en-US" dirty="0"/>
        </a:p>
      </dgm:t>
    </dgm:pt>
    <dgm:pt modelId="{EF946963-4E19-3048-BAF3-4A76944C0B3C}" type="parTrans" cxnId="{E94850EE-86DB-504C-9234-948E81E7385D}">
      <dgm:prSet/>
      <dgm:spPr/>
      <dgm:t>
        <a:bodyPr/>
        <a:lstStyle/>
        <a:p>
          <a:endParaRPr lang="en-US"/>
        </a:p>
      </dgm:t>
    </dgm:pt>
    <dgm:pt modelId="{4679719B-D57B-DD4E-B471-6333021CC551}" type="sibTrans" cxnId="{E94850EE-86DB-504C-9234-948E81E7385D}">
      <dgm:prSet/>
      <dgm:spPr/>
      <dgm:t>
        <a:bodyPr/>
        <a:lstStyle/>
        <a:p>
          <a:endParaRPr lang="en-US"/>
        </a:p>
      </dgm:t>
    </dgm:pt>
    <dgm:pt modelId="{CBDA3BD2-92E5-3548-BBB3-2E7953376C92}">
      <dgm:prSet phldrT="[Text]"/>
      <dgm:spPr/>
      <dgm:t>
        <a:bodyPr/>
        <a:lstStyle/>
        <a:p>
          <a:r>
            <a:rPr lang="en-US" dirty="0" smtClean="0"/>
            <a:t>Language section</a:t>
          </a:r>
          <a:endParaRPr lang="en-US" dirty="0"/>
        </a:p>
      </dgm:t>
    </dgm:pt>
    <dgm:pt modelId="{5C7D7DC4-8B5B-214A-9D93-0E4188DA3520}" type="parTrans" cxnId="{6F367C53-87E9-B545-A576-AA3B7BDDFCA6}">
      <dgm:prSet/>
      <dgm:spPr/>
      <dgm:t>
        <a:bodyPr/>
        <a:lstStyle/>
        <a:p>
          <a:endParaRPr lang="en-US"/>
        </a:p>
      </dgm:t>
    </dgm:pt>
    <dgm:pt modelId="{F00AA078-4230-5343-847E-E10D49B60DA7}" type="sibTrans" cxnId="{6F367C53-87E9-B545-A576-AA3B7BDDFCA6}">
      <dgm:prSet/>
      <dgm:spPr/>
      <dgm:t>
        <a:bodyPr/>
        <a:lstStyle/>
        <a:p>
          <a:endParaRPr lang="en-US"/>
        </a:p>
      </dgm:t>
    </dgm:pt>
    <dgm:pt modelId="{3FED6516-94E6-BB4B-A52C-7A2244CDC2CE}">
      <dgm:prSet phldrT="[Text]"/>
      <dgm:spPr/>
      <dgm:t>
        <a:bodyPr/>
        <a:lstStyle/>
        <a:p>
          <a:r>
            <a:rPr lang="en-US" dirty="0" smtClean="0"/>
            <a:t>Term section</a:t>
          </a:r>
          <a:endParaRPr lang="en-US" dirty="0"/>
        </a:p>
      </dgm:t>
    </dgm:pt>
    <dgm:pt modelId="{2FEBD81E-CC43-1644-A851-B8322F5F2075}" type="parTrans" cxnId="{131E6005-ED6B-AB45-9208-78B18855F8E5}">
      <dgm:prSet/>
      <dgm:spPr/>
      <dgm:t>
        <a:bodyPr/>
        <a:lstStyle/>
        <a:p>
          <a:endParaRPr lang="en-US"/>
        </a:p>
      </dgm:t>
    </dgm:pt>
    <dgm:pt modelId="{BD4E6A62-5B55-FD4F-84E2-5C7F2C72D052}" type="sibTrans" cxnId="{131E6005-ED6B-AB45-9208-78B18855F8E5}">
      <dgm:prSet/>
      <dgm:spPr/>
      <dgm:t>
        <a:bodyPr/>
        <a:lstStyle/>
        <a:p>
          <a:endParaRPr lang="en-US"/>
        </a:p>
      </dgm:t>
    </dgm:pt>
    <dgm:pt modelId="{9B8FB3C6-33CC-354E-A18A-7FF5D822219E}" type="pres">
      <dgm:prSet presAssocID="{14491167-6A43-7842-B171-D1B7A862B5E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59BA203-6A26-584E-8C34-CF5713412199}" type="pres">
      <dgm:prSet presAssocID="{778D0D4C-DEED-8C41-8736-C8DC5841B8F2}" presName="hierRoot1" presStyleCnt="0"/>
      <dgm:spPr/>
    </dgm:pt>
    <dgm:pt modelId="{5D5B3B7E-3683-9D46-84AA-B08AE37A2A24}" type="pres">
      <dgm:prSet presAssocID="{778D0D4C-DEED-8C41-8736-C8DC5841B8F2}" presName="composite" presStyleCnt="0"/>
      <dgm:spPr/>
    </dgm:pt>
    <dgm:pt modelId="{025E0753-BE3F-C64E-871E-E0C5886D90CE}" type="pres">
      <dgm:prSet presAssocID="{778D0D4C-DEED-8C41-8736-C8DC5841B8F2}" presName="background" presStyleLbl="node0" presStyleIdx="0" presStyleCnt="1"/>
      <dgm:spPr/>
    </dgm:pt>
    <dgm:pt modelId="{C8BE67F1-C945-8747-A825-428A84A2533E}" type="pres">
      <dgm:prSet presAssocID="{778D0D4C-DEED-8C41-8736-C8DC5841B8F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0E50DA-C87E-B141-BECB-BA3F230B8066}" type="pres">
      <dgm:prSet presAssocID="{778D0D4C-DEED-8C41-8736-C8DC5841B8F2}" presName="hierChild2" presStyleCnt="0"/>
      <dgm:spPr/>
    </dgm:pt>
    <dgm:pt modelId="{B5F0FB7B-28E3-254E-B40B-2479CD880C02}" type="pres">
      <dgm:prSet presAssocID="{0FDAC710-A8A9-8843-BEE4-9B3BE1487B9C}" presName="Name10" presStyleLbl="parChTrans1D2" presStyleIdx="0" presStyleCnt="2"/>
      <dgm:spPr/>
      <dgm:t>
        <a:bodyPr/>
        <a:lstStyle/>
        <a:p>
          <a:endParaRPr lang="en-US"/>
        </a:p>
      </dgm:t>
    </dgm:pt>
    <dgm:pt modelId="{E68CC599-3868-314B-A254-F8C94A599C08}" type="pres">
      <dgm:prSet presAssocID="{04F0B117-EDF2-0644-A471-0C212DFFE96D}" presName="hierRoot2" presStyleCnt="0"/>
      <dgm:spPr/>
    </dgm:pt>
    <dgm:pt modelId="{87559BBE-2744-F84C-A4E9-50F80AD707C6}" type="pres">
      <dgm:prSet presAssocID="{04F0B117-EDF2-0644-A471-0C212DFFE96D}" presName="composite2" presStyleCnt="0"/>
      <dgm:spPr/>
    </dgm:pt>
    <dgm:pt modelId="{4DBADEA4-82FA-1849-B4CC-D85B4E48D31A}" type="pres">
      <dgm:prSet presAssocID="{04F0B117-EDF2-0644-A471-0C212DFFE96D}" presName="background2" presStyleLbl="node2" presStyleIdx="0" presStyleCnt="2"/>
      <dgm:spPr/>
    </dgm:pt>
    <dgm:pt modelId="{9F974A76-476C-8540-AF20-AC67A4245AA5}" type="pres">
      <dgm:prSet presAssocID="{04F0B117-EDF2-0644-A471-0C212DFFE96D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9E6F15-6EAC-C64F-A989-E0604B6DD7DC}" type="pres">
      <dgm:prSet presAssocID="{04F0B117-EDF2-0644-A471-0C212DFFE96D}" presName="hierChild3" presStyleCnt="0"/>
      <dgm:spPr/>
    </dgm:pt>
    <dgm:pt modelId="{721F1019-DAD1-4E46-A2F9-066A1A2C9304}" type="pres">
      <dgm:prSet presAssocID="{B7B51B70-2D5D-CD4C-B9E4-6B4F928C154C}" presName="Name17" presStyleLbl="parChTrans1D3" presStyleIdx="0" presStyleCnt="3"/>
      <dgm:spPr/>
      <dgm:t>
        <a:bodyPr/>
        <a:lstStyle/>
        <a:p>
          <a:endParaRPr lang="en-US"/>
        </a:p>
      </dgm:t>
    </dgm:pt>
    <dgm:pt modelId="{8EC7BDB2-027B-0546-AB88-CF3B7130607B}" type="pres">
      <dgm:prSet presAssocID="{EC0C0FAF-659D-3543-A97B-118F04933F69}" presName="hierRoot3" presStyleCnt="0"/>
      <dgm:spPr/>
    </dgm:pt>
    <dgm:pt modelId="{69BD7779-495A-AF47-9825-009DCDF0766E}" type="pres">
      <dgm:prSet presAssocID="{EC0C0FAF-659D-3543-A97B-118F04933F69}" presName="composite3" presStyleCnt="0"/>
      <dgm:spPr/>
    </dgm:pt>
    <dgm:pt modelId="{6440652F-9D81-9846-B973-BC6E314C86E0}" type="pres">
      <dgm:prSet presAssocID="{EC0C0FAF-659D-3543-A97B-118F04933F69}" presName="background3" presStyleLbl="node3" presStyleIdx="0" presStyleCnt="3"/>
      <dgm:spPr/>
    </dgm:pt>
    <dgm:pt modelId="{0513964C-F544-5A43-BA5C-976E59E36F52}" type="pres">
      <dgm:prSet presAssocID="{EC0C0FAF-659D-3543-A97B-118F04933F69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287855-32F7-CA41-A9CF-EE1D36F2483F}" type="pres">
      <dgm:prSet presAssocID="{EC0C0FAF-659D-3543-A97B-118F04933F69}" presName="hierChild4" presStyleCnt="0"/>
      <dgm:spPr/>
    </dgm:pt>
    <dgm:pt modelId="{553A5D28-95C2-D94D-A7B5-1D397FA86E72}" type="pres">
      <dgm:prSet presAssocID="{EF946963-4E19-3048-BAF3-4A76944C0B3C}" presName="Name17" presStyleLbl="parChTrans1D3" presStyleIdx="1" presStyleCnt="3"/>
      <dgm:spPr/>
      <dgm:t>
        <a:bodyPr/>
        <a:lstStyle/>
        <a:p>
          <a:endParaRPr lang="en-US"/>
        </a:p>
      </dgm:t>
    </dgm:pt>
    <dgm:pt modelId="{4A56C6B5-9777-BB4D-9077-B447EDE737BF}" type="pres">
      <dgm:prSet presAssocID="{EE6F2525-D13E-7E45-8098-83B68CA1B746}" presName="hierRoot3" presStyleCnt="0"/>
      <dgm:spPr/>
    </dgm:pt>
    <dgm:pt modelId="{6E6D2F21-CAA3-A743-BEC5-DDD48DFE4F86}" type="pres">
      <dgm:prSet presAssocID="{EE6F2525-D13E-7E45-8098-83B68CA1B746}" presName="composite3" presStyleCnt="0"/>
      <dgm:spPr/>
    </dgm:pt>
    <dgm:pt modelId="{33E2DA93-502D-DF4A-B94E-0287BF150946}" type="pres">
      <dgm:prSet presAssocID="{EE6F2525-D13E-7E45-8098-83B68CA1B746}" presName="background3" presStyleLbl="node3" presStyleIdx="1" presStyleCnt="3"/>
      <dgm:spPr/>
    </dgm:pt>
    <dgm:pt modelId="{F8FDA31B-9FA1-0F43-BD29-599FB1734379}" type="pres">
      <dgm:prSet presAssocID="{EE6F2525-D13E-7E45-8098-83B68CA1B746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59E47A-51B2-364E-A097-87DE52AA08E3}" type="pres">
      <dgm:prSet presAssocID="{EE6F2525-D13E-7E45-8098-83B68CA1B746}" presName="hierChild4" presStyleCnt="0"/>
      <dgm:spPr/>
    </dgm:pt>
    <dgm:pt modelId="{499CADC9-EDEE-8444-ADB2-23DE901944A5}" type="pres">
      <dgm:prSet presAssocID="{5C7D7DC4-8B5B-214A-9D93-0E4188DA3520}" presName="Name10" presStyleLbl="parChTrans1D2" presStyleIdx="1" presStyleCnt="2"/>
      <dgm:spPr/>
      <dgm:t>
        <a:bodyPr/>
        <a:lstStyle/>
        <a:p>
          <a:endParaRPr lang="en-US"/>
        </a:p>
      </dgm:t>
    </dgm:pt>
    <dgm:pt modelId="{6977E2EE-50E8-F94E-866E-57614BA2DE08}" type="pres">
      <dgm:prSet presAssocID="{CBDA3BD2-92E5-3548-BBB3-2E7953376C92}" presName="hierRoot2" presStyleCnt="0"/>
      <dgm:spPr/>
    </dgm:pt>
    <dgm:pt modelId="{A6EDA863-1D18-A84C-AD1F-EB50600DCE6F}" type="pres">
      <dgm:prSet presAssocID="{CBDA3BD2-92E5-3548-BBB3-2E7953376C92}" presName="composite2" presStyleCnt="0"/>
      <dgm:spPr/>
    </dgm:pt>
    <dgm:pt modelId="{D46160CE-D7D5-B44B-A934-D6773E3C9F4C}" type="pres">
      <dgm:prSet presAssocID="{CBDA3BD2-92E5-3548-BBB3-2E7953376C92}" presName="background2" presStyleLbl="node2" presStyleIdx="1" presStyleCnt="2"/>
      <dgm:spPr/>
    </dgm:pt>
    <dgm:pt modelId="{867FB773-0208-934F-BE5D-34A7839B237C}" type="pres">
      <dgm:prSet presAssocID="{CBDA3BD2-92E5-3548-BBB3-2E7953376C9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80329D-B7A8-B84A-8823-6DB95463E6C8}" type="pres">
      <dgm:prSet presAssocID="{CBDA3BD2-92E5-3548-BBB3-2E7953376C92}" presName="hierChild3" presStyleCnt="0"/>
      <dgm:spPr/>
    </dgm:pt>
    <dgm:pt modelId="{5529B8C9-31CC-0B49-9F6C-E01DBD0FDC60}" type="pres">
      <dgm:prSet presAssocID="{2FEBD81E-CC43-1644-A851-B8322F5F2075}" presName="Name17" presStyleLbl="parChTrans1D3" presStyleIdx="2" presStyleCnt="3"/>
      <dgm:spPr/>
      <dgm:t>
        <a:bodyPr/>
        <a:lstStyle/>
        <a:p>
          <a:endParaRPr lang="en-US"/>
        </a:p>
      </dgm:t>
    </dgm:pt>
    <dgm:pt modelId="{4CCC8F7E-18A0-4942-AB54-DB7F8BCC8733}" type="pres">
      <dgm:prSet presAssocID="{3FED6516-94E6-BB4B-A52C-7A2244CDC2CE}" presName="hierRoot3" presStyleCnt="0"/>
      <dgm:spPr/>
    </dgm:pt>
    <dgm:pt modelId="{A373C7B9-1907-A743-8167-6D54A4FD1A58}" type="pres">
      <dgm:prSet presAssocID="{3FED6516-94E6-BB4B-A52C-7A2244CDC2CE}" presName="composite3" presStyleCnt="0"/>
      <dgm:spPr/>
    </dgm:pt>
    <dgm:pt modelId="{A8238C64-808D-7241-B83B-F85BAA439E29}" type="pres">
      <dgm:prSet presAssocID="{3FED6516-94E6-BB4B-A52C-7A2244CDC2CE}" presName="background3" presStyleLbl="node3" presStyleIdx="2" presStyleCnt="3"/>
      <dgm:spPr/>
    </dgm:pt>
    <dgm:pt modelId="{910439E0-9467-D048-90D3-691515DAC18D}" type="pres">
      <dgm:prSet presAssocID="{3FED6516-94E6-BB4B-A52C-7A2244CDC2CE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47A22C-E351-5C42-98BF-771EC5C19372}" type="pres">
      <dgm:prSet presAssocID="{3FED6516-94E6-BB4B-A52C-7A2244CDC2CE}" presName="hierChild4" presStyleCnt="0"/>
      <dgm:spPr/>
    </dgm:pt>
  </dgm:ptLst>
  <dgm:cxnLst>
    <dgm:cxn modelId="{131E6005-ED6B-AB45-9208-78B18855F8E5}" srcId="{CBDA3BD2-92E5-3548-BBB3-2E7953376C92}" destId="{3FED6516-94E6-BB4B-A52C-7A2244CDC2CE}" srcOrd="0" destOrd="0" parTransId="{2FEBD81E-CC43-1644-A851-B8322F5F2075}" sibTransId="{BD4E6A62-5B55-FD4F-84E2-5C7F2C72D052}"/>
    <dgm:cxn modelId="{DF041EF9-5B1C-8F47-8A17-636124985B07}" type="presOf" srcId="{3FED6516-94E6-BB4B-A52C-7A2244CDC2CE}" destId="{910439E0-9467-D048-90D3-691515DAC18D}" srcOrd="0" destOrd="0" presId="urn:microsoft.com/office/officeart/2005/8/layout/hierarchy1"/>
    <dgm:cxn modelId="{0F3EAA9D-7249-EC44-B8E9-07B0BE622486}" srcId="{778D0D4C-DEED-8C41-8736-C8DC5841B8F2}" destId="{04F0B117-EDF2-0644-A471-0C212DFFE96D}" srcOrd="0" destOrd="0" parTransId="{0FDAC710-A8A9-8843-BEE4-9B3BE1487B9C}" sibTransId="{3E659333-3A67-F249-9E58-D4E2D09905AE}"/>
    <dgm:cxn modelId="{7DEA396F-4862-BD4B-A7F9-3AD1D47B7747}" type="presOf" srcId="{2FEBD81E-CC43-1644-A851-B8322F5F2075}" destId="{5529B8C9-31CC-0B49-9F6C-E01DBD0FDC60}" srcOrd="0" destOrd="0" presId="urn:microsoft.com/office/officeart/2005/8/layout/hierarchy1"/>
    <dgm:cxn modelId="{204A1126-C18E-7845-9C43-727989C90261}" type="presOf" srcId="{EF946963-4E19-3048-BAF3-4A76944C0B3C}" destId="{553A5D28-95C2-D94D-A7B5-1D397FA86E72}" srcOrd="0" destOrd="0" presId="urn:microsoft.com/office/officeart/2005/8/layout/hierarchy1"/>
    <dgm:cxn modelId="{CD76C560-84D4-0144-8A64-66A6B962DBE0}" type="presOf" srcId="{B7B51B70-2D5D-CD4C-B9E4-6B4F928C154C}" destId="{721F1019-DAD1-4E46-A2F9-066A1A2C9304}" srcOrd="0" destOrd="0" presId="urn:microsoft.com/office/officeart/2005/8/layout/hierarchy1"/>
    <dgm:cxn modelId="{E94850EE-86DB-504C-9234-948E81E7385D}" srcId="{04F0B117-EDF2-0644-A471-0C212DFFE96D}" destId="{EE6F2525-D13E-7E45-8098-83B68CA1B746}" srcOrd="1" destOrd="0" parTransId="{EF946963-4E19-3048-BAF3-4A76944C0B3C}" sibTransId="{4679719B-D57B-DD4E-B471-6333021CC551}"/>
    <dgm:cxn modelId="{7608B422-EFCE-0E4C-A781-A03658974CDD}" type="presOf" srcId="{CBDA3BD2-92E5-3548-BBB3-2E7953376C92}" destId="{867FB773-0208-934F-BE5D-34A7839B237C}" srcOrd="0" destOrd="0" presId="urn:microsoft.com/office/officeart/2005/8/layout/hierarchy1"/>
    <dgm:cxn modelId="{6F367C53-87E9-B545-A576-AA3B7BDDFCA6}" srcId="{778D0D4C-DEED-8C41-8736-C8DC5841B8F2}" destId="{CBDA3BD2-92E5-3548-BBB3-2E7953376C92}" srcOrd="1" destOrd="0" parTransId="{5C7D7DC4-8B5B-214A-9D93-0E4188DA3520}" sibTransId="{F00AA078-4230-5343-847E-E10D49B60DA7}"/>
    <dgm:cxn modelId="{3A76BB38-9D7E-D444-AB9E-DB0EC0A166F3}" srcId="{04F0B117-EDF2-0644-A471-0C212DFFE96D}" destId="{EC0C0FAF-659D-3543-A97B-118F04933F69}" srcOrd="0" destOrd="0" parTransId="{B7B51B70-2D5D-CD4C-B9E4-6B4F928C154C}" sibTransId="{94338D6B-BB39-384F-BD60-B821F74E0B80}"/>
    <dgm:cxn modelId="{DBB02C20-D03F-2247-BD50-297A998C74A2}" type="presOf" srcId="{778D0D4C-DEED-8C41-8736-C8DC5841B8F2}" destId="{C8BE67F1-C945-8747-A825-428A84A2533E}" srcOrd="0" destOrd="0" presId="urn:microsoft.com/office/officeart/2005/8/layout/hierarchy1"/>
    <dgm:cxn modelId="{802908AB-5825-5C49-B039-4511DA9A6F3C}" type="presOf" srcId="{04F0B117-EDF2-0644-A471-0C212DFFE96D}" destId="{9F974A76-476C-8540-AF20-AC67A4245AA5}" srcOrd="0" destOrd="0" presId="urn:microsoft.com/office/officeart/2005/8/layout/hierarchy1"/>
    <dgm:cxn modelId="{FBD15204-BBF2-6B4E-92F6-AE153DAFF3A0}" type="presOf" srcId="{EC0C0FAF-659D-3543-A97B-118F04933F69}" destId="{0513964C-F544-5A43-BA5C-976E59E36F52}" srcOrd="0" destOrd="0" presId="urn:microsoft.com/office/officeart/2005/8/layout/hierarchy1"/>
    <dgm:cxn modelId="{86D7953A-B116-7642-A5D4-E05C0AB50EE7}" type="presOf" srcId="{0FDAC710-A8A9-8843-BEE4-9B3BE1487B9C}" destId="{B5F0FB7B-28E3-254E-B40B-2479CD880C02}" srcOrd="0" destOrd="0" presId="urn:microsoft.com/office/officeart/2005/8/layout/hierarchy1"/>
    <dgm:cxn modelId="{AE90BB09-96CD-FA44-A244-D32C40E6B4ED}" type="presOf" srcId="{14491167-6A43-7842-B171-D1B7A862B5ED}" destId="{9B8FB3C6-33CC-354E-A18A-7FF5D822219E}" srcOrd="0" destOrd="0" presId="urn:microsoft.com/office/officeart/2005/8/layout/hierarchy1"/>
    <dgm:cxn modelId="{C784E88F-7D2C-F84D-8234-D7FABF1970F5}" type="presOf" srcId="{EE6F2525-D13E-7E45-8098-83B68CA1B746}" destId="{F8FDA31B-9FA1-0F43-BD29-599FB1734379}" srcOrd="0" destOrd="0" presId="urn:microsoft.com/office/officeart/2005/8/layout/hierarchy1"/>
    <dgm:cxn modelId="{9797D002-5F4E-AC4C-8879-DA38217EA0A7}" srcId="{14491167-6A43-7842-B171-D1B7A862B5ED}" destId="{778D0D4C-DEED-8C41-8736-C8DC5841B8F2}" srcOrd="0" destOrd="0" parTransId="{6B4F46C8-A0E3-B042-B7EC-E75A064CBD0B}" sibTransId="{AEA6BEB7-2E0D-EC40-8298-1856F8017159}"/>
    <dgm:cxn modelId="{F6F37EEB-4DF8-2346-B3B4-60EDFEBBC60D}" type="presOf" srcId="{5C7D7DC4-8B5B-214A-9D93-0E4188DA3520}" destId="{499CADC9-EDEE-8444-ADB2-23DE901944A5}" srcOrd="0" destOrd="0" presId="urn:microsoft.com/office/officeart/2005/8/layout/hierarchy1"/>
    <dgm:cxn modelId="{48DD0A86-D3F1-2940-B689-668573EA6530}" type="presParOf" srcId="{9B8FB3C6-33CC-354E-A18A-7FF5D822219E}" destId="{459BA203-6A26-584E-8C34-CF5713412199}" srcOrd="0" destOrd="0" presId="urn:microsoft.com/office/officeart/2005/8/layout/hierarchy1"/>
    <dgm:cxn modelId="{4CA18A32-2B94-DE40-9638-99A4C2207861}" type="presParOf" srcId="{459BA203-6A26-584E-8C34-CF5713412199}" destId="{5D5B3B7E-3683-9D46-84AA-B08AE37A2A24}" srcOrd="0" destOrd="0" presId="urn:microsoft.com/office/officeart/2005/8/layout/hierarchy1"/>
    <dgm:cxn modelId="{C3CB1652-93B0-0843-BD39-A7261A88AFEF}" type="presParOf" srcId="{5D5B3B7E-3683-9D46-84AA-B08AE37A2A24}" destId="{025E0753-BE3F-C64E-871E-E0C5886D90CE}" srcOrd="0" destOrd="0" presId="urn:microsoft.com/office/officeart/2005/8/layout/hierarchy1"/>
    <dgm:cxn modelId="{CE9CE3C1-93A1-EB4B-90E5-2C04B08ECB8B}" type="presParOf" srcId="{5D5B3B7E-3683-9D46-84AA-B08AE37A2A24}" destId="{C8BE67F1-C945-8747-A825-428A84A2533E}" srcOrd="1" destOrd="0" presId="urn:microsoft.com/office/officeart/2005/8/layout/hierarchy1"/>
    <dgm:cxn modelId="{3FD3026F-5A10-1A4C-B24C-DF14CE970C57}" type="presParOf" srcId="{459BA203-6A26-584E-8C34-CF5713412199}" destId="{230E50DA-C87E-B141-BECB-BA3F230B8066}" srcOrd="1" destOrd="0" presId="urn:microsoft.com/office/officeart/2005/8/layout/hierarchy1"/>
    <dgm:cxn modelId="{3E607543-1E41-5B46-B037-C820510716A8}" type="presParOf" srcId="{230E50DA-C87E-B141-BECB-BA3F230B8066}" destId="{B5F0FB7B-28E3-254E-B40B-2479CD880C02}" srcOrd="0" destOrd="0" presId="urn:microsoft.com/office/officeart/2005/8/layout/hierarchy1"/>
    <dgm:cxn modelId="{D05EF390-0C48-0A48-9F1B-E3E46678B058}" type="presParOf" srcId="{230E50DA-C87E-B141-BECB-BA3F230B8066}" destId="{E68CC599-3868-314B-A254-F8C94A599C08}" srcOrd="1" destOrd="0" presId="urn:microsoft.com/office/officeart/2005/8/layout/hierarchy1"/>
    <dgm:cxn modelId="{ED629C64-2BEB-8444-A005-91B8B33952BB}" type="presParOf" srcId="{E68CC599-3868-314B-A254-F8C94A599C08}" destId="{87559BBE-2744-F84C-A4E9-50F80AD707C6}" srcOrd="0" destOrd="0" presId="urn:microsoft.com/office/officeart/2005/8/layout/hierarchy1"/>
    <dgm:cxn modelId="{536EE280-1A3E-D543-A52E-CBB58BFF571D}" type="presParOf" srcId="{87559BBE-2744-F84C-A4E9-50F80AD707C6}" destId="{4DBADEA4-82FA-1849-B4CC-D85B4E48D31A}" srcOrd="0" destOrd="0" presId="urn:microsoft.com/office/officeart/2005/8/layout/hierarchy1"/>
    <dgm:cxn modelId="{8BC4E98A-2CFD-084F-BEB7-18B0109ABE8A}" type="presParOf" srcId="{87559BBE-2744-F84C-A4E9-50F80AD707C6}" destId="{9F974A76-476C-8540-AF20-AC67A4245AA5}" srcOrd="1" destOrd="0" presId="urn:microsoft.com/office/officeart/2005/8/layout/hierarchy1"/>
    <dgm:cxn modelId="{4359B726-F4C5-2E4D-9468-D7F4D15ABCFC}" type="presParOf" srcId="{E68CC599-3868-314B-A254-F8C94A599C08}" destId="{E99E6F15-6EAC-C64F-A989-E0604B6DD7DC}" srcOrd="1" destOrd="0" presId="urn:microsoft.com/office/officeart/2005/8/layout/hierarchy1"/>
    <dgm:cxn modelId="{9B665265-A3D7-C242-B2C0-174A41DE50F4}" type="presParOf" srcId="{E99E6F15-6EAC-C64F-A989-E0604B6DD7DC}" destId="{721F1019-DAD1-4E46-A2F9-066A1A2C9304}" srcOrd="0" destOrd="0" presId="urn:microsoft.com/office/officeart/2005/8/layout/hierarchy1"/>
    <dgm:cxn modelId="{B5BCBEC3-61EB-4C40-BA5B-EEFF4EFF1CE2}" type="presParOf" srcId="{E99E6F15-6EAC-C64F-A989-E0604B6DD7DC}" destId="{8EC7BDB2-027B-0546-AB88-CF3B7130607B}" srcOrd="1" destOrd="0" presId="urn:microsoft.com/office/officeart/2005/8/layout/hierarchy1"/>
    <dgm:cxn modelId="{14F3E15E-2771-D949-AE75-7DE1DEE04770}" type="presParOf" srcId="{8EC7BDB2-027B-0546-AB88-CF3B7130607B}" destId="{69BD7779-495A-AF47-9825-009DCDF0766E}" srcOrd="0" destOrd="0" presId="urn:microsoft.com/office/officeart/2005/8/layout/hierarchy1"/>
    <dgm:cxn modelId="{4B6033C9-E3A2-D24D-91CD-D1606A467173}" type="presParOf" srcId="{69BD7779-495A-AF47-9825-009DCDF0766E}" destId="{6440652F-9D81-9846-B973-BC6E314C86E0}" srcOrd="0" destOrd="0" presId="urn:microsoft.com/office/officeart/2005/8/layout/hierarchy1"/>
    <dgm:cxn modelId="{F6822FD0-8D1B-E145-9251-8875F4C05A53}" type="presParOf" srcId="{69BD7779-495A-AF47-9825-009DCDF0766E}" destId="{0513964C-F544-5A43-BA5C-976E59E36F52}" srcOrd="1" destOrd="0" presId="urn:microsoft.com/office/officeart/2005/8/layout/hierarchy1"/>
    <dgm:cxn modelId="{11A4DE13-47E7-0D46-9132-E043F47E2A39}" type="presParOf" srcId="{8EC7BDB2-027B-0546-AB88-CF3B7130607B}" destId="{E1287855-32F7-CA41-A9CF-EE1D36F2483F}" srcOrd="1" destOrd="0" presId="urn:microsoft.com/office/officeart/2005/8/layout/hierarchy1"/>
    <dgm:cxn modelId="{4CD6976B-38CD-7647-8496-B79EEC1A2BD6}" type="presParOf" srcId="{E99E6F15-6EAC-C64F-A989-E0604B6DD7DC}" destId="{553A5D28-95C2-D94D-A7B5-1D397FA86E72}" srcOrd="2" destOrd="0" presId="urn:microsoft.com/office/officeart/2005/8/layout/hierarchy1"/>
    <dgm:cxn modelId="{D08E0707-F0AF-284E-91B7-02ECCC7773C9}" type="presParOf" srcId="{E99E6F15-6EAC-C64F-A989-E0604B6DD7DC}" destId="{4A56C6B5-9777-BB4D-9077-B447EDE737BF}" srcOrd="3" destOrd="0" presId="urn:microsoft.com/office/officeart/2005/8/layout/hierarchy1"/>
    <dgm:cxn modelId="{69FB7343-1438-454B-9BA8-1DBCAFA8C24B}" type="presParOf" srcId="{4A56C6B5-9777-BB4D-9077-B447EDE737BF}" destId="{6E6D2F21-CAA3-A743-BEC5-DDD48DFE4F86}" srcOrd="0" destOrd="0" presId="urn:microsoft.com/office/officeart/2005/8/layout/hierarchy1"/>
    <dgm:cxn modelId="{0812ADD3-9B5C-944D-9437-CF2C695F7696}" type="presParOf" srcId="{6E6D2F21-CAA3-A743-BEC5-DDD48DFE4F86}" destId="{33E2DA93-502D-DF4A-B94E-0287BF150946}" srcOrd="0" destOrd="0" presId="urn:microsoft.com/office/officeart/2005/8/layout/hierarchy1"/>
    <dgm:cxn modelId="{43D06DC7-0A14-5A45-B78C-ADAA0E10CA67}" type="presParOf" srcId="{6E6D2F21-CAA3-A743-BEC5-DDD48DFE4F86}" destId="{F8FDA31B-9FA1-0F43-BD29-599FB1734379}" srcOrd="1" destOrd="0" presId="urn:microsoft.com/office/officeart/2005/8/layout/hierarchy1"/>
    <dgm:cxn modelId="{0F9AB1C9-DF79-DB45-A48A-56833EB23CE8}" type="presParOf" srcId="{4A56C6B5-9777-BB4D-9077-B447EDE737BF}" destId="{1459E47A-51B2-364E-A097-87DE52AA08E3}" srcOrd="1" destOrd="0" presId="urn:microsoft.com/office/officeart/2005/8/layout/hierarchy1"/>
    <dgm:cxn modelId="{84431C8C-0C62-5546-877F-CFECFA638387}" type="presParOf" srcId="{230E50DA-C87E-B141-BECB-BA3F230B8066}" destId="{499CADC9-EDEE-8444-ADB2-23DE901944A5}" srcOrd="2" destOrd="0" presId="urn:microsoft.com/office/officeart/2005/8/layout/hierarchy1"/>
    <dgm:cxn modelId="{AB29A9F3-5135-FE4A-9D3F-934A4CEAE814}" type="presParOf" srcId="{230E50DA-C87E-B141-BECB-BA3F230B8066}" destId="{6977E2EE-50E8-F94E-866E-57614BA2DE08}" srcOrd="3" destOrd="0" presId="urn:microsoft.com/office/officeart/2005/8/layout/hierarchy1"/>
    <dgm:cxn modelId="{34FF6C3E-9614-C24F-9897-A93EC183FDB3}" type="presParOf" srcId="{6977E2EE-50E8-F94E-866E-57614BA2DE08}" destId="{A6EDA863-1D18-A84C-AD1F-EB50600DCE6F}" srcOrd="0" destOrd="0" presId="urn:microsoft.com/office/officeart/2005/8/layout/hierarchy1"/>
    <dgm:cxn modelId="{306CCD5E-9303-5B4C-BE8F-F29C853FEF8E}" type="presParOf" srcId="{A6EDA863-1D18-A84C-AD1F-EB50600DCE6F}" destId="{D46160CE-D7D5-B44B-A934-D6773E3C9F4C}" srcOrd="0" destOrd="0" presId="urn:microsoft.com/office/officeart/2005/8/layout/hierarchy1"/>
    <dgm:cxn modelId="{CBCF6806-8C25-7F4C-A27A-B16C073CC7B4}" type="presParOf" srcId="{A6EDA863-1D18-A84C-AD1F-EB50600DCE6F}" destId="{867FB773-0208-934F-BE5D-34A7839B237C}" srcOrd="1" destOrd="0" presId="urn:microsoft.com/office/officeart/2005/8/layout/hierarchy1"/>
    <dgm:cxn modelId="{F171AB8B-FA7B-564C-A0C2-7D12CAD35ADF}" type="presParOf" srcId="{6977E2EE-50E8-F94E-866E-57614BA2DE08}" destId="{0080329D-B7A8-B84A-8823-6DB95463E6C8}" srcOrd="1" destOrd="0" presId="urn:microsoft.com/office/officeart/2005/8/layout/hierarchy1"/>
    <dgm:cxn modelId="{2DDDFE67-3D14-C342-8221-13EF26AC671E}" type="presParOf" srcId="{0080329D-B7A8-B84A-8823-6DB95463E6C8}" destId="{5529B8C9-31CC-0B49-9F6C-E01DBD0FDC60}" srcOrd="0" destOrd="0" presId="urn:microsoft.com/office/officeart/2005/8/layout/hierarchy1"/>
    <dgm:cxn modelId="{61559919-0BD8-104C-B411-11B2D65F5649}" type="presParOf" srcId="{0080329D-B7A8-B84A-8823-6DB95463E6C8}" destId="{4CCC8F7E-18A0-4942-AB54-DB7F8BCC8733}" srcOrd="1" destOrd="0" presId="urn:microsoft.com/office/officeart/2005/8/layout/hierarchy1"/>
    <dgm:cxn modelId="{C6BA1822-666D-484A-9C55-FAB821A7D1C6}" type="presParOf" srcId="{4CCC8F7E-18A0-4942-AB54-DB7F8BCC8733}" destId="{A373C7B9-1907-A743-8167-6D54A4FD1A58}" srcOrd="0" destOrd="0" presId="urn:microsoft.com/office/officeart/2005/8/layout/hierarchy1"/>
    <dgm:cxn modelId="{C5E112AA-C162-A644-94AD-9411C857545E}" type="presParOf" srcId="{A373C7B9-1907-A743-8167-6D54A4FD1A58}" destId="{A8238C64-808D-7241-B83B-F85BAA439E29}" srcOrd="0" destOrd="0" presId="urn:microsoft.com/office/officeart/2005/8/layout/hierarchy1"/>
    <dgm:cxn modelId="{8C130320-F54A-CD4C-97D1-AA786DFDFDAA}" type="presParOf" srcId="{A373C7B9-1907-A743-8167-6D54A4FD1A58}" destId="{910439E0-9467-D048-90D3-691515DAC18D}" srcOrd="1" destOrd="0" presId="urn:microsoft.com/office/officeart/2005/8/layout/hierarchy1"/>
    <dgm:cxn modelId="{9BD8D631-9D0D-0B44-81B0-4A5C103328D1}" type="presParOf" srcId="{4CCC8F7E-18A0-4942-AB54-DB7F8BCC8733}" destId="{8C47A22C-E351-5C42-98BF-771EC5C1937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491167-6A43-7842-B171-D1B7A862B5ED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8D0D4C-DEED-8C41-8736-C8DC5841B8F2}">
      <dgm:prSet phldrT="[Text]"/>
      <dgm:spPr/>
      <dgm:t>
        <a:bodyPr/>
        <a:lstStyle/>
        <a:p>
          <a:r>
            <a:rPr lang="en-US" dirty="0" smtClean="0"/>
            <a:t>Terminological entry</a:t>
          </a:r>
        </a:p>
      </dgm:t>
    </dgm:pt>
    <dgm:pt modelId="{6B4F46C8-A0E3-B042-B7EC-E75A064CBD0B}" type="parTrans" cxnId="{9797D002-5F4E-AC4C-8879-DA38217EA0A7}">
      <dgm:prSet/>
      <dgm:spPr/>
      <dgm:t>
        <a:bodyPr/>
        <a:lstStyle/>
        <a:p>
          <a:endParaRPr lang="en-US"/>
        </a:p>
      </dgm:t>
    </dgm:pt>
    <dgm:pt modelId="{AEA6BEB7-2E0D-EC40-8298-1856F8017159}" type="sibTrans" cxnId="{9797D002-5F4E-AC4C-8879-DA38217EA0A7}">
      <dgm:prSet/>
      <dgm:spPr/>
      <dgm:t>
        <a:bodyPr/>
        <a:lstStyle/>
        <a:p>
          <a:endParaRPr lang="en-US"/>
        </a:p>
      </dgm:t>
    </dgm:pt>
    <dgm:pt modelId="{04F0B117-EDF2-0644-A471-0C212DFFE96D}">
      <dgm:prSet phldrT="[Text]"/>
      <dgm:spPr/>
      <dgm:t>
        <a:bodyPr/>
        <a:lstStyle/>
        <a:p>
          <a:r>
            <a:rPr lang="en-US" dirty="0" smtClean="0"/>
            <a:t>Language section</a:t>
          </a:r>
          <a:endParaRPr lang="en-US" dirty="0"/>
        </a:p>
      </dgm:t>
    </dgm:pt>
    <dgm:pt modelId="{0FDAC710-A8A9-8843-BEE4-9B3BE1487B9C}" type="parTrans" cxnId="{0F3EAA9D-7249-EC44-B8E9-07B0BE622486}">
      <dgm:prSet/>
      <dgm:spPr/>
      <dgm:t>
        <a:bodyPr/>
        <a:lstStyle/>
        <a:p>
          <a:endParaRPr lang="en-US"/>
        </a:p>
      </dgm:t>
    </dgm:pt>
    <dgm:pt modelId="{3E659333-3A67-F249-9E58-D4E2D09905AE}" type="sibTrans" cxnId="{0F3EAA9D-7249-EC44-B8E9-07B0BE622486}">
      <dgm:prSet/>
      <dgm:spPr/>
      <dgm:t>
        <a:bodyPr/>
        <a:lstStyle/>
        <a:p>
          <a:endParaRPr lang="en-US"/>
        </a:p>
      </dgm:t>
    </dgm:pt>
    <dgm:pt modelId="{EC0C0FAF-659D-3543-A97B-118F04933F69}">
      <dgm:prSet phldrT="[Text]"/>
      <dgm:spPr/>
      <dgm:t>
        <a:bodyPr/>
        <a:lstStyle/>
        <a:p>
          <a:r>
            <a:rPr lang="en-US" dirty="0" smtClean="0"/>
            <a:t>Term section</a:t>
          </a:r>
          <a:endParaRPr lang="en-US" dirty="0"/>
        </a:p>
      </dgm:t>
    </dgm:pt>
    <dgm:pt modelId="{B7B51B70-2D5D-CD4C-B9E4-6B4F928C154C}" type="parTrans" cxnId="{3A76BB38-9D7E-D444-AB9E-DB0EC0A166F3}">
      <dgm:prSet/>
      <dgm:spPr/>
      <dgm:t>
        <a:bodyPr/>
        <a:lstStyle/>
        <a:p>
          <a:endParaRPr lang="en-US"/>
        </a:p>
      </dgm:t>
    </dgm:pt>
    <dgm:pt modelId="{94338D6B-BB39-384F-BD60-B821F74E0B80}" type="sibTrans" cxnId="{3A76BB38-9D7E-D444-AB9E-DB0EC0A166F3}">
      <dgm:prSet/>
      <dgm:spPr/>
      <dgm:t>
        <a:bodyPr/>
        <a:lstStyle/>
        <a:p>
          <a:endParaRPr lang="en-US"/>
        </a:p>
      </dgm:t>
    </dgm:pt>
    <dgm:pt modelId="{EE6F2525-D13E-7E45-8098-83B68CA1B746}">
      <dgm:prSet phldrT="[Text]"/>
      <dgm:spPr/>
      <dgm:t>
        <a:bodyPr/>
        <a:lstStyle/>
        <a:p>
          <a:r>
            <a:rPr lang="en-US" dirty="0" smtClean="0"/>
            <a:t>Term section</a:t>
          </a:r>
          <a:endParaRPr lang="en-US" dirty="0"/>
        </a:p>
      </dgm:t>
    </dgm:pt>
    <dgm:pt modelId="{EF946963-4E19-3048-BAF3-4A76944C0B3C}" type="parTrans" cxnId="{E94850EE-86DB-504C-9234-948E81E7385D}">
      <dgm:prSet/>
      <dgm:spPr/>
      <dgm:t>
        <a:bodyPr/>
        <a:lstStyle/>
        <a:p>
          <a:endParaRPr lang="en-US"/>
        </a:p>
      </dgm:t>
    </dgm:pt>
    <dgm:pt modelId="{4679719B-D57B-DD4E-B471-6333021CC551}" type="sibTrans" cxnId="{E94850EE-86DB-504C-9234-948E81E7385D}">
      <dgm:prSet/>
      <dgm:spPr/>
      <dgm:t>
        <a:bodyPr/>
        <a:lstStyle/>
        <a:p>
          <a:endParaRPr lang="en-US"/>
        </a:p>
      </dgm:t>
    </dgm:pt>
    <dgm:pt modelId="{CBDA3BD2-92E5-3548-BBB3-2E7953376C92}">
      <dgm:prSet phldrT="[Text]"/>
      <dgm:spPr/>
      <dgm:t>
        <a:bodyPr/>
        <a:lstStyle/>
        <a:p>
          <a:r>
            <a:rPr lang="en-US" dirty="0" smtClean="0"/>
            <a:t>Language section</a:t>
          </a:r>
          <a:endParaRPr lang="en-US" dirty="0"/>
        </a:p>
      </dgm:t>
    </dgm:pt>
    <dgm:pt modelId="{5C7D7DC4-8B5B-214A-9D93-0E4188DA3520}" type="parTrans" cxnId="{6F367C53-87E9-B545-A576-AA3B7BDDFCA6}">
      <dgm:prSet/>
      <dgm:spPr/>
      <dgm:t>
        <a:bodyPr/>
        <a:lstStyle/>
        <a:p>
          <a:endParaRPr lang="en-US"/>
        </a:p>
      </dgm:t>
    </dgm:pt>
    <dgm:pt modelId="{F00AA078-4230-5343-847E-E10D49B60DA7}" type="sibTrans" cxnId="{6F367C53-87E9-B545-A576-AA3B7BDDFCA6}">
      <dgm:prSet/>
      <dgm:spPr/>
      <dgm:t>
        <a:bodyPr/>
        <a:lstStyle/>
        <a:p>
          <a:endParaRPr lang="en-US"/>
        </a:p>
      </dgm:t>
    </dgm:pt>
    <dgm:pt modelId="{3FED6516-94E6-BB4B-A52C-7A2244CDC2CE}">
      <dgm:prSet phldrT="[Text]"/>
      <dgm:spPr/>
      <dgm:t>
        <a:bodyPr/>
        <a:lstStyle/>
        <a:p>
          <a:r>
            <a:rPr lang="en-US" dirty="0" smtClean="0"/>
            <a:t>Term section</a:t>
          </a:r>
          <a:endParaRPr lang="en-US" dirty="0"/>
        </a:p>
      </dgm:t>
    </dgm:pt>
    <dgm:pt modelId="{2FEBD81E-CC43-1644-A851-B8322F5F2075}" type="parTrans" cxnId="{131E6005-ED6B-AB45-9208-78B18855F8E5}">
      <dgm:prSet/>
      <dgm:spPr/>
      <dgm:t>
        <a:bodyPr/>
        <a:lstStyle/>
        <a:p>
          <a:endParaRPr lang="en-US"/>
        </a:p>
      </dgm:t>
    </dgm:pt>
    <dgm:pt modelId="{BD4E6A62-5B55-FD4F-84E2-5C7F2C72D052}" type="sibTrans" cxnId="{131E6005-ED6B-AB45-9208-78B18855F8E5}">
      <dgm:prSet/>
      <dgm:spPr/>
      <dgm:t>
        <a:bodyPr/>
        <a:lstStyle/>
        <a:p>
          <a:endParaRPr lang="en-US"/>
        </a:p>
      </dgm:t>
    </dgm:pt>
    <dgm:pt modelId="{9B8FB3C6-33CC-354E-A18A-7FF5D822219E}" type="pres">
      <dgm:prSet presAssocID="{14491167-6A43-7842-B171-D1B7A862B5E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59BA203-6A26-584E-8C34-CF5713412199}" type="pres">
      <dgm:prSet presAssocID="{778D0D4C-DEED-8C41-8736-C8DC5841B8F2}" presName="hierRoot1" presStyleCnt="0"/>
      <dgm:spPr/>
    </dgm:pt>
    <dgm:pt modelId="{5D5B3B7E-3683-9D46-84AA-B08AE37A2A24}" type="pres">
      <dgm:prSet presAssocID="{778D0D4C-DEED-8C41-8736-C8DC5841B8F2}" presName="composite" presStyleCnt="0"/>
      <dgm:spPr/>
    </dgm:pt>
    <dgm:pt modelId="{025E0753-BE3F-C64E-871E-E0C5886D90CE}" type="pres">
      <dgm:prSet presAssocID="{778D0D4C-DEED-8C41-8736-C8DC5841B8F2}" presName="background" presStyleLbl="node0" presStyleIdx="0" presStyleCnt="1"/>
      <dgm:spPr/>
    </dgm:pt>
    <dgm:pt modelId="{C8BE67F1-C945-8747-A825-428A84A2533E}" type="pres">
      <dgm:prSet presAssocID="{778D0D4C-DEED-8C41-8736-C8DC5841B8F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0E50DA-C87E-B141-BECB-BA3F230B8066}" type="pres">
      <dgm:prSet presAssocID="{778D0D4C-DEED-8C41-8736-C8DC5841B8F2}" presName="hierChild2" presStyleCnt="0"/>
      <dgm:spPr/>
    </dgm:pt>
    <dgm:pt modelId="{B5F0FB7B-28E3-254E-B40B-2479CD880C02}" type="pres">
      <dgm:prSet presAssocID="{0FDAC710-A8A9-8843-BEE4-9B3BE1487B9C}" presName="Name10" presStyleLbl="parChTrans1D2" presStyleIdx="0" presStyleCnt="2"/>
      <dgm:spPr/>
      <dgm:t>
        <a:bodyPr/>
        <a:lstStyle/>
        <a:p>
          <a:endParaRPr lang="en-US"/>
        </a:p>
      </dgm:t>
    </dgm:pt>
    <dgm:pt modelId="{E68CC599-3868-314B-A254-F8C94A599C08}" type="pres">
      <dgm:prSet presAssocID="{04F0B117-EDF2-0644-A471-0C212DFFE96D}" presName="hierRoot2" presStyleCnt="0"/>
      <dgm:spPr/>
    </dgm:pt>
    <dgm:pt modelId="{87559BBE-2744-F84C-A4E9-50F80AD707C6}" type="pres">
      <dgm:prSet presAssocID="{04F0B117-EDF2-0644-A471-0C212DFFE96D}" presName="composite2" presStyleCnt="0"/>
      <dgm:spPr/>
    </dgm:pt>
    <dgm:pt modelId="{4DBADEA4-82FA-1849-B4CC-D85B4E48D31A}" type="pres">
      <dgm:prSet presAssocID="{04F0B117-EDF2-0644-A471-0C212DFFE96D}" presName="background2" presStyleLbl="node2" presStyleIdx="0" presStyleCnt="2"/>
      <dgm:spPr/>
    </dgm:pt>
    <dgm:pt modelId="{9F974A76-476C-8540-AF20-AC67A4245AA5}" type="pres">
      <dgm:prSet presAssocID="{04F0B117-EDF2-0644-A471-0C212DFFE96D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9E6F15-6EAC-C64F-A989-E0604B6DD7DC}" type="pres">
      <dgm:prSet presAssocID="{04F0B117-EDF2-0644-A471-0C212DFFE96D}" presName="hierChild3" presStyleCnt="0"/>
      <dgm:spPr/>
    </dgm:pt>
    <dgm:pt modelId="{721F1019-DAD1-4E46-A2F9-066A1A2C9304}" type="pres">
      <dgm:prSet presAssocID="{B7B51B70-2D5D-CD4C-B9E4-6B4F928C154C}" presName="Name17" presStyleLbl="parChTrans1D3" presStyleIdx="0" presStyleCnt="3"/>
      <dgm:spPr/>
      <dgm:t>
        <a:bodyPr/>
        <a:lstStyle/>
        <a:p>
          <a:endParaRPr lang="en-US"/>
        </a:p>
      </dgm:t>
    </dgm:pt>
    <dgm:pt modelId="{8EC7BDB2-027B-0546-AB88-CF3B7130607B}" type="pres">
      <dgm:prSet presAssocID="{EC0C0FAF-659D-3543-A97B-118F04933F69}" presName="hierRoot3" presStyleCnt="0"/>
      <dgm:spPr/>
    </dgm:pt>
    <dgm:pt modelId="{69BD7779-495A-AF47-9825-009DCDF0766E}" type="pres">
      <dgm:prSet presAssocID="{EC0C0FAF-659D-3543-A97B-118F04933F69}" presName="composite3" presStyleCnt="0"/>
      <dgm:spPr/>
    </dgm:pt>
    <dgm:pt modelId="{6440652F-9D81-9846-B973-BC6E314C86E0}" type="pres">
      <dgm:prSet presAssocID="{EC0C0FAF-659D-3543-A97B-118F04933F69}" presName="background3" presStyleLbl="node3" presStyleIdx="0" presStyleCnt="3"/>
      <dgm:spPr/>
    </dgm:pt>
    <dgm:pt modelId="{0513964C-F544-5A43-BA5C-976E59E36F52}" type="pres">
      <dgm:prSet presAssocID="{EC0C0FAF-659D-3543-A97B-118F04933F69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287855-32F7-CA41-A9CF-EE1D36F2483F}" type="pres">
      <dgm:prSet presAssocID="{EC0C0FAF-659D-3543-A97B-118F04933F69}" presName="hierChild4" presStyleCnt="0"/>
      <dgm:spPr/>
    </dgm:pt>
    <dgm:pt modelId="{553A5D28-95C2-D94D-A7B5-1D397FA86E72}" type="pres">
      <dgm:prSet presAssocID="{EF946963-4E19-3048-BAF3-4A76944C0B3C}" presName="Name17" presStyleLbl="parChTrans1D3" presStyleIdx="1" presStyleCnt="3"/>
      <dgm:spPr/>
      <dgm:t>
        <a:bodyPr/>
        <a:lstStyle/>
        <a:p>
          <a:endParaRPr lang="en-US"/>
        </a:p>
      </dgm:t>
    </dgm:pt>
    <dgm:pt modelId="{4A56C6B5-9777-BB4D-9077-B447EDE737BF}" type="pres">
      <dgm:prSet presAssocID="{EE6F2525-D13E-7E45-8098-83B68CA1B746}" presName="hierRoot3" presStyleCnt="0"/>
      <dgm:spPr/>
    </dgm:pt>
    <dgm:pt modelId="{6E6D2F21-CAA3-A743-BEC5-DDD48DFE4F86}" type="pres">
      <dgm:prSet presAssocID="{EE6F2525-D13E-7E45-8098-83B68CA1B746}" presName="composite3" presStyleCnt="0"/>
      <dgm:spPr/>
    </dgm:pt>
    <dgm:pt modelId="{33E2DA93-502D-DF4A-B94E-0287BF150946}" type="pres">
      <dgm:prSet presAssocID="{EE6F2525-D13E-7E45-8098-83B68CA1B746}" presName="background3" presStyleLbl="node3" presStyleIdx="1" presStyleCnt="3"/>
      <dgm:spPr/>
    </dgm:pt>
    <dgm:pt modelId="{F8FDA31B-9FA1-0F43-BD29-599FB1734379}" type="pres">
      <dgm:prSet presAssocID="{EE6F2525-D13E-7E45-8098-83B68CA1B746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59E47A-51B2-364E-A097-87DE52AA08E3}" type="pres">
      <dgm:prSet presAssocID="{EE6F2525-D13E-7E45-8098-83B68CA1B746}" presName="hierChild4" presStyleCnt="0"/>
      <dgm:spPr/>
    </dgm:pt>
    <dgm:pt modelId="{499CADC9-EDEE-8444-ADB2-23DE901944A5}" type="pres">
      <dgm:prSet presAssocID="{5C7D7DC4-8B5B-214A-9D93-0E4188DA3520}" presName="Name10" presStyleLbl="parChTrans1D2" presStyleIdx="1" presStyleCnt="2"/>
      <dgm:spPr/>
      <dgm:t>
        <a:bodyPr/>
        <a:lstStyle/>
        <a:p>
          <a:endParaRPr lang="en-US"/>
        </a:p>
      </dgm:t>
    </dgm:pt>
    <dgm:pt modelId="{6977E2EE-50E8-F94E-866E-57614BA2DE08}" type="pres">
      <dgm:prSet presAssocID="{CBDA3BD2-92E5-3548-BBB3-2E7953376C92}" presName="hierRoot2" presStyleCnt="0"/>
      <dgm:spPr/>
    </dgm:pt>
    <dgm:pt modelId="{A6EDA863-1D18-A84C-AD1F-EB50600DCE6F}" type="pres">
      <dgm:prSet presAssocID="{CBDA3BD2-92E5-3548-BBB3-2E7953376C92}" presName="composite2" presStyleCnt="0"/>
      <dgm:spPr/>
    </dgm:pt>
    <dgm:pt modelId="{D46160CE-D7D5-B44B-A934-D6773E3C9F4C}" type="pres">
      <dgm:prSet presAssocID="{CBDA3BD2-92E5-3548-BBB3-2E7953376C92}" presName="background2" presStyleLbl="node2" presStyleIdx="1" presStyleCnt="2"/>
      <dgm:spPr/>
    </dgm:pt>
    <dgm:pt modelId="{867FB773-0208-934F-BE5D-34A7839B237C}" type="pres">
      <dgm:prSet presAssocID="{CBDA3BD2-92E5-3548-BBB3-2E7953376C9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80329D-B7A8-B84A-8823-6DB95463E6C8}" type="pres">
      <dgm:prSet presAssocID="{CBDA3BD2-92E5-3548-BBB3-2E7953376C92}" presName="hierChild3" presStyleCnt="0"/>
      <dgm:spPr/>
    </dgm:pt>
    <dgm:pt modelId="{5529B8C9-31CC-0B49-9F6C-E01DBD0FDC60}" type="pres">
      <dgm:prSet presAssocID="{2FEBD81E-CC43-1644-A851-B8322F5F2075}" presName="Name17" presStyleLbl="parChTrans1D3" presStyleIdx="2" presStyleCnt="3"/>
      <dgm:spPr/>
      <dgm:t>
        <a:bodyPr/>
        <a:lstStyle/>
        <a:p>
          <a:endParaRPr lang="en-US"/>
        </a:p>
      </dgm:t>
    </dgm:pt>
    <dgm:pt modelId="{4CCC8F7E-18A0-4942-AB54-DB7F8BCC8733}" type="pres">
      <dgm:prSet presAssocID="{3FED6516-94E6-BB4B-A52C-7A2244CDC2CE}" presName="hierRoot3" presStyleCnt="0"/>
      <dgm:spPr/>
    </dgm:pt>
    <dgm:pt modelId="{A373C7B9-1907-A743-8167-6D54A4FD1A58}" type="pres">
      <dgm:prSet presAssocID="{3FED6516-94E6-BB4B-A52C-7A2244CDC2CE}" presName="composite3" presStyleCnt="0"/>
      <dgm:spPr/>
    </dgm:pt>
    <dgm:pt modelId="{A8238C64-808D-7241-B83B-F85BAA439E29}" type="pres">
      <dgm:prSet presAssocID="{3FED6516-94E6-BB4B-A52C-7A2244CDC2CE}" presName="background3" presStyleLbl="node3" presStyleIdx="2" presStyleCnt="3"/>
      <dgm:spPr/>
    </dgm:pt>
    <dgm:pt modelId="{910439E0-9467-D048-90D3-691515DAC18D}" type="pres">
      <dgm:prSet presAssocID="{3FED6516-94E6-BB4B-A52C-7A2244CDC2CE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47A22C-E351-5C42-98BF-771EC5C19372}" type="pres">
      <dgm:prSet presAssocID="{3FED6516-94E6-BB4B-A52C-7A2244CDC2CE}" presName="hierChild4" presStyleCnt="0"/>
      <dgm:spPr/>
    </dgm:pt>
  </dgm:ptLst>
  <dgm:cxnLst>
    <dgm:cxn modelId="{131E6005-ED6B-AB45-9208-78B18855F8E5}" srcId="{CBDA3BD2-92E5-3548-BBB3-2E7953376C92}" destId="{3FED6516-94E6-BB4B-A52C-7A2244CDC2CE}" srcOrd="0" destOrd="0" parTransId="{2FEBD81E-CC43-1644-A851-B8322F5F2075}" sibTransId="{BD4E6A62-5B55-FD4F-84E2-5C7F2C72D052}"/>
    <dgm:cxn modelId="{0F3EAA9D-7249-EC44-B8E9-07B0BE622486}" srcId="{778D0D4C-DEED-8C41-8736-C8DC5841B8F2}" destId="{04F0B117-EDF2-0644-A471-0C212DFFE96D}" srcOrd="0" destOrd="0" parTransId="{0FDAC710-A8A9-8843-BEE4-9B3BE1487B9C}" sibTransId="{3E659333-3A67-F249-9E58-D4E2D09905AE}"/>
    <dgm:cxn modelId="{85EF3558-A77B-4C41-9098-20C05375BC19}" type="presOf" srcId="{3FED6516-94E6-BB4B-A52C-7A2244CDC2CE}" destId="{910439E0-9467-D048-90D3-691515DAC18D}" srcOrd="0" destOrd="0" presId="urn:microsoft.com/office/officeart/2005/8/layout/hierarchy1"/>
    <dgm:cxn modelId="{E94850EE-86DB-504C-9234-948E81E7385D}" srcId="{04F0B117-EDF2-0644-A471-0C212DFFE96D}" destId="{EE6F2525-D13E-7E45-8098-83B68CA1B746}" srcOrd="1" destOrd="0" parTransId="{EF946963-4E19-3048-BAF3-4A76944C0B3C}" sibTransId="{4679719B-D57B-DD4E-B471-6333021CC551}"/>
    <dgm:cxn modelId="{4AACAC5C-2C2B-A04B-9E23-134C59B45542}" type="presOf" srcId="{778D0D4C-DEED-8C41-8736-C8DC5841B8F2}" destId="{C8BE67F1-C945-8747-A825-428A84A2533E}" srcOrd="0" destOrd="0" presId="urn:microsoft.com/office/officeart/2005/8/layout/hierarchy1"/>
    <dgm:cxn modelId="{6F367C53-87E9-B545-A576-AA3B7BDDFCA6}" srcId="{778D0D4C-DEED-8C41-8736-C8DC5841B8F2}" destId="{CBDA3BD2-92E5-3548-BBB3-2E7953376C92}" srcOrd="1" destOrd="0" parTransId="{5C7D7DC4-8B5B-214A-9D93-0E4188DA3520}" sibTransId="{F00AA078-4230-5343-847E-E10D49B60DA7}"/>
    <dgm:cxn modelId="{B6C316D7-D600-3F40-B9B6-45BE0DECCA10}" type="presOf" srcId="{14491167-6A43-7842-B171-D1B7A862B5ED}" destId="{9B8FB3C6-33CC-354E-A18A-7FF5D822219E}" srcOrd="0" destOrd="0" presId="urn:microsoft.com/office/officeart/2005/8/layout/hierarchy1"/>
    <dgm:cxn modelId="{2B1DD27E-726F-EB40-9A51-6FDD3DE8970E}" type="presOf" srcId="{04F0B117-EDF2-0644-A471-0C212DFFE96D}" destId="{9F974A76-476C-8540-AF20-AC67A4245AA5}" srcOrd="0" destOrd="0" presId="urn:microsoft.com/office/officeart/2005/8/layout/hierarchy1"/>
    <dgm:cxn modelId="{4E52642B-2B40-5542-A157-9DE7D31A3427}" type="presOf" srcId="{CBDA3BD2-92E5-3548-BBB3-2E7953376C92}" destId="{867FB773-0208-934F-BE5D-34A7839B237C}" srcOrd="0" destOrd="0" presId="urn:microsoft.com/office/officeart/2005/8/layout/hierarchy1"/>
    <dgm:cxn modelId="{FA4FDEAA-60AA-6744-A03C-8FB067CA359F}" type="presOf" srcId="{B7B51B70-2D5D-CD4C-B9E4-6B4F928C154C}" destId="{721F1019-DAD1-4E46-A2F9-066A1A2C9304}" srcOrd="0" destOrd="0" presId="urn:microsoft.com/office/officeart/2005/8/layout/hierarchy1"/>
    <dgm:cxn modelId="{3A76BB38-9D7E-D444-AB9E-DB0EC0A166F3}" srcId="{04F0B117-EDF2-0644-A471-0C212DFFE96D}" destId="{EC0C0FAF-659D-3543-A97B-118F04933F69}" srcOrd="0" destOrd="0" parTransId="{B7B51B70-2D5D-CD4C-B9E4-6B4F928C154C}" sibTransId="{94338D6B-BB39-384F-BD60-B821F74E0B80}"/>
    <dgm:cxn modelId="{52C9237C-DE8A-AA4B-A1B1-59782E7B31C0}" type="presOf" srcId="{EF946963-4E19-3048-BAF3-4A76944C0B3C}" destId="{553A5D28-95C2-D94D-A7B5-1D397FA86E72}" srcOrd="0" destOrd="0" presId="urn:microsoft.com/office/officeart/2005/8/layout/hierarchy1"/>
    <dgm:cxn modelId="{AB1CB96C-9D28-014C-B51E-693BACD71CD7}" type="presOf" srcId="{0FDAC710-A8A9-8843-BEE4-9B3BE1487B9C}" destId="{B5F0FB7B-28E3-254E-B40B-2479CD880C02}" srcOrd="0" destOrd="0" presId="urn:microsoft.com/office/officeart/2005/8/layout/hierarchy1"/>
    <dgm:cxn modelId="{2FA44D25-A75A-BE45-8FAC-F26DC7844723}" type="presOf" srcId="{2FEBD81E-CC43-1644-A851-B8322F5F2075}" destId="{5529B8C9-31CC-0B49-9F6C-E01DBD0FDC60}" srcOrd="0" destOrd="0" presId="urn:microsoft.com/office/officeart/2005/8/layout/hierarchy1"/>
    <dgm:cxn modelId="{B0C1854B-23BC-EB4E-BB79-E104079529E7}" type="presOf" srcId="{5C7D7DC4-8B5B-214A-9D93-0E4188DA3520}" destId="{499CADC9-EDEE-8444-ADB2-23DE901944A5}" srcOrd="0" destOrd="0" presId="urn:microsoft.com/office/officeart/2005/8/layout/hierarchy1"/>
    <dgm:cxn modelId="{16063750-F504-7C46-8F2F-07EE1A8B9D2A}" type="presOf" srcId="{EC0C0FAF-659D-3543-A97B-118F04933F69}" destId="{0513964C-F544-5A43-BA5C-976E59E36F52}" srcOrd="0" destOrd="0" presId="urn:microsoft.com/office/officeart/2005/8/layout/hierarchy1"/>
    <dgm:cxn modelId="{9797D002-5F4E-AC4C-8879-DA38217EA0A7}" srcId="{14491167-6A43-7842-B171-D1B7A862B5ED}" destId="{778D0D4C-DEED-8C41-8736-C8DC5841B8F2}" srcOrd="0" destOrd="0" parTransId="{6B4F46C8-A0E3-B042-B7EC-E75A064CBD0B}" sibTransId="{AEA6BEB7-2E0D-EC40-8298-1856F8017159}"/>
    <dgm:cxn modelId="{A8FA9089-9F5D-BE41-BF0F-FCA66EFBA099}" type="presOf" srcId="{EE6F2525-D13E-7E45-8098-83B68CA1B746}" destId="{F8FDA31B-9FA1-0F43-BD29-599FB1734379}" srcOrd="0" destOrd="0" presId="urn:microsoft.com/office/officeart/2005/8/layout/hierarchy1"/>
    <dgm:cxn modelId="{ADAD9066-FA1F-5A4E-9157-8E56D08E57D8}" type="presParOf" srcId="{9B8FB3C6-33CC-354E-A18A-7FF5D822219E}" destId="{459BA203-6A26-584E-8C34-CF5713412199}" srcOrd="0" destOrd="0" presId="urn:microsoft.com/office/officeart/2005/8/layout/hierarchy1"/>
    <dgm:cxn modelId="{88D63B89-371A-0A4A-A383-C0CD5F5B297D}" type="presParOf" srcId="{459BA203-6A26-584E-8C34-CF5713412199}" destId="{5D5B3B7E-3683-9D46-84AA-B08AE37A2A24}" srcOrd="0" destOrd="0" presId="urn:microsoft.com/office/officeart/2005/8/layout/hierarchy1"/>
    <dgm:cxn modelId="{A6E8F8B8-AD1F-2F4C-A214-69EE1F98BF9E}" type="presParOf" srcId="{5D5B3B7E-3683-9D46-84AA-B08AE37A2A24}" destId="{025E0753-BE3F-C64E-871E-E0C5886D90CE}" srcOrd="0" destOrd="0" presId="urn:microsoft.com/office/officeart/2005/8/layout/hierarchy1"/>
    <dgm:cxn modelId="{FB251A0B-1AF4-E841-93D7-E78ABE6A7E1E}" type="presParOf" srcId="{5D5B3B7E-3683-9D46-84AA-B08AE37A2A24}" destId="{C8BE67F1-C945-8747-A825-428A84A2533E}" srcOrd="1" destOrd="0" presId="urn:microsoft.com/office/officeart/2005/8/layout/hierarchy1"/>
    <dgm:cxn modelId="{E9AE9431-7DA7-BC4C-AC9E-B25C44C300D0}" type="presParOf" srcId="{459BA203-6A26-584E-8C34-CF5713412199}" destId="{230E50DA-C87E-B141-BECB-BA3F230B8066}" srcOrd="1" destOrd="0" presId="urn:microsoft.com/office/officeart/2005/8/layout/hierarchy1"/>
    <dgm:cxn modelId="{598FE1A7-8F9D-E14F-A01C-FC91D15D2BE2}" type="presParOf" srcId="{230E50DA-C87E-B141-BECB-BA3F230B8066}" destId="{B5F0FB7B-28E3-254E-B40B-2479CD880C02}" srcOrd="0" destOrd="0" presId="urn:microsoft.com/office/officeart/2005/8/layout/hierarchy1"/>
    <dgm:cxn modelId="{EA3EF942-9FD7-CD4A-8BBC-4F1AE140AF1E}" type="presParOf" srcId="{230E50DA-C87E-B141-BECB-BA3F230B8066}" destId="{E68CC599-3868-314B-A254-F8C94A599C08}" srcOrd="1" destOrd="0" presId="urn:microsoft.com/office/officeart/2005/8/layout/hierarchy1"/>
    <dgm:cxn modelId="{F82755DE-EA4A-404A-97F9-58F9601F2443}" type="presParOf" srcId="{E68CC599-3868-314B-A254-F8C94A599C08}" destId="{87559BBE-2744-F84C-A4E9-50F80AD707C6}" srcOrd="0" destOrd="0" presId="urn:microsoft.com/office/officeart/2005/8/layout/hierarchy1"/>
    <dgm:cxn modelId="{F14F1AD2-F703-104B-9AD8-7C07B0F1EEFE}" type="presParOf" srcId="{87559BBE-2744-F84C-A4E9-50F80AD707C6}" destId="{4DBADEA4-82FA-1849-B4CC-D85B4E48D31A}" srcOrd="0" destOrd="0" presId="urn:microsoft.com/office/officeart/2005/8/layout/hierarchy1"/>
    <dgm:cxn modelId="{1E9BBF52-508C-5949-ABC1-2DEB6FEAEC60}" type="presParOf" srcId="{87559BBE-2744-F84C-A4E9-50F80AD707C6}" destId="{9F974A76-476C-8540-AF20-AC67A4245AA5}" srcOrd="1" destOrd="0" presId="urn:microsoft.com/office/officeart/2005/8/layout/hierarchy1"/>
    <dgm:cxn modelId="{2AEADED9-CC26-3849-8793-521F35290F78}" type="presParOf" srcId="{E68CC599-3868-314B-A254-F8C94A599C08}" destId="{E99E6F15-6EAC-C64F-A989-E0604B6DD7DC}" srcOrd="1" destOrd="0" presId="urn:microsoft.com/office/officeart/2005/8/layout/hierarchy1"/>
    <dgm:cxn modelId="{52E94F9C-6D9D-6647-A753-DE6D7D8337F5}" type="presParOf" srcId="{E99E6F15-6EAC-C64F-A989-E0604B6DD7DC}" destId="{721F1019-DAD1-4E46-A2F9-066A1A2C9304}" srcOrd="0" destOrd="0" presId="urn:microsoft.com/office/officeart/2005/8/layout/hierarchy1"/>
    <dgm:cxn modelId="{C2874BD5-3090-B749-96A8-BC547F8A4500}" type="presParOf" srcId="{E99E6F15-6EAC-C64F-A989-E0604B6DD7DC}" destId="{8EC7BDB2-027B-0546-AB88-CF3B7130607B}" srcOrd="1" destOrd="0" presId="urn:microsoft.com/office/officeart/2005/8/layout/hierarchy1"/>
    <dgm:cxn modelId="{649B9938-EE7E-314B-8350-CFFD59B66103}" type="presParOf" srcId="{8EC7BDB2-027B-0546-AB88-CF3B7130607B}" destId="{69BD7779-495A-AF47-9825-009DCDF0766E}" srcOrd="0" destOrd="0" presId="urn:microsoft.com/office/officeart/2005/8/layout/hierarchy1"/>
    <dgm:cxn modelId="{D893A4FB-9CC9-0942-813A-27C68696976D}" type="presParOf" srcId="{69BD7779-495A-AF47-9825-009DCDF0766E}" destId="{6440652F-9D81-9846-B973-BC6E314C86E0}" srcOrd="0" destOrd="0" presId="urn:microsoft.com/office/officeart/2005/8/layout/hierarchy1"/>
    <dgm:cxn modelId="{F54271CF-D805-C543-AABD-7FE88C4A30A9}" type="presParOf" srcId="{69BD7779-495A-AF47-9825-009DCDF0766E}" destId="{0513964C-F544-5A43-BA5C-976E59E36F52}" srcOrd="1" destOrd="0" presId="urn:microsoft.com/office/officeart/2005/8/layout/hierarchy1"/>
    <dgm:cxn modelId="{682A4D18-DF0E-E74A-8B47-B114EE495B70}" type="presParOf" srcId="{8EC7BDB2-027B-0546-AB88-CF3B7130607B}" destId="{E1287855-32F7-CA41-A9CF-EE1D36F2483F}" srcOrd="1" destOrd="0" presId="urn:microsoft.com/office/officeart/2005/8/layout/hierarchy1"/>
    <dgm:cxn modelId="{D0288E1C-0743-CA4F-9BB9-655548CAD50D}" type="presParOf" srcId="{E99E6F15-6EAC-C64F-A989-E0604B6DD7DC}" destId="{553A5D28-95C2-D94D-A7B5-1D397FA86E72}" srcOrd="2" destOrd="0" presId="urn:microsoft.com/office/officeart/2005/8/layout/hierarchy1"/>
    <dgm:cxn modelId="{FAF2347B-1103-7348-8FBF-349EA87FB893}" type="presParOf" srcId="{E99E6F15-6EAC-C64F-A989-E0604B6DD7DC}" destId="{4A56C6B5-9777-BB4D-9077-B447EDE737BF}" srcOrd="3" destOrd="0" presId="urn:microsoft.com/office/officeart/2005/8/layout/hierarchy1"/>
    <dgm:cxn modelId="{97F6F506-9EEF-8746-9D52-BB730840A067}" type="presParOf" srcId="{4A56C6B5-9777-BB4D-9077-B447EDE737BF}" destId="{6E6D2F21-CAA3-A743-BEC5-DDD48DFE4F86}" srcOrd="0" destOrd="0" presId="urn:microsoft.com/office/officeart/2005/8/layout/hierarchy1"/>
    <dgm:cxn modelId="{31C54862-C467-8F49-BBD3-E9C8D2C4917A}" type="presParOf" srcId="{6E6D2F21-CAA3-A743-BEC5-DDD48DFE4F86}" destId="{33E2DA93-502D-DF4A-B94E-0287BF150946}" srcOrd="0" destOrd="0" presId="urn:microsoft.com/office/officeart/2005/8/layout/hierarchy1"/>
    <dgm:cxn modelId="{E91F00E6-A299-1243-8605-41CAC4339A4E}" type="presParOf" srcId="{6E6D2F21-CAA3-A743-BEC5-DDD48DFE4F86}" destId="{F8FDA31B-9FA1-0F43-BD29-599FB1734379}" srcOrd="1" destOrd="0" presId="urn:microsoft.com/office/officeart/2005/8/layout/hierarchy1"/>
    <dgm:cxn modelId="{064330EA-A6BC-C345-8DFD-37647E19CFA2}" type="presParOf" srcId="{4A56C6B5-9777-BB4D-9077-B447EDE737BF}" destId="{1459E47A-51B2-364E-A097-87DE52AA08E3}" srcOrd="1" destOrd="0" presId="urn:microsoft.com/office/officeart/2005/8/layout/hierarchy1"/>
    <dgm:cxn modelId="{20832E56-A148-504C-940A-FEF45B0E70E2}" type="presParOf" srcId="{230E50DA-C87E-B141-BECB-BA3F230B8066}" destId="{499CADC9-EDEE-8444-ADB2-23DE901944A5}" srcOrd="2" destOrd="0" presId="urn:microsoft.com/office/officeart/2005/8/layout/hierarchy1"/>
    <dgm:cxn modelId="{CC7F3EE0-3EB4-A54E-B30C-9C910E56E412}" type="presParOf" srcId="{230E50DA-C87E-B141-BECB-BA3F230B8066}" destId="{6977E2EE-50E8-F94E-866E-57614BA2DE08}" srcOrd="3" destOrd="0" presId="urn:microsoft.com/office/officeart/2005/8/layout/hierarchy1"/>
    <dgm:cxn modelId="{F7CA2ACE-40BE-8843-8A92-4F746061857C}" type="presParOf" srcId="{6977E2EE-50E8-F94E-866E-57614BA2DE08}" destId="{A6EDA863-1D18-A84C-AD1F-EB50600DCE6F}" srcOrd="0" destOrd="0" presId="urn:microsoft.com/office/officeart/2005/8/layout/hierarchy1"/>
    <dgm:cxn modelId="{F90E9CEB-7F83-7140-8460-0C947EF32AE1}" type="presParOf" srcId="{A6EDA863-1D18-A84C-AD1F-EB50600DCE6F}" destId="{D46160CE-D7D5-B44B-A934-D6773E3C9F4C}" srcOrd="0" destOrd="0" presId="urn:microsoft.com/office/officeart/2005/8/layout/hierarchy1"/>
    <dgm:cxn modelId="{53C34FCC-D6F7-CF4C-B643-0C140055C5F9}" type="presParOf" srcId="{A6EDA863-1D18-A84C-AD1F-EB50600DCE6F}" destId="{867FB773-0208-934F-BE5D-34A7839B237C}" srcOrd="1" destOrd="0" presId="urn:microsoft.com/office/officeart/2005/8/layout/hierarchy1"/>
    <dgm:cxn modelId="{2CE711DC-5A05-2C4B-9776-53409A4F0104}" type="presParOf" srcId="{6977E2EE-50E8-F94E-866E-57614BA2DE08}" destId="{0080329D-B7A8-B84A-8823-6DB95463E6C8}" srcOrd="1" destOrd="0" presId="urn:microsoft.com/office/officeart/2005/8/layout/hierarchy1"/>
    <dgm:cxn modelId="{AD67AB20-8F3B-5143-BDAE-019F635A4FB0}" type="presParOf" srcId="{0080329D-B7A8-B84A-8823-6DB95463E6C8}" destId="{5529B8C9-31CC-0B49-9F6C-E01DBD0FDC60}" srcOrd="0" destOrd="0" presId="urn:microsoft.com/office/officeart/2005/8/layout/hierarchy1"/>
    <dgm:cxn modelId="{0EFDEF5A-9382-3048-85F5-B4C5F172A294}" type="presParOf" srcId="{0080329D-B7A8-B84A-8823-6DB95463E6C8}" destId="{4CCC8F7E-18A0-4942-AB54-DB7F8BCC8733}" srcOrd="1" destOrd="0" presId="urn:microsoft.com/office/officeart/2005/8/layout/hierarchy1"/>
    <dgm:cxn modelId="{C8C3E62C-55A3-F448-AC97-DF7D5990BA39}" type="presParOf" srcId="{4CCC8F7E-18A0-4942-AB54-DB7F8BCC8733}" destId="{A373C7B9-1907-A743-8167-6D54A4FD1A58}" srcOrd="0" destOrd="0" presId="urn:microsoft.com/office/officeart/2005/8/layout/hierarchy1"/>
    <dgm:cxn modelId="{44F500C6-D195-DA45-B770-7BA424D540A2}" type="presParOf" srcId="{A373C7B9-1907-A743-8167-6D54A4FD1A58}" destId="{A8238C64-808D-7241-B83B-F85BAA439E29}" srcOrd="0" destOrd="0" presId="urn:microsoft.com/office/officeart/2005/8/layout/hierarchy1"/>
    <dgm:cxn modelId="{E6373330-FA0C-F345-B19C-D3A5814414EB}" type="presParOf" srcId="{A373C7B9-1907-A743-8167-6D54A4FD1A58}" destId="{910439E0-9467-D048-90D3-691515DAC18D}" srcOrd="1" destOrd="0" presId="urn:microsoft.com/office/officeart/2005/8/layout/hierarchy1"/>
    <dgm:cxn modelId="{679BFA79-D919-8047-BA98-C6BA96EA3E7C}" type="presParOf" srcId="{4CCC8F7E-18A0-4942-AB54-DB7F8BCC8733}" destId="{8C47A22C-E351-5C42-98BF-771EC5C1937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29B8C9-31CC-0B49-9F6C-E01DBD0FDC60}">
      <dsp:nvSpPr>
        <dsp:cNvPr id="0" name=""/>
        <dsp:cNvSpPr/>
      </dsp:nvSpPr>
      <dsp:spPr>
        <a:xfrm>
          <a:off x="6104881" y="2724914"/>
          <a:ext cx="91440" cy="5074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749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CADC9-EDEE-8444-ADB2-23DE901944A5}">
      <dsp:nvSpPr>
        <dsp:cNvPr id="0" name=""/>
        <dsp:cNvSpPr/>
      </dsp:nvSpPr>
      <dsp:spPr>
        <a:xfrm>
          <a:off x="4551043" y="1109360"/>
          <a:ext cx="1599558" cy="507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843"/>
              </a:lnTo>
              <a:lnTo>
                <a:pt x="1599558" y="345843"/>
              </a:lnTo>
              <a:lnTo>
                <a:pt x="1599558" y="50749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3A5D28-95C2-D94D-A7B5-1D397FA86E72}">
      <dsp:nvSpPr>
        <dsp:cNvPr id="0" name=""/>
        <dsp:cNvSpPr/>
      </dsp:nvSpPr>
      <dsp:spPr>
        <a:xfrm>
          <a:off x="2951484" y="2724914"/>
          <a:ext cx="1066372" cy="507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843"/>
              </a:lnTo>
              <a:lnTo>
                <a:pt x="1066372" y="345843"/>
              </a:lnTo>
              <a:lnTo>
                <a:pt x="1066372" y="50749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1F1019-DAD1-4E46-A2F9-066A1A2C9304}">
      <dsp:nvSpPr>
        <dsp:cNvPr id="0" name=""/>
        <dsp:cNvSpPr/>
      </dsp:nvSpPr>
      <dsp:spPr>
        <a:xfrm>
          <a:off x="1885112" y="2724914"/>
          <a:ext cx="1066372" cy="507496"/>
        </a:xfrm>
        <a:custGeom>
          <a:avLst/>
          <a:gdLst/>
          <a:ahLst/>
          <a:cxnLst/>
          <a:rect l="0" t="0" r="0" b="0"/>
          <a:pathLst>
            <a:path>
              <a:moveTo>
                <a:pt x="1066372" y="0"/>
              </a:moveTo>
              <a:lnTo>
                <a:pt x="1066372" y="345843"/>
              </a:lnTo>
              <a:lnTo>
                <a:pt x="0" y="345843"/>
              </a:lnTo>
              <a:lnTo>
                <a:pt x="0" y="50749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0FB7B-28E3-254E-B40B-2479CD880C02}">
      <dsp:nvSpPr>
        <dsp:cNvPr id="0" name=""/>
        <dsp:cNvSpPr/>
      </dsp:nvSpPr>
      <dsp:spPr>
        <a:xfrm>
          <a:off x="2951484" y="1109360"/>
          <a:ext cx="1599558" cy="507496"/>
        </a:xfrm>
        <a:custGeom>
          <a:avLst/>
          <a:gdLst/>
          <a:ahLst/>
          <a:cxnLst/>
          <a:rect l="0" t="0" r="0" b="0"/>
          <a:pathLst>
            <a:path>
              <a:moveTo>
                <a:pt x="1599558" y="0"/>
              </a:moveTo>
              <a:lnTo>
                <a:pt x="1599558" y="345843"/>
              </a:lnTo>
              <a:lnTo>
                <a:pt x="0" y="345843"/>
              </a:lnTo>
              <a:lnTo>
                <a:pt x="0" y="50749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5E0753-BE3F-C64E-871E-E0C5886D90CE}">
      <dsp:nvSpPr>
        <dsp:cNvPr id="0" name=""/>
        <dsp:cNvSpPr/>
      </dsp:nvSpPr>
      <dsp:spPr>
        <a:xfrm>
          <a:off x="3678556" y="1303"/>
          <a:ext cx="1744972" cy="1108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BE67F1-C945-8747-A825-428A84A2533E}">
      <dsp:nvSpPr>
        <dsp:cNvPr id="0" name=""/>
        <dsp:cNvSpPr/>
      </dsp:nvSpPr>
      <dsp:spPr>
        <a:xfrm>
          <a:off x="3872442" y="185494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Terminological entry</a:t>
          </a:r>
          <a:endParaRPr lang="en-US" sz="1800" kern="1200" dirty="0"/>
        </a:p>
      </dsp:txBody>
      <dsp:txXfrm>
        <a:off x="3904896" y="217948"/>
        <a:ext cx="1680064" cy="1043149"/>
      </dsp:txXfrm>
    </dsp:sp>
    <dsp:sp modelId="{4DBADEA4-82FA-1849-B4CC-D85B4E48D31A}">
      <dsp:nvSpPr>
        <dsp:cNvPr id="0" name=""/>
        <dsp:cNvSpPr/>
      </dsp:nvSpPr>
      <dsp:spPr>
        <a:xfrm>
          <a:off x="2078998" y="1616856"/>
          <a:ext cx="1744972" cy="1108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974A76-476C-8540-AF20-AC67A4245AA5}">
      <dsp:nvSpPr>
        <dsp:cNvPr id="0" name=""/>
        <dsp:cNvSpPr/>
      </dsp:nvSpPr>
      <dsp:spPr>
        <a:xfrm>
          <a:off x="2272884" y="1801048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Language section</a:t>
          </a:r>
          <a:endParaRPr lang="en-US" sz="1800" kern="1200" dirty="0"/>
        </a:p>
      </dsp:txBody>
      <dsp:txXfrm>
        <a:off x="2305338" y="1833502"/>
        <a:ext cx="1680064" cy="1043149"/>
      </dsp:txXfrm>
    </dsp:sp>
    <dsp:sp modelId="{6440652F-9D81-9846-B973-BC6E314C86E0}">
      <dsp:nvSpPr>
        <dsp:cNvPr id="0" name=""/>
        <dsp:cNvSpPr/>
      </dsp:nvSpPr>
      <dsp:spPr>
        <a:xfrm>
          <a:off x="1012626" y="3232410"/>
          <a:ext cx="1744972" cy="1108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13964C-F544-5A43-BA5C-976E59E36F52}">
      <dsp:nvSpPr>
        <dsp:cNvPr id="0" name=""/>
        <dsp:cNvSpPr/>
      </dsp:nvSpPr>
      <dsp:spPr>
        <a:xfrm>
          <a:off x="1206512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Term section</a:t>
          </a:r>
          <a:endParaRPr lang="en-US" sz="1800" kern="1200" dirty="0"/>
        </a:p>
      </dsp:txBody>
      <dsp:txXfrm>
        <a:off x="1238966" y="3449056"/>
        <a:ext cx="1680064" cy="1043149"/>
      </dsp:txXfrm>
    </dsp:sp>
    <dsp:sp modelId="{33E2DA93-502D-DF4A-B94E-0287BF150946}">
      <dsp:nvSpPr>
        <dsp:cNvPr id="0" name=""/>
        <dsp:cNvSpPr/>
      </dsp:nvSpPr>
      <dsp:spPr>
        <a:xfrm>
          <a:off x="3145370" y="3232410"/>
          <a:ext cx="1744972" cy="1108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FDA31B-9FA1-0F43-BD29-599FB1734379}">
      <dsp:nvSpPr>
        <dsp:cNvPr id="0" name=""/>
        <dsp:cNvSpPr/>
      </dsp:nvSpPr>
      <dsp:spPr>
        <a:xfrm>
          <a:off x="3339256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Term section</a:t>
          </a:r>
          <a:endParaRPr lang="en-US" sz="1800" kern="1200" dirty="0"/>
        </a:p>
      </dsp:txBody>
      <dsp:txXfrm>
        <a:off x="3371710" y="3449056"/>
        <a:ext cx="1680064" cy="1043149"/>
      </dsp:txXfrm>
    </dsp:sp>
    <dsp:sp modelId="{D46160CE-D7D5-B44B-A934-D6773E3C9F4C}">
      <dsp:nvSpPr>
        <dsp:cNvPr id="0" name=""/>
        <dsp:cNvSpPr/>
      </dsp:nvSpPr>
      <dsp:spPr>
        <a:xfrm>
          <a:off x="5278115" y="1616856"/>
          <a:ext cx="1744972" cy="1108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7FB773-0208-934F-BE5D-34A7839B237C}">
      <dsp:nvSpPr>
        <dsp:cNvPr id="0" name=""/>
        <dsp:cNvSpPr/>
      </dsp:nvSpPr>
      <dsp:spPr>
        <a:xfrm>
          <a:off x="5472000" y="1801048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Language section</a:t>
          </a:r>
          <a:endParaRPr lang="en-US" sz="1800" kern="1200" dirty="0"/>
        </a:p>
      </dsp:txBody>
      <dsp:txXfrm>
        <a:off x="5504454" y="1833502"/>
        <a:ext cx="1680064" cy="1043149"/>
      </dsp:txXfrm>
    </dsp:sp>
    <dsp:sp modelId="{A8238C64-808D-7241-B83B-F85BAA439E29}">
      <dsp:nvSpPr>
        <dsp:cNvPr id="0" name=""/>
        <dsp:cNvSpPr/>
      </dsp:nvSpPr>
      <dsp:spPr>
        <a:xfrm>
          <a:off x="5278115" y="3232410"/>
          <a:ext cx="1744972" cy="11080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0439E0-9467-D048-90D3-691515DAC18D}">
      <dsp:nvSpPr>
        <dsp:cNvPr id="0" name=""/>
        <dsp:cNvSpPr/>
      </dsp:nvSpPr>
      <dsp:spPr>
        <a:xfrm>
          <a:off x="5472000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Term section</a:t>
          </a:r>
          <a:endParaRPr lang="en-US" sz="1800" kern="1200" dirty="0"/>
        </a:p>
      </dsp:txBody>
      <dsp:txXfrm>
        <a:off x="5504454" y="3449056"/>
        <a:ext cx="1680064" cy="10431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29B8C9-31CC-0B49-9F6C-E01DBD0FDC60}">
      <dsp:nvSpPr>
        <dsp:cNvPr id="0" name=""/>
        <dsp:cNvSpPr/>
      </dsp:nvSpPr>
      <dsp:spPr>
        <a:xfrm>
          <a:off x="4792186" y="2697936"/>
          <a:ext cx="91440" cy="4778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785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CADC9-EDEE-8444-ADB2-23DE901944A5}">
      <dsp:nvSpPr>
        <dsp:cNvPr id="0" name=""/>
        <dsp:cNvSpPr/>
      </dsp:nvSpPr>
      <dsp:spPr>
        <a:xfrm>
          <a:off x="3331765" y="1176734"/>
          <a:ext cx="1506140" cy="477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645"/>
              </a:lnTo>
              <a:lnTo>
                <a:pt x="1506140" y="325645"/>
              </a:lnTo>
              <a:lnTo>
                <a:pt x="1506140" y="47785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3A5D28-95C2-D94D-A7B5-1D397FA86E72}">
      <dsp:nvSpPr>
        <dsp:cNvPr id="0" name=""/>
        <dsp:cNvSpPr/>
      </dsp:nvSpPr>
      <dsp:spPr>
        <a:xfrm>
          <a:off x="1825624" y="2697936"/>
          <a:ext cx="1004093" cy="477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645"/>
              </a:lnTo>
              <a:lnTo>
                <a:pt x="1004093" y="325645"/>
              </a:lnTo>
              <a:lnTo>
                <a:pt x="1004093" y="47785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1F1019-DAD1-4E46-A2F9-066A1A2C9304}">
      <dsp:nvSpPr>
        <dsp:cNvPr id="0" name=""/>
        <dsp:cNvSpPr/>
      </dsp:nvSpPr>
      <dsp:spPr>
        <a:xfrm>
          <a:off x="821531" y="2697936"/>
          <a:ext cx="1004093" cy="477857"/>
        </a:xfrm>
        <a:custGeom>
          <a:avLst/>
          <a:gdLst/>
          <a:ahLst/>
          <a:cxnLst/>
          <a:rect l="0" t="0" r="0" b="0"/>
          <a:pathLst>
            <a:path>
              <a:moveTo>
                <a:pt x="1004093" y="0"/>
              </a:moveTo>
              <a:lnTo>
                <a:pt x="1004093" y="325645"/>
              </a:lnTo>
              <a:lnTo>
                <a:pt x="0" y="325645"/>
              </a:lnTo>
              <a:lnTo>
                <a:pt x="0" y="47785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0FB7B-28E3-254E-B40B-2479CD880C02}">
      <dsp:nvSpPr>
        <dsp:cNvPr id="0" name=""/>
        <dsp:cNvSpPr/>
      </dsp:nvSpPr>
      <dsp:spPr>
        <a:xfrm>
          <a:off x="1825624" y="1176734"/>
          <a:ext cx="1506140" cy="477857"/>
        </a:xfrm>
        <a:custGeom>
          <a:avLst/>
          <a:gdLst/>
          <a:ahLst/>
          <a:cxnLst/>
          <a:rect l="0" t="0" r="0" b="0"/>
          <a:pathLst>
            <a:path>
              <a:moveTo>
                <a:pt x="1506140" y="0"/>
              </a:moveTo>
              <a:lnTo>
                <a:pt x="1506140" y="325645"/>
              </a:lnTo>
              <a:lnTo>
                <a:pt x="0" y="325645"/>
              </a:lnTo>
              <a:lnTo>
                <a:pt x="0" y="47785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5E0753-BE3F-C64E-871E-E0C5886D90CE}">
      <dsp:nvSpPr>
        <dsp:cNvPr id="0" name=""/>
        <dsp:cNvSpPr/>
      </dsp:nvSpPr>
      <dsp:spPr>
        <a:xfrm>
          <a:off x="2510234" y="133389"/>
          <a:ext cx="1643062" cy="1043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BE67F1-C945-8747-A825-428A84A2533E}">
      <dsp:nvSpPr>
        <dsp:cNvPr id="0" name=""/>
        <dsp:cNvSpPr/>
      </dsp:nvSpPr>
      <dsp:spPr>
        <a:xfrm>
          <a:off x="2692796" y="306824"/>
          <a:ext cx="1643062" cy="10433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Terminological entry</a:t>
          </a:r>
        </a:p>
      </dsp:txBody>
      <dsp:txXfrm>
        <a:off x="2723355" y="337383"/>
        <a:ext cx="1581944" cy="982226"/>
      </dsp:txXfrm>
    </dsp:sp>
    <dsp:sp modelId="{4DBADEA4-82FA-1849-B4CC-D85B4E48D31A}">
      <dsp:nvSpPr>
        <dsp:cNvPr id="0" name=""/>
        <dsp:cNvSpPr/>
      </dsp:nvSpPr>
      <dsp:spPr>
        <a:xfrm>
          <a:off x="1004093" y="1654591"/>
          <a:ext cx="1643062" cy="1043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974A76-476C-8540-AF20-AC67A4245AA5}">
      <dsp:nvSpPr>
        <dsp:cNvPr id="0" name=""/>
        <dsp:cNvSpPr/>
      </dsp:nvSpPr>
      <dsp:spPr>
        <a:xfrm>
          <a:off x="1186656" y="1828026"/>
          <a:ext cx="1643062" cy="10433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Language section</a:t>
          </a:r>
          <a:endParaRPr lang="en-US" sz="1700" kern="1200" dirty="0"/>
        </a:p>
      </dsp:txBody>
      <dsp:txXfrm>
        <a:off x="1217215" y="1858585"/>
        <a:ext cx="1581944" cy="982226"/>
      </dsp:txXfrm>
    </dsp:sp>
    <dsp:sp modelId="{6440652F-9D81-9846-B973-BC6E314C86E0}">
      <dsp:nvSpPr>
        <dsp:cNvPr id="0" name=""/>
        <dsp:cNvSpPr/>
      </dsp:nvSpPr>
      <dsp:spPr>
        <a:xfrm>
          <a:off x="0" y="3175794"/>
          <a:ext cx="1643062" cy="1043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13964C-F544-5A43-BA5C-976E59E36F52}">
      <dsp:nvSpPr>
        <dsp:cNvPr id="0" name=""/>
        <dsp:cNvSpPr/>
      </dsp:nvSpPr>
      <dsp:spPr>
        <a:xfrm>
          <a:off x="182562" y="3349228"/>
          <a:ext cx="1643062" cy="10433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Term section</a:t>
          </a:r>
          <a:endParaRPr lang="en-US" sz="1700" kern="1200" dirty="0"/>
        </a:p>
      </dsp:txBody>
      <dsp:txXfrm>
        <a:off x="213121" y="3379787"/>
        <a:ext cx="1581944" cy="982226"/>
      </dsp:txXfrm>
    </dsp:sp>
    <dsp:sp modelId="{33E2DA93-502D-DF4A-B94E-0287BF150946}">
      <dsp:nvSpPr>
        <dsp:cNvPr id="0" name=""/>
        <dsp:cNvSpPr/>
      </dsp:nvSpPr>
      <dsp:spPr>
        <a:xfrm>
          <a:off x="2008187" y="3175794"/>
          <a:ext cx="1643062" cy="1043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FDA31B-9FA1-0F43-BD29-599FB1734379}">
      <dsp:nvSpPr>
        <dsp:cNvPr id="0" name=""/>
        <dsp:cNvSpPr/>
      </dsp:nvSpPr>
      <dsp:spPr>
        <a:xfrm>
          <a:off x="2190749" y="3349228"/>
          <a:ext cx="1643062" cy="10433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Term section</a:t>
          </a:r>
          <a:endParaRPr lang="en-US" sz="1700" kern="1200" dirty="0"/>
        </a:p>
      </dsp:txBody>
      <dsp:txXfrm>
        <a:off x="2221308" y="3379787"/>
        <a:ext cx="1581944" cy="982226"/>
      </dsp:txXfrm>
    </dsp:sp>
    <dsp:sp modelId="{D46160CE-D7D5-B44B-A934-D6773E3C9F4C}">
      <dsp:nvSpPr>
        <dsp:cNvPr id="0" name=""/>
        <dsp:cNvSpPr/>
      </dsp:nvSpPr>
      <dsp:spPr>
        <a:xfrm>
          <a:off x="4016375" y="1654591"/>
          <a:ext cx="1643062" cy="1043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7FB773-0208-934F-BE5D-34A7839B237C}">
      <dsp:nvSpPr>
        <dsp:cNvPr id="0" name=""/>
        <dsp:cNvSpPr/>
      </dsp:nvSpPr>
      <dsp:spPr>
        <a:xfrm>
          <a:off x="4198937" y="1828026"/>
          <a:ext cx="1643062" cy="10433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Language section</a:t>
          </a:r>
          <a:endParaRPr lang="en-US" sz="1700" kern="1200" dirty="0"/>
        </a:p>
      </dsp:txBody>
      <dsp:txXfrm>
        <a:off x="4229496" y="1858585"/>
        <a:ext cx="1581944" cy="982226"/>
      </dsp:txXfrm>
    </dsp:sp>
    <dsp:sp modelId="{A8238C64-808D-7241-B83B-F85BAA439E29}">
      <dsp:nvSpPr>
        <dsp:cNvPr id="0" name=""/>
        <dsp:cNvSpPr/>
      </dsp:nvSpPr>
      <dsp:spPr>
        <a:xfrm>
          <a:off x="4016375" y="3175793"/>
          <a:ext cx="1643062" cy="1043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0439E0-9467-D048-90D3-691515DAC18D}">
      <dsp:nvSpPr>
        <dsp:cNvPr id="0" name=""/>
        <dsp:cNvSpPr/>
      </dsp:nvSpPr>
      <dsp:spPr>
        <a:xfrm>
          <a:off x="4198937" y="3349228"/>
          <a:ext cx="1643062" cy="10433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Term section</a:t>
          </a:r>
          <a:endParaRPr lang="en-US" sz="1700" kern="1200" dirty="0"/>
        </a:p>
      </dsp:txBody>
      <dsp:txXfrm>
        <a:off x="4229496" y="3379787"/>
        <a:ext cx="1581944" cy="9822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0FF38-08FB-924D-8471-3A1C839458F1}" type="datetimeFigureOut">
              <a:rPr lang="en-US" smtClean="0"/>
              <a:pPr/>
              <a:t>30/03/16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38D9E-E001-4A40-8E8F-11DE61489F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020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674D7-FB02-C44B-A8DF-96743B9EF369}" type="datetimeFigureOut">
              <a:rPr lang="en-US" smtClean="0"/>
              <a:pPr/>
              <a:t>30/03/16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E90FE-43AB-4945-B2EF-EF3921719F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47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smtClean="0">
                <a:ea typeface="ＭＳ Ｐゴシック" charset="-128"/>
                <a:cs typeface="ＭＳ Ｐゴシック" charset="-128"/>
              </a:rPr>
              <a:t>Issues: definition of grammatical information (classes), definition of gen, constraining the values =&gt; customization, what about semantics,</a:t>
            </a: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F2D3E2D-28F3-A849-817D-12EF204412AB}" type="slidenum">
              <a:rPr lang="en-US" smtClean="0">
                <a:latin typeface="Times" charset="0"/>
              </a:rPr>
              <a:pPr/>
              <a:t>19</a:t>
            </a:fld>
            <a:endParaRPr 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ond_couv_2"/>
          <p:cNvPicPr>
            <a:picLocks noChangeAspect="1" noChangeArrowheads="1"/>
          </p:cNvPicPr>
          <p:nvPr/>
        </p:nvPicPr>
        <p:blipFill>
          <a:blip r:embed="rId2" cstate="screen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 bwMode="white">
          <a:xfrm>
            <a:off x="1006475" y="2924175"/>
            <a:ext cx="7626350" cy="1976438"/>
          </a:xfrm>
        </p:spPr>
        <p:txBody>
          <a:bodyPr anchor="b"/>
          <a:lstStyle>
            <a:lvl1pPr algn="l">
              <a:lnSpc>
                <a:spcPct val="90000"/>
              </a:lnSpc>
              <a:defRPr sz="3800"/>
            </a:lvl1pPr>
          </a:lstStyle>
          <a:p>
            <a:pPr lvl="0"/>
            <a:r>
              <a:rPr lang="fr-FR" noProof="0" smtClean="0"/>
              <a:t>Cliquez pour modifier le style du titre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006475" y="4965700"/>
            <a:ext cx="7626350" cy="844550"/>
          </a:xfrm>
        </p:spPr>
        <p:txBody>
          <a:bodyPr anchor="t"/>
          <a:lstStyle>
            <a:lvl1pPr>
              <a:lnSpc>
                <a:spcPct val="100000"/>
              </a:lnSpc>
              <a:defRPr sz="2300"/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803960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15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31000" y="2924175"/>
            <a:ext cx="2159000" cy="341947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4000" y="2924175"/>
            <a:ext cx="6324600" cy="34194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843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9" name="Picture 7" descr="fond_chapitre_gr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5" name="Rectangle 3"/>
          <p:cNvSpPr>
            <a:spLocks noGrp="1" noChangeArrowheads="1"/>
          </p:cNvSpPr>
          <p:nvPr>
            <p:ph type="ftr" sz="quarter" idx="3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808080"/>
                </a:solidFill>
              </a:rPr>
              <a:t>Towards Inria 2020</a:t>
            </a:r>
            <a:endParaRPr lang="fr-FR">
              <a:solidFill>
                <a:srgbClr val="808080"/>
              </a:solidFill>
            </a:endParaRP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ctrTitle"/>
          </p:nvPr>
        </p:nvSpPr>
        <p:spPr bwMode="white">
          <a:xfrm>
            <a:off x="1349375" y="3429000"/>
            <a:ext cx="7486650" cy="696913"/>
          </a:xfrm>
        </p:spPr>
        <p:txBody>
          <a:bodyPr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pour modifier le style du titre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349375" y="4191000"/>
            <a:ext cx="7486650" cy="2209800"/>
          </a:xfrm>
        </p:spPr>
        <p:txBody>
          <a:bodyPr/>
          <a:lstStyle>
            <a:lvl1pPr>
              <a:lnSpc>
                <a:spcPct val="100000"/>
              </a:lnSpc>
              <a:defRPr sz="23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8600" y="6488113"/>
            <a:ext cx="2011363" cy="2730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808080"/>
                </a:solidFill>
              </a:rPr>
              <a:t>February 2013</a:t>
            </a:r>
            <a:endParaRPr lang="fr-FR">
              <a:solidFill>
                <a:srgbClr val="808080"/>
              </a:solidFill>
            </a:endParaRP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sldNum" sz="quarter" idx="4"/>
          </p:nvPr>
        </p:nvSpPr>
        <p:spPr bwMode="gray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>
                <a:solidFill>
                  <a:srgbClr val="808080"/>
                </a:solidFill>
              </a:rPr>
              <a:t>- </a:t>
            </a:r>
            <a:fld id="{D647E77E-B6AD-8B40-85BA-4C19780306FF}" type="slidenum">
              <a:rPr lang="fr-FR">
                <a:solidFill>
                  <a:srgbClr val="808080"/>
                </a:solidFill>
              </a:rPr>
              <a:pPr/>
              <a:t>‹#›</a:t>
            </a:fld>
            <a:endParaRPr lang="fr-FR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301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February 2013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Towards Inria 2020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>
                <a:solidFill>
                  <a:srgbClr val="FFFFFF"/>
                </a:solidFill>
              </a:rPr>
              <a:t>- </a:t>
            </a:r>
            <a:fld id="{D95CF72F-A0E6-0947-B23B-EDDF1654DE9F}" type="slidenum">
              <a:rPr lang="fr-FR">
                <a:solidFill>
                  <a:srgbClr val="FFFFFF"/>
                </a:solidFill>
              </a:rPr>
              <a:pPr/>
              <a:t>‹#›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571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February 2013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Towards Inria 2020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>
                <a:solidFill>
                  <a:srgbClr val="FFFFFF"/>
                </a:solidFill>
              </a:rPr>
              <a:t>- </a:t>
            </a:r>
            <a:fld id="{B2AB9A08-4AC3-A349-93C7-2A01BD7AF0D0}" type="slidenum">
              <a:rPr lang="fr-FR">
                <a:solidFill>
                  <a:srgbClr val="FFFFFF"/>
                </a:solidFill>
              </a:rPr>
              <a:pPr/>
              <a:t>‹#›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977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49375" y="1673225"/>
            <a:ext cx="3694113" cy="4746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95888" y="1673225"/>
            <a:ext cx="3694112" cy="4746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February 2013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Towards Inria 2020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>
                <a:solidFill>
                  <a:srgbClr val="FFFFFF"/>
                </a:solidFill>
              </a:rPr>
              <a:t>- </a:t>
            </a:r>
            <a:fld id="{C0463C84-47A3-404F-90BB-F7832237EFE8}" type="slidenum">
              <a:rPr lang="fr-FR">
                <a:solidFill>
                  <a:srgbClr val="FFFFFF"/>
                </a:solidFill>
              </a:rPr>
              <a:pPr/>
              <a:t>‹#›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404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February 2013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Towards Inria 2020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>
                <a:solidFill>
                  <a:srgbClr val="FFFFFF"/>
                </a:solidFill>
              </a:rPr>
              <a:t>- </a:t>
            </a:r>
            <a:fld id="{83AB3FD9-76A2-8741-ABBB-CEE3D12EA8B4}" type="slidenum">
              <a:rPr lang="fr-FR">
                <a:solidFill>
                  <a:srgbClr val="FFFFFF"/>
                </a:solidFill>
              </a:rPr>
              <a:pPr/>
              <a:t>‹#›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4611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February 2013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Towards Inria 2020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>
                <a:solidFill>
                  <a:srgbClr val="FFFFFF"/>
                </a:solidFill>
              </a:rPr>
              <a:t>- </a:t>
            </a:r>
            <a:fld id="{123DE59B-27A4-5E4C-8937-197F1AB98C06}" type="slidenum">
              <a:rPr lang="fr-FR">
                <a:solidFill>
                  <a:srgbClr val="FFFFFF"/>
                </a:solidFill>
              </a:rPr>
              <a:pPr/>
              <a:t>‹#›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2655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February 2013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Towards Inria 2020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>
                <a:solidFill>
                  <a:srgbClr val="FFFFFF"/>
                </a:solidFill>
              </a:rPr>
              <a:t>- </a:t>
            </a:r>
            <a:fld id="{A39087B7-B1C3-D54B-8007-8B45CE50D348}" type="slidenum">
              <a:rPr lang="fr-FR">
                <a:solidFill>
                  <a:srgbClr val="FFFFFF"/>
                </a:solidFill>
              </a:rPr>
              <a:pPr/>
              <a:t>‹#›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0920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February 2013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Towards Inria 2020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>
                <a:solidFill>
                  <a:srgbClr val="FFFFFF"/>
                </a:solidFill>
              </a:rPr>
              <a:t>- </a:t>
            </a:r>
            <a:fld id="{CD8CA10E-C02F-0B4A-98A3-BDCEA6418268}" type="slidenum">
              <a:rPr lang="fr-FR">
                <a:solidFill>
                  <a:srgbClr val="FFFFFF"/>
                </a:solidFill>
              </a:rPr>
              <a:pPr/>
              <a:t>‹#›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045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4590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February 2013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Towards Inria 2020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>
                <a:solidFill>
                  <a:srgbClr val="FFFFFF"/>
                </a:solidFill>
              </a:rPr>
              <a:t>- </a:t>
            </a:r>
            <a:fld id="{0F98F440-9E0B-CB4E-B82F-B6A5284309C9}" type="slidenum">
              <a:rPr lang="fr-FR">
                <a:solidFill>
                  <a:srgbClr val="FFFFFF"/>
                </a:solidFill>
              </a:rPr>
              <a:pPr/>
              <a:t>‹#›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939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February 2013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Towards Inria 2020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>
                <a:solidFill>
                  <a:srgbClr val="FFFFFF"/>
                </a:solidFill>
              </a:rPr>
              <a:t>- </a:t>
            </a:r>
            <a:fld id="{A79ECE3C-ADD8-FE4C-8B36-74CA0BECAD38}" type="slidenum">
              <a:rPr lang="fr-FR">
                <a:solidFill>
                  <a:srgbClr val="FFFFFF"/>
                </a:solidFill>
              </a:rPr>
              <a:pPr/>
              <a:t>‹#›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3907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005638" y="350838"/>
            <a:ext cx="1884362" cy="6069012"/>
          </a:xfrm>
        </p:spPr>
        <p:txBody>
          <a:bodyPr vert="eaVert"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349375" y="350838"/>
            <a:ext cx="5503863" cy="6069012"/>
          </a:xfrm>
        </p:spPr>
        <p:txBody>
          <a:bodyPr vert="eaVert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February 2013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Towards Inria 2020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>
                <a:solidFill>
                  <a:srgbClr val="FFFFFF"/>
                </a:solidFill>
              </a:rPr>
              <a:t>- </a:t>
            </a:r>
            <a:fld id="{B37D88B3-5877-8244-A9B8-4144293E6786}" type="slidenum">
              <a:rPr lang="fr-FR">
                <a:solidFill>
                  <a:srgbClr val="FFFFFF"/>
                </a:solidFill>
              </a:rPr>
              <a:pPr/>
              <a:t>‹#›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749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1349375" y="1988840"/>
            <a:ext cx="7540625" cy="4203700"/>
          </a:xfrm>
          <a:prstGeom prst="rect">
            <a:avLst/>
          </a:prstGeom>
        </p:spPr>
        <p:txBody>
          <a:bodyPr/>
          <a:lstStyle>
            <a:lvl1pPr algn="l" defTabSz="200025" rtl="0" fontAlgn="base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Tx/>
              <a:buNone/>
              <a:defRPr lang="fr-FR" sz="2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61950" indent="352425">
              <a:buFont typeface="Arial" pitchFamily="34" charset="0"/>
              <a:buChar char="•"/>
              <a:defRPr sz="2200"/>
            </a:lvl2pPr>
            <a:lvl3pPr marL="1076325" indent="361950">
              <a:buFont typeface="Arial" pitchFamily="34" charset="0"/>
              <a:buNone/>
              <a:defRPr sz="2000"/>
            </a:lvl3pPr>
            <a:lvl4pPr marL="1438275" indent="371475">
              <a:buFont typeface="Arial" pitchFamily="34" charset="0"/>
              <a:buNone/>
              <a:defRPr lang="fr-FR" sz="1800" dirty="0" smtClean="0">
                <a:solidFill>
                  <a:schemeClr val="tx2"/>
                </a:solidFill>
                <a:latin typeface="+mn-lt"/>
                <a:ea typeface="ＭＳ Ｐゴシック" pitchFamily="23" charset="-128"/>
                <a:cs typeface="+mn-cs"/>
              </a:defRPr>
            </a:lvl4pPr>
            <a:lvl5pPr marL="1790700" indent="361950">
              <a:buFont typeface="Arial" pitchFamily="34" charset="0"/>
              <a:buNone/>
              <a:defRPr sz="16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Liste</a:t>
            </a:r>
          </a:p>
          <a:p>
            <a:pPr lvl="1"/>
            <a:r>
              <a:rPr lang="fr-FR" dirty="0" smtClean="0"/>
              <a:t>…</a:t>
            </a:r>
          </a:p>
          <a:p>
            <a:pPr lvl="1"/>
            <a:endParaRPr lang="fr-FR" dirty="0" smtClean="0"/>
          </a:p>
          <a:p>
            <a:pPr lvl="2"/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March,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Michel COSNARD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- </a:t>
            </a:r>
            <a:fld id="{D65C9640-DB60-7C49-8F0C-3A264E95623E}" type="slidenum">
              <a:rPr lang="fr-F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9841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e à pu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1349375" y="2187575"/>
            <a:ext cx="7540625" cy="4203700"/>
          </a:xfrm>
          <a:prstGeom prst="rect">
            <a:avLst/>
          </a:prstGeom>
        </p:spPr>
        <p:txBody>
          <a:bodyPr/>
          <a:lstStyle>
            <a:lvl1pPr>
              <a:buClr>
                <a:srgbClr val="FF0000"/>
              </a:buClr>
              <a:defRPr lang="fr-FR" sz="24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61950" indent="352425">
              <a:buFont typeface="Arial" pitchFamily="34" charset="0"/>
              <a:buChar char=""/>
              <a:defRPr sz="2200"/>
            </a:lvl2pPr>
            <a:lvl3pPr marL="1076325" indent="361950">
              <a:buFont typeface="Arial" pitchFamily="34" charset="0"/>
              <a:buChar char="•"/>
              <a:defRPr sz="2000"/>
            </a:lvl3pPr>
            <a:lvl4pPr marL="1438275" indent="371475">
              <a:defRPr lang="fr-FR" sz="1800" dirty="0" smtClean="0">
                <a:solidFill>
                  <a:schemeClr val="tx2"/>
                </a:solidFill>
                <a:latin typeface="+mn-lt"/>
                <a:ea typeface="ＭＳ Ｐゴシック" pitchFamily="23" charset="-128"/>
                <a:cs typeface="+mn-cs"/>
              </a:defRPr>
            </a:lvl4pPr>
            <a:lvl5pPr marL="1790700" indent="361950">
              <a:defRPr sz="1600"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March, 2013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Michel COSNARD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- </a:t>
            </a:r>
            <a:fld id="{DC08B101-FC9D-F745-A8C5-686AEBC87939}" type="slidenum">
              <a:rPr lang="fr-F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87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79209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0" y="4187825"/>
            <a:ext cx="2082800" cy="2155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807200" y="4187825"/>
            <a:ext cx="2082800" cy="2155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954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32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42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462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062152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3374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theme" Target="../theme/theme2.xml"/><Relationship Id="rId15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fond_derniere"/>
          <p:cNvPicPr>
            <a:picLocks noChangeAspect="1" noChangeArrowheads="1"/>
          </p:cNvPicPr>
          <p:nvPr/>
        </p:nvPicPr>
        <p:blipFill>
          <a:blip r:embed="rId13" cstate="screen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254000" y="2924175"/>
            <a:ext cx="863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0" y="4187825"/>
            <a:ext cx="4318000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679548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6350" indent="-6350" algn="l" rtl="0" eaLnBrk="0" fontAlgn="base" hangingPunct="0">
        <a:lnSpc>
          <a:spcPct val="115000"/>
        </a:lnSpc>
        <a:spcBef>
          <a:spcPct val="0"/>
        </a:spcBef>
        <a:spcAft>
          <a:spcPct val="0"/>
        </a:spcAft>
        <a:buNone/>
        <a:defRPr sz="2400" b="1">
          <a:solidFill>
            <a:schemeClr val="bg1"/>
          </a:solidFill>
          <a:latin typeface="+mn-lt"/>
          <a:ea typeface="+mn-ea"/>
          <a:cs typeface="+mn-cs"/>
        </a:defRPr>
      </a:lvl1pPr>
      <a:lvl2pPr marL="6350" indent="-6350" algn="l" rtl="0" eaLnBrk="0" fontAlgn="base" hangingPunct="0">
        <a:spcBef>
          <a:spcPct val="0"/>
        </a:spcBef>
        <a:spcAft>
          <a:spcPct val="0"/>
        </a:spcAft>
        <a:buClr>
          <a:schemeClr val="bg1"/>
        </a:buClr>
        <a:buNone/>
        <a:defRPr sz="1400" b="1">
          <a:solidFill>
            <a:schemeClr val="bg1"/>
          </a:solidFill>
          <a:latin typeface="+mn-lt"/>
          <a:ea typeface="ＭＳ Ｐゴシック" pitchFamily="23" charset="-128"/>
          <a:cs typeface="+mn-cs"/>
        </a:defRPr>
      </a:lvl2pPr>
      <a:lvl3pPr marL="6350" indent="-6350" algn="l" rtl="0" eaLnBrk="0" fontAlgn="base" hangingPunct="0">
        <a:spcBef>
          <a:spcPct val="0"/>
        </a:spcBef>
        <a:spcAft>
          <a:spcPct val="0"/>
        </a:spcAft>
        <a:buFont typeface="Arial" charset="0"/>
        <a:buNone/>
        <a:defRPr sz="1400" b="1">
          <a:solidFill>
            <a:schemeClr val="bg1"/>
          </a:solidFill>
          <a:latin typeface="+mn-lt"/>
          <a:ea typeface="ＭＳ Ｐゴシック" pitchFamily="23" charset="-128"/>
          <a:cs typeface="+mn-cs"/>
        </a:defRPr>
      </a:lvl3pPr>
      <a:lvl4pPr marL="6350" indent="-6350" algn="l" rtl="0" eaLnBrk="0" fontAlgn="base" hangingPunct="0">
        <a:spcBef>
          <a:spcPct val="0"/>
        </a:spcBef>
        <a:spcAft>
          <a:spcPct val="0"/>
        </a:spcAft>
        <a:buNone/>
        <a:defRPr sz="1400" b="1">
          <a:solidFill>
            <a:schemeClr val="bg1"/>
          </a:solidFill>
          <a:latin typeface="+mn-lt"/>
          <a:ea typeface="ＭＳ Ｐゴシック" pitchFamily="23" charset="-128"/>
          <a:cs typeface="+mn-cs"/>
        </a:defRPr>
      </a:lvl4pPr>
      <a:lvl5pPr marL="6350" indent="-6350" algn="l" rtl="0" eaLnBrk="0" fontAlgn="base" hangingPunct="0">
        <a:spcBef>
          <a:spcPct val="0"/>
        </a:spcBef>
        <a:spcAft>
          <a:spcPct val="0"/>
        </a:spcAft>
        <a:buNone/>
        <a:defRPr sz="1400" b="1">
          <a:solidFill>
            <a:schemeClr val="bg1"/>
          </a:solidFill>
          <a:latin typeface="+mn-lt"/>
          <a:ea typeface="ＭＳ Ｐゴシック" pitchFamily="23" charset="-128"/>
          <a:cs typeface="+mn-cs"/>
        </a:defRPr>
      </a:lvl5pPr>
      <a:lvl6pPr marL="463550" algn="l" rtl="0" fontAlgn="base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+mn-lt"/>
          <a:ea typeface="Arial" charset="0"/>
          <a:cs typeface="+mn-cs"/>
        </a:defRPr>
      </a:lvl6pPr>
      <a:lvl7pPr marL="920750" algn="l" rtl="0" fontAlgn="base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+mn-lt"/>
          <a:ea typeface="Arial" charset="0"/>
          <a:cs typeface="+mn-cs"/>
        </a:defRPr>
      </a:lvl7pPr>
      <a:lvl8pPr marL="1377950" algn="l" rtl="0" fontAlgn="base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+mn-lt"/>
          <a:ea typeface="Arial" charset="0"/>
          <a:cs typeface="+mn-cs"/>
        </a:defRPr>
      </a:lvl8pPr>
      <a:lvl9pPr marL="1835150" algn="l" rtl="0" fontAlgn="base">
        <a:spcBef>
          <a:spcPct val="0"/>
        </a:spcBef>
        <a:spcAft>
          <a:spcPct val="0"/>
        </a:spcAft>
        <a:defRPr sz="1400" b="1">
          <a:solidFill>
            <a:schemeClr val="bg1"/>
          </a:solidFill>
          <a:latin typeface="+mn-lt"/>
          <a:ea typeface="Arial" charset="0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5" name="Picture 7" descr="bandeau_texte_gris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78500"/>
            <a:ext cx="9144000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1349375" y="350838"/>
            <a:ext cx="75406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1349375" y="1673225"/>
            <a:ext cx="7540625" cy="474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6578600" y="6489700"/>
            <a:ext cx="2011363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FFFF"/>
                </a:solidFill>
                <a:latin typeface="Arial" charset="0"/>
                <a:ea typeface="ＭＳ Ｐゴシック" charset="0"/>
                <a:cs typeface="Arial" charset="0"/>
              </a:rPr>
              <a:t>February 2013</a:t>
            </a:r>
            <a:endParaRPr lang="fr-FR">
              <a:solidFill>
                <a:srgbClr val="FFFFFF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1349375" y="6488113"/>
            <a:ext cx="5218113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chemeClr val="bg1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FFFF"/>
                </a:solidFill>
                <a:latin typeface="Arial" charset="0"/>
                <a:ea typeface="ＭＳ Ｐゴシック" charset="0"/>
                <a:cs typeface="Arial" charset="0"/>
              </a:rPr>
              <a:t>Towards Inria 2020</a:t>
            </a:r>
            <a:endParaRPr lang="fr-FR">
              <a:solidFill>
                <a:srgbClr val="FFFFFF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618538" y="6488113"/>
            <a:ext cx="525462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>
                <a:solidFill>
                  <a:srgbClr val="FFFFFF"/>
                </a:solidFill>
                <a:latin typeface="Arial" charset="0"/>
                <a:ea typeface="ＭＳ Ｐゴシック" charset="0"/>
                <a:cs typeface="Arial" charset="0"/>
              </a:rPr>
              <a:t>- </a:t>
            </a:r>
            <a:fld id="{685C84CA-8700-404B-8901-368BD0DB57A5}" type="slidenum">
              <a:rPr lang="fr-FR">
                <a:solidFill>
                  <a:srgbClr val="FFFFFF"/>
                </a:solidFill>
                <a:latin typeface="Arial" charset="0"/>
                <a:ea typeface="ＭＳ Ｐゴシック" charset="0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r-FR">
              <a:solidFill>
                <a:srgbClr val="FFFFFF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48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  <a:ea typeface="ＭＳ Ｐゴシック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  <a:ea typeface="ＭＳ Ｐゴシック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  <a:ea typeface="ＭＳ Ｐゴシック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  <a:ea typeface="ＭＳ Ｐゴシック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  <a:ea typeface="ＭＳ Ｐゴシック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  <a:ea typeface="ＭＳ Ｐゴシック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algn="l" rtl="0" fontAlgn="base">
        <a:lnSpc>
          <a:spcPct val="125000"/>
        </a:lnSpc>
        <a:spcBef>
          <a:spcPct val="0"/>
        </a:spcBef>
        <a:spcAft>
          <a:spcPct val="0"/>
        </a:spcAft>
        <a:defRPr sz="1600">
          <a:solidFill>
            <a:schemeClr val="tx2"/>
          </a:solidFill>
          <a:latin typeface="+mn-lt"/>
          <a:ea typeface="+mn-ea"/>
          <a:cs typeface="+mn-cs"/>
        </a:defRPr>
      </a:lvl1pPr>
      <a:lvl2pPr marL="220663" indent="-219075" algn="l" rtl="0" fontAlgn="base">
        <a:lnSpc>
          <a:spcPct val="125000"/>
        </a:lnSpc>
        <a:spcBef>
          <a:spcPct val="0"/>
        </a:spcBef>
        <a:spcAft>
          <a:spcPct val="0"/>
        </a:spcAft>
        <a:buClr>
          <a:schemeClr val="bg2"/>
        </a:buClr>
        <a:buChar char="•"/>
        <a:defRPr sz="1600">
          <a:solidFill>
            <a:schemeClr val="tx2"/>
          </a:solidFill>
          <a:latin typeface="+mn-lt"/>
          <a:ea typeface="Arial" charset="0"/>
          <a:cs typeface="+mn-cs"/>
        </a:defRPr>
      </a:lvl2pPr>
      <a:lvl3pPr marL="554038" indent="-127000" algn="l" rtl="0" fontAlgn="base">
        <a:lnSpc>
          <a:spcPct val="125000"/>
        </a:lnSpc>
        <a:spcBef>
          <a:spcPct val="0"/>
        </a:spcBef>
        <a:spcAft>
          <a:spcPct val="0"/>
        </a:spcAft>
        <a:buFont typeface="Arial" charset="0"/>
        <a:buChar char="-"/>
        <a:defRPr sz="1600">
          <a:solidFill>
            <a:schemeClr val="tx2"/>
          </a:solidFill>
          <a:latin typeface="+mn-lt"/>
          <a:ea typeface="Arial" charset="0"/>
          <a:cs typeface="+mn-cs"/>
        </a:defRPr>
      </a:lvl3pPr>
      <a:lvl4pPr marL="555625" algn="l" rtl="0" fontAlgn="base">
        <a:lnSpc>
          <a:spcPct val="125000"/>
        </a:lnSpc>
        <a:spcBef>
          <a:spcPct val="0"/>
        </a:spcBef>
        <a:spcAft>
          <a:spcPct val="0"/>
        </a:spcAft>
        <a:defRPr sz="1400">
          <a:solidFill>
            <a:schemeClr val="tx2"/>
          </a:solidFill>
          <a:latin typeface="+mn-lt"/>
          <a:ea typeface="Arial" charset="0"/>
          <a:cs typeface="+mn-cs"/>
        </a:defRPr>
      </a:lvl4pPr>
      <a:lvl5pPr marL="557213" algn="l" rtl="0" fontAlgn="base">
        <a:lnSpc>
          <a:spcPct val="1250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n-lt"/>
          <a:ea typeface="Arial" charset="0"/>
          <a:cs typeface="+mn-cs"/>
        </a:defRPr>
      </a:lvl5pPr>
      <a:lvl6pPr marL="1014413" algn="l" rtl="0" fontAlgn="base">
        <a:lnSpc>
          <a:spcPct val="1250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n-lt"/>
          <a:ea typeface="Arial" charset="0"/>
          <a:cs typeface="+mn-cs"/>
        </a:defRPr>
      </a:lvl6pPr>
      <a:lvl7pPr marL="1471613" algn="l" rtl="0" fontAlgn="base">
        <a:lnSpc>
          <a:spcPct val="1250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n-lt"/>
          <a:ea typeface="Arial" charset="0"/>
          <a:cs typeface="+mn-cs"/>
        </a:defRPr>
      </a:lvl7pPr>
      <a:lvl8pPr marL="1928813" algn="l" rtl="0" fontAlgn="base">
        <a:lnSpc>
          <a:spcPct val="1250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n-lt"/>
          <a:ea typeface="Arial" charset="0"/>
          <a:cs typeface="+mn-cs"/>
        </a:defRPr>
      </a:lvl8pPr>
      <a:lvl9pPr marL="2386013" algn="l" rtl="0" fontAlgn="base">
        <a:lnSpc>
          <a:spcPct val="1250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3.xml"/><Relationship Id="rId2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3.xml"/><Relationship Id="rId2" Type="http://schemas.openxmlformats.org/officeDocument/2006/relationships/diagramData" Target="../diagrams/data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hal.inria.fr/inria-00100405" TargetMode="External"/><Relationship Id="rId4" Type="http://schemas.openxmlformats.org/officeDocument/2006/relationships/hyperlink" Target="http://www.jlcl.org/" TargetMode="External"/><Relationship Id="rId5" Type="http://schemas.openxmlformats.org/officeDocument/2006/relationships/hyperlink" Target="https://hal.inria.fr/hal-00762664v4" TargetMode="External"/><Relationship Id="rId6" Type="http://schemas.openxmlformats.org/officeDocument/2006/relationships/hyperlink" Target="https://hal.inria.fr/hal-01220925" TargetMode="External"/><Relationship Id="rId7" Type="http://schemas.openxmlformats.org/officeDocument/2006/relationships/hyperlink" Target="https://hal.inria.fr/hal-00991745" TargetMode="External"/><Relationship Id="rId1" Type="http://schemas.openxmlformats.org/officeDocument/2006/relationships/slideLayout" Target="../slideLayouts/slideLayout17.xml"/><Relationship Id="rId2" Type="http://schemas.openxmlformats.org/officeDocument/2006/relationships/hyperlink" Target="https://hal.inria.fr/hal-00950862v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Models</a:t>
            </a:r>
            <a:r>
              <a:rPr lang="fr-FR" dirty="0" smtClean="0"/>
              <a:t> and standards for </a:t>
            </a:r>
            <a:r>
              <a:rPr lang="fr-FR" dirty="0" err="1" smtClean="0"/>
              <a:t>onomasiological</a:t>
            </a:r>
            <a:r>
              <a:rPr lang="fr-FR" dirty="0" smtClean="0"/>
              <a:t> and </a:t>
            </a:r>
            <a:r>
              <a:rPr lang="fr-FR" dirty="0" err="1" smtClean="0"/>
              <a:t>semasiological</a:t>
            </a:r>
            <a:r>
              <a:rPr lang="fr-FR" dirty="0" smtClean="0"/>
              <a:t> lexical data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Laurent Romary</a:t>
            </a:r>
          </a:p>
          <a:p>
            <a:r>
              <a:rPr lang="en-US" sz="2000" i="1" dirty="0" smtClean="0"/>
              <a:t>Inria </a:t>
            </a:r>
            <a:r>
              <a:rPr lang="en-US" sz="2000" i="1" dirty="0" smtClean="0"/>
              <a:t>&amp; BBAW &amp; </a:t>
            </a:r>
            <a:r>
              <a:rPr lang="en-US" sz="2000" i="1" dirty="0" smtClean="0"/>
              <a:t>DARIAH</a:t>
            </a:r>
            <a:endParaRPr lang="en-US" i="1" dirty="0"/>
          </a:p>
        </p:txBody>
      </p:sp>
      <p:sp>
        <p:nvSpPr>
          <p:cNvPr id="3" name="ZoneTexte 2"/>
          <p:cNvSpPr txBox="1"/>
          <p:nvPr/>
        </p:nvSpPr>
        <p:spPr>
          <a:xfrm>
            <a:off x="1119364" y="6081888"/>
            <a:ext cx="262008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COST ENEL meeting</a:t>
            </a:r>
            <a:endParaRPr lang="fr-FR" sz="1600" dirty="0"/>
          </a:p>
          <a:p>
            <a:r>
              <a:rPr lang="tr-TR" sz="1600" dirty="0" smtClean="0"/>
              <a:t>31 </a:t>
            </a:r>
            <a:r>
              <a:rPr lang="tr-TR" sz="1600" dirty="0" err="1" smtClean="0"/>
              <a:t>March</a:t>
            </a:r>
            <a:r>
              <a:rPr lang="tr-TR" sz="1600" dirty="0" smtClean="0"/>
              <a:t> 2016</a:t>
            </a:r>
            <a:endParaRPr lang="tr-TR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Standards for the digital representation of terminologies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ISO 6156:1987 (Mater) — format for representing terminological information on magnetic tapes; followed by an adaptation for microcomputers (</a:t>
            </a:r>
            <a:r>
              <a:rPr lang="en-GB" dirty="0" err="1" smtClean="0"/>
              <a:t>MicroMater</a:t>
            </a:r>
            <a:r>
              <a:rPr lang="en-GB" dirty="0" smtClean="0"/>
              <a:t>; see </a:t>
            </a:r>
            <a:r>
              <a:rPr lang="en-GB" dirty="0" err="1" smtClean="0"/>
              <a:t>Melby</a:t>
            </a:r>
            <a:r>
              <a:rPr lang="en-GB" dirty="0" smtClean="0"/>
              <a:t>, 1991);</a:t>
            </a:r>
          </a:p>
          <a:p>
            <a:pPr lvl="0"/>
            <a:r>
              <a:rPr lang="en-GB" dirty="0" smtClean="0"/>
              <a:t>Chapter in the TEI guidelines; SGML-based representation; remained there until the P4 edition</a:t>
            </a:r>
          </a:p>
          <a:p>
            <a:pPr lvl="0"/>
            <a:r>
              <a:rPr lang="en-GB" dirty="0" smtClean="0"/>
              <a:t>ISO 12200 (</a:t>
            </a:r>
            <a:r>
              <a:rPr lang="en-GB" dirty="0" err="1" smtClean="0"/>
              <a:t>Martif</a:t>
            </a:r>
            <a:r>
              <a:rPr lang="en-GB" dirty="0" smtClean="0"/>
              <a:t>), published in 1999; improves the TEI proposal</a:t>
            </a:r>
          </a:p>
          <a:p>
            <a:pPr lvl="1"/>
            <a:r>
              <a:rPr lang="en-GB" dirty="0" smtClean="0"/>
              <a:t>Strongly inspired from the TEI (e.g. the header-text organisation; entries embedded within a &lt;text&gt; and &lt;body&gt; hierarchy)</a:t>
            </a:r>
          </a:p>
          <a:p>
            <a:pPr lvl="1"/>
            <a:r>
              <a:rPr lang="en-GB" dirty="0" smtClean="0"/>
              <a:t>Reaching out the translation and localisation industry</a:t>
            </a:r>
          </a:p>
          <a:p>
            <a:pPr lvl="0"/>
            <a:r>
              <a:rPr lang="en-GB" dirty="0" smtClean="0"/>
              <a:t>ISO 12620:1999, set of reference descriptors (or </a:t>
            </a:r>
            <a:r>
              <a:rPr lang="en-GB" i="1" dirty="0" smtClean="0"/>
              <a:t>data categories</a:t>
            </a:r>
            <a:r>
              <a:rPr lang="en-GB" dirty="0" smtClean="0"/>
              <a:t>)</a:t>
            </a:r>
          </a:p>
          <a:p>
            <a:pPr lvl="0"/>
            <a:r>
              <a:rPr lang="en-GB" dirty="0" smtClean="0"/>
              <a:t>ISO 16642:2003 (TMF) — Terminological </a:t>
            </a:r>
            <a:r>
              <a:rPr lang="en-GB" dirty="0" err="1" smtClean="0"/>
              <a:t>Markup</a:t>
            </a:r>
            <a:r>
              <a:rPr lang="en-GB" dirty="0" smtClean="0"/>
              <a:t> Framework</a:t>
            </a:r>
          </a:p>
          <a:p>
            <a:pPr lvl="0"/>
            <a:r>
              <a:rPr lang="en-GB" dirty="0" smtClean="0"/>
              <a:t>TBX (</a:t>
            </a:r>
            <a:r>
              <a:rPr lang="en-GB" dirty="0" err="1" smtClean="0"/>
              <a:t>TermBase</a:t>
            </a:r>
            <a:r>
              <a:rPr lang="en-GB" dirty="0" smtClean="0"/>
              <a:t> </a:t>
            </a:r>
            <a:r>
              <a:rPr lang="en-GB" dirty="0" err="1" smtClean="0"/>
              <a:t>eXchange</a:t>
            </a:r>
            <a:r>
              <a:rPr lang="en-GB" dirty="0" smtClean="0"/>
              <a:t>) published in 2007 by LISA (Localisation Industry Standards Association) as a follower to </a:t>
            </a:r>
            <a:r>
              <a:rPr lang="en-GB" dirty="0" err="1" smtClean="0"/>
              <a:t>Martif</a:t>
            </a:r>
            <a:endParaRPr lang="en-GB" dirty="0" smtClean="0"/>
          </a:p>
          <a:p>
            <a:pPr lvl="0"/>
            <a:r>
              <a:rPr lang="en-GB" dirty="0" smtClean="0"/>
              <a:t>TBX: ISO standard 30042 in 2008</a:t>
            </a:r>
          </a:p>
        </p:txBody>
      </p:sp>
    </p:spTree>
    <p:extLst>
      <p:ext uri="{BB962C8B-B14F-4D97-AF65-F5344CB8AC3E}">
        <p14:creationId xmlns:p14="http://schemas.microsoft.com/office/powerpoint/2010/main" val="2394824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up a terminological </a:t>
            </a:r>
            <a:r>
              <a:rPr lang="en-US" dirty="0" smtClean="0"/>
              <a:t>model (TMF)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288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up a terminological model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5842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Left Bracket 4"/>
          <p:cNvSpPr/>
          <p:nvPr/>
        </p:nvSpPr>
        <p:spPr>
          <a:xfrm>
            <a:off x="6680200" y="1600200"/>
            <a:ext cx="203200" cy="12446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Left Bracket 5"/>
          <p:cNvSpPr/>
          <p:nvPr/>
        </p:nvSpPr>
        <p:spPr>
          <a:xfrm>
            <a:off x="6731000" y="3240881"/>
            <a:ext cx="203200" cy="12446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Left Bracket 6"/>
          <p:cNvSpPr/>
          <p:nvPr/>
        </p:nvSpPr>
        <p:spPr>
          <a:xfrm>
            <a:off x="6781800" y="4754563"/>
            <a:ext cx="203200" cy="12446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85000" y="1752600"/>
            <a:ext cx="131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subjectField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85000" y="3372683"/>
            <a:ext cx="18246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definition+source</a:t>
            </a:r>
            <a:endParaRPr lang="en-US" dirty="0" smtClean="0"/>
          </a:p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985000" y="4865766"/>
            <a:ext cx="8075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</a:t>
            </a:r>
          </a:p>
          <a:p>
            <a:r>
              <a:rPr lang="en-US" dirty="0" smtClean="0"/>
              <a:t>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925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TBX </a:t>
            </a:r>
            <a:r>
              <a:rPr lang="en-US" dirty="0" err="1" smtClean="0"/>
              <a:t>serialisation</a:t>
            </a:r>
            <a:r>
              <a:rPr lang="en-US" dirty="0" smtClean="0"/>
              <a:t> (ISO 30042)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4308"/>
            <a:ext cx="9144000" cy="55731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400" dirty="0" err="1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termEntry</a:t>
            </a:r>
            <a:r>
              <a:rPr lang="en-US" sz="1400" dirty="0" smtClean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xmlns</a:t>
            </a:r>
            <a:r>
              <a:rPr lang="en-US" sz="1400" dirty="0" smtClean="0">
                <a:solidFill>
                  <a:srgbClr val="FF804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400" dirty="0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"http://</a:t>
            </a:r>
            <a:r>
              <a:rPr lang="en-US" sz="1400" dirty="0" err="1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www.tbx.org</a:t>
            </a:r>
            <a:r>
              <a:rPr lang="en-US" sz="1400" dirty="0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400" dirty="0" err="1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descrip</a:t>
            </a:r>
            <a:r>
              <a:rPr lang="en-US" sz="1400" dirty="0" smtClean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 type</a:t>
            </a:r>
            <a:r>
              <a:rPr lang="en-US" sz="1400" dirty="0" smtClean="0">
                <a:solidFill>
                  <a:srgbClr val="FF804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400" dirty="0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400" dirty="0" err="1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subjectField</a:t>
            </a:r>
            <a:r>
              <a:rPr lang="en-US" sz="1400" dirty="0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400" dirty="0" smtClean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xml:lang</a:t>
            </a:r>
            <a:r>
              <a:rPr lang="en-US" sz="1400" dirty="0" smtClean="0">
                <a:solidFill>
                  <a:srgbClr val="FF804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400" dirty="0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400" dirty="0" err="1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fr</a:t>
            </a:r>
            <a:r>
              <a:rPr lang="en-US" sz="1400" dirty="0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Industrie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mécanique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&lt;/</a:t>
            </a:r>
            <a:r>
              <a:rPr lang="en-US" sz="1400" dirty="0" err="1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descrip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400" dirty="0" err="1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langSet</a:t>
            </a:r>
            <a:r>
              <a:rPr lang="en-US" sz="1400" dirty="0" smtClean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xml:lang</a:t>
            </a:r>
            <a:r>
              <a:rPr lang="en-US" sz="1400" dirty="0" smtClean="0">
                <a:solidFill>
                  <a:srgbClr val="FF804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400" dirty="0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"de"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    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400" dirty="0" err="1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descripGrp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        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400" dirty="0" err="1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descrip</a:t>
            </a:r>
            <a:r>
              <a:rPr lang="en-US" sz="1400" dirty="0" smtClean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 type</a:t>
            </a:r>
            <a:r>
              <a:rPr lang="en-US" sz="1400" dirty="0" smtClean="0">
                <a:solidFill>
                  <a:srgbClr val="FF804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400" dirty="0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"definition"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endloser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Riemen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mit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trapezförmigem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Querschnitt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der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auf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zwei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Riemenscheiben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mit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Eindrehungen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läuft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&lt;/</a:t>
            </a:r>
            <a:r>
              <a:rPr lang="en-US" sz="1400" dirty="0" err="1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descrip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        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&lt;admin</a:t>
            </a:r>
            <a:r>
              <a:rPr lang="en-US" sz="1400" dirty="0" smtClean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 type</a:t>
            </a:r>
            <a:r>
              <a:rPr lang="en-US" sz="1400" dirty="0" smtClean="0">
                <a:solidFill>
                  <a:srgbClr val="FF804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400" dirty="0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"source"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De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Coster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Wörterbuch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Kraftfahrzeugtechnik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, SAUR,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München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, 1982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&lt;/admin&gt;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    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&lt;/</a:t>
            </a:r>
            <a:r>
              <a:rPr lang="en-US" sz="1400" dirty="0" err="1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descripGrp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    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&lt;note&gt;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wird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zum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Antrieb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der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Lichtmaschine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, des Ventilators und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der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Wasserpumpe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benutzt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&lt;/note&gt;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    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400" dirty="0" err="1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tig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        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&lt;term&gt;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Keilriemen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&lt;/</a:t>
            </a:r>
            <a:r>
              <a:rPr lang="en-US" sz="1400" dirty="0" err="1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tei:term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        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&lt;admin</a:t>
            </a:r>
            <a:r>
              <a:rPr lang="en-US" sz="1400" dirty="0" smtClean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 type</a:t>
            </a:r>
            <a:r>
              <a:rPr lang="en-US" sz="1400" dirty="0" smtClean="0">
                <a:solidFill>
                  <a:srgbClr val="FF804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400" dirty="0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"source"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De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Coster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, …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&lt;/admin&gt;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    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&lt;/</a:t>
            </a:r>
            <a:r>
              <a:rPr lang="en-US" sz="1400" dirty="0" err="1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tig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&lt;/</a:t>
            </a:r>
            <a:r>
              <a:rPr lang="en-US" sz="1400" dirty="0" err="1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langSet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400" dirty="0" err="1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langSet</a:t>
            </a:r>
            <a:r>
              <a:rPr lang="en-US" sz="1400" dirty="0" smtClean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F5844C"/>
                </a:solidFill>
                <a:latin typeface="Courier"/>
                <a:ea typeface="Courier"/>
                <a:cs typeface="Courier"/>
              </a:rPr>
              <a:t>xml:lang</a:t>
            </a:r>
            <a:r>
              <a:rPr lang="en-US" sz="1400" dirty="0" smtClean="0">
                <a:solidFill>
                  <a:srgbClr val="FF8040"/>
                </a:solidFill>
                <a:latin typeface="Courier"/>
                <a:ea typeface="Courier"/>
                <a:cs typeface="Courier"/>
              </a:rPr>
              <a:t>=</a:t>
            </a:r>
            <a:r>
              <a:rPr lang="en-US" sz="1400" dirty="0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"</a:t>
            </a:r>
            <a:r>
              <a:rPr lang="en-US" sz="1400" dirty="0" err="1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fr</a:t>
            </a:r>
            <a:r>
              <a:rPr lang="en-US" sz="1400" dirty="0" smtClean="0">
                <a:solidFill>
                  <a:srgbClr val="993300"/>
                </a:solidFill>
                <a:latin typeface="Courier"/>
                <a:ea typeface="Courier"/>
                <a:cs typeface="Courier"/>
              </a:rPr>
              <a:t>”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    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</a:t>
            </a:r>
            <a:r>
              <a:rPr lang="en-US" sz="1400" dirty="0" err="1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tig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        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&lt;term&gt;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courroie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trapézoïdale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&lt;/term&gt;</a:t>
            </a:r>
            <a:endParaRPr lang="en-US" sz="1400" dirty="0" smtClean="0">
              <a:solidFill>
                <a:srgbClr val="000000"/>
              </a:solidFill>
              <a:latin typeface="Courier"/>
              <a:ea typeface="Courier"/>
              <a:cs typeface="Courier"/>
            </a:endParaRP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        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…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    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&lt;/</a:t>
            </a:r>
            <a:r>
              <a:rPr lang="en-US" sz="1400" dirty="0" err="1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tig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00"/>
                </a:solidFill>
                <a:latin typeface="Courier"/>
                <a:ea typeface="Courier"/>
                <a:cs typeface="Courier"/>
              </a:rPr>
              <a:t>    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&lt;/</a:t>
            </a:r>
            <a:r>
              <a:rPr lang="en-US" sz="1400" dirty="0" err="1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langSet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</a:p>
          <a:p>
            <a:pPr>
              <a:buNone/>
            </a:pP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&lt;/</a:t>
            </a:r>
            <a:r>
              <a:rPr lang="en-US" sz="1400" dirty="0" err="1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termEntry</a:t>
            </a:r>
            <a:r>
              <a:rPr lang="en-US" sz="1400" dirty="0" smtClean="0">
                <a:solidFill>
                  <a:srgbClr val="000096"/>
                </a:solidFill>
                <a:latin typeface="Courier"/>
                <a:ea typeface="Courier"/>
                <a:cs typeface="Courier"/>
              </a:rPr>
              <a:t>&gt;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48756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Semasiological</a:t>
            </a:r>
            <a:r>
              <a:rPr lang="en-US" dirty="0" smtClean="0"/>
              <a:t> data</a:t>
            </a:r>
            <a:br>
              <a:rPr lang="en-US" dirty="0" smtClean="0"/>
            </a:br>
            <a:r>
              <a:rPr lang="en-US" dirty="0" smtClean="0"/>
              <a:t>(word to sense)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13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LMF as an ISO project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2400" smtClean="0"/>
              <a:t>Summer 2003: new work item proposal (US) delegation</a:t>
            </a:r>
          </a:p>
          <a:p>
            <a:pPr eaLnBrk="1" hangingPunct="1">
              <a:lnSpc>
                <a:spcPct val="80000"/>
              </a:lnSpc>
            </a:pPr>
            <a:r>
              <a:rPr lang="fr-FR" sz="2400" smtClean="0"/>
              <a:t>Fall 2003: technical proposal (FR) for a data model dedicated to NLP lexica</a:t>
            </a:r>
          </a:p>
          <a:p>
            <a:pPr eaLnBrk="1" hangingPunct="1">
              <a:lnSpc>
                <a:spcPct val="80000"/>
              </a:lnSpc>
            </a:pPr>
            <a:endParaRPr lang="fr-FR" sz="2400" smtClean="0"/>
          </a:p>
          <a:p>
            <a:pPr eaLnBrk="1" hangingPunct="1">
              <a:lnSpc>
                <a:spcPct val="80000"/>
              </a:lnSpc>
            </a:pPr>
            <a:r>
              <a:rPr lang="fr-FR" sz="2400" smtClean="0"/>
              <a:t>ISO 24613</a:t>
            </a:r>
            <a:br>
              <a:rPr lang="fr-FR" sz="2400" smtClean="0"/>
            </a:br>
            <a:r>
              <a:rPr lang="fr-FR" sz="2000" smtClean="0"/>
              <a:t>Convenor:</a:t>
            </a:r>
          </a:p>
          <a:p>
            <a:pPr lvl="2" eaLnBrk="1" hangingPunct="1">
              <a:lnSpc>
                <a:spcPct val="80000"/>
              </a:lnSpc>
            </a:pPr>
            <a:r>
              <a:rPr lang="fr-FR" sz="1600" smtClean="0"/>
              <a:t>Nicoletta Calzolari (IT)</a:t>
            </a:r>
            <a:endParaRPr lang="fr-FR" sz="2000" smtClean="0"/>
          </a:p>
          <a:p>
            <a:pPr lvl="1" eaLnBrk="1" hangingPunct="1">
              <a:lnSpc>
                <a:spcPct val="80000"/>
              </a:lnSpc>
            </a:pPr>
            <a:r>
              <a:rPr lang="fr-FR" sz="2000" smtClean="0"/>
              <a:t>Editors:</a:t>
            </a:r>
          </a:p>
          <a:p>
            <a:pPr lvl="2" eaLnBrk="1" hangingPunct="1">
              <a:lnSpc>
                <a:spcPct val="80000"/>
              </a:lnSpc>
            </a:pPr>
            <a:r>
              <a:rPr lang="fr-FR" sz="1800" smtClean="0"/>
              <a:t>Gil Francopoulo (FR), Monte George (US)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smtClean="0"/>
              <a:t>13 versions written, dispatched (to the National delegations nominated experts), commented and discussed in various ISO technical meetings</a:t>
            </a:r>
          </a:p>
          <a:p>
            <a:pPr eaLnBrk="1" hangingPunct="1">
              <a:lnSpc>
                <a:spcPct val="90000"/>
              </a:lnSpc>
            </a:pPr>
            <a:r>
              <a:rPr lang="fr-FR" sz="2400" smtClean="0"/>
              <a:t> IS (= published standard) in oct. 2008</a:t>
            </a:r>
          </a:p>
        </p:txBody>
      </p:sp>
      <p:sp>
        <p:nvSpPr>
          <p:cNvPr id="3789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smtClean="0">
                <a:latin typeface="Times" charset="0"/>
              </a:rPr>
              <a:t>Tubingen 2007</a:t>
            </a:r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r-FR" smtClean="0">
                <a:latin typeface="Times" charset="0"/>
              </a:rPr>
              <a:t>Lex-Sem &amp; Onto-Resources</a:t>
            </a:r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0A19B9-16EA-404A-9916-50E02DB5AF0A}" type="slidenum">
              <a:rPr lang="fr-FR">
                <a:latin typeface="Times" charset="0"/>
              </a:rPr>
              <a:pPr/>
              <a:t>15</a:t>
            </a:fld>
            <a:endParaRPr lang="fr-FR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896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LMF core package</a:t>
            </a:r>
          </a:p>
        </p:txBody>
      </p:sp>
      <p:pic>
        <p:nvPicPr>
          <p:cNvPr id="84995" name="Picture 5" descr="CoreMo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447800"/>
            <a:ext cx="42672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5600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Serializing LMF using the TEI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11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TEI and “dictionaries”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4913"/>
          </a:xfrm>
        </p:spPr>
        <p:txBody>
          <a:bodyPr>
            <a:normAutofit/>
          </a:bodyPr>
          <a:lstStyle/>
          <a:p>
            <a:pPr>
              <a:buFont typeface="Arial" pitchFamily="1" charset="0"/>
              <a:buChar char="•"/>
              <a:defRPr/>
            </a:pPr>
            <a:r>
              <a:rPr lang="en-US" dirty="0" smtClean="0"/>
              <a:t>The TEI Print Dictionary (PD) chapter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dirty="0" smtClean="0"/>
              <a:t>Initially designed by N. </a:t>
            </a:r>
            <a:r>
              <a:rPr lang="en-US" dirty="0" err="1" smtClean="0"/>
              <a:t>Ide</a:t>
            </a:r>
            <a:r>
              <a:rPr lang="en-US" dirty="0" smtClean="0"/>
              <a:t> and J. </a:t>
            </a:r>
            <a:r>
              <a:rPr lang="en-US" dirty="0" err="1" smtClean="0"/>
              <a:t>Veronis</a:t>
            </a:r>
            <a:endParaRPr lang="en-US" dirty="0" smtClean="0"/>
          </a:p>
          <a:p>
            <a:pPr lvl="1">
              <a:buFont typeface="Arial" pitchFamily="1" charset="0"/>
              <a:buChar char="–"/>
              <a:defRPr/>
            </a:pPr>
            <a:r>
              <a:rPr lang="en-US" dirty="0" smtClean="0"/>
              <a:t>Accounts for both presentational and editorial (“content”) issues</a:t>
            </a:r>
          </a:p>
          <a:p>
            <a:pPr lvl="2">
              <a:buFont typeface="Arial" pitchFamily="1" charset="0"/>
              <a:buChar char="•"/>
              <a:defRPr/>
            </a:pPr>
            <a:r>
              <a:rPr lang="en-US" dirty="0" smtClean="0"/>
              <a:t>Cf. &lt;entry&gt;, &lt;</a:t>
            </a:r>
            <a:r>
              <a:rPr lang="en-US" dirty="0" err="1" smtClean="0"/>
              <a:t>entryFree</a:t>
            </a:r>
            <a:r>
              <a:rPr lang="en-US" dirty="0" smtClean="0"/>
              <a:t>&gt;, … and &lt;</a:t>
            </a:r>
            <a:r>
              <a:rPr lang="en-US" dirty="0" err="1" smtClean="0"/>
              <a:t>dictScrap</a:t>
            </a:r>
            <a:r>
              <a:rPr lang="en-US" dirty="0" smtClean="0"/>
              <a:t>&gt;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dirty="0" smtClean="0"/>
              <a:t>Based on a hierarchical abstract model (</a:t>
            </a:r>
            <a:r>
              <a:rPr lang="en-US" dirty="0" err="1" smtClean="0"/>
              <a:t>cristals</a:t>
            </a:r>
            <a:r>
              <a:rPr lang="en-US" dirty="0" smtClean="0"/>
              <a:t>)</a:t>
            </a:r>
          </a:p>
          <a:p>
            <a:pPr lvl="2">
              <a:buFont typeface="Arial" pitchFamily="1" charset="0"/>
              <a:buChar char="•"/>
              <a:defRPr/>
            </a:pPr>
            <a:r>
              <a:rPr lang="en-US" dirty="0" smtClean="0"/>
              <a:t>&lt;form&gt;: for </a:t>
            </a:r>
            <a:r>
              <a:rPr lang="en-US" dirty="0" err="1" smtClean="0"/>
              <a:t>characterising</a:t>
            </a:r>
            <a:r>
              <a:rPr lang="en-US" dirty="0" smtClean="0"/>
              <a:t> the </a:t>
            </a:r>
            <a:r>
              <a:rPr lang="en-US" dirty="0" err="1" smtClean="0"/>
              <a:t>othographic</a:t>
            </a:r>
            <a:r>
              <a:rPr lang="en-US" dirty="0" smtClean="0"/>
              <a:t> or phonetic form of the word</a:t>
            </a:r>
          </a:p>
          <a:p>
            <a:pPr lvl="3">
              <a:buFont typeface="Arial" pitchFamily="1" charset="0"/>
              <a:buChar char="–"/>
              <a:defRPr/>
            </a:pPr>
            <a:r>
              <a:rPr lang="en-US" dirty="0" smtClean="0"/>
              <a:t>&lt;</a:t>
            </a:r>
            <a:r>
              <a:rPr lang="en-US" dirty="0" err="1" smtClean="0"/>
              <a:t>orth</a:t>
            </a:r>
            <a:r>
              <a:rPr lang="en-US" dirty="0" smtClean="0"/>
              <a:t>&gt;, &lt;</a:t>
            </a:r>
            <a:r>
              <a:rPr lang="en-US" dirty="0" err="1" smtClean="0"/>
              <a:t>pron</a:t>
            </a:r>
            <a:r>
              <a:rPr lang="en-US" dirty="0" smtClean="0"/>
              <a:t>&gt;, etc.</a:t>
            </a:r>
          </a:p>
          <a:p>
            <a:pPr lvl="2">
              <a:buFont typeface="Arial" pitchFamily="1" charset="0"/>
              <a:buChar char="•"/>
              <a:defRPr/>
            </a:pPr>
            <a:r>
              <a:rPr lang="en-US" dirty="0" smtClean="0"/>
              <a:t>&lt;</a:t>
            </a:r>
            <a:r>
              <a:rPr lang="en-US" dirty="0" err="1" smtClean="0"/>
              <a:t>gramGrp</a:t>
            </a:r>
            <a:r>
              <a:rPr lang="en-US" dirty="0" smtClean="0"/>
              <a:t>&gt;: grammatical features</a:t>
            </a:r>
          </a:p>
          <a:p>
            <a:pPr lvl="3">
              <a:buFont typeface="Arial" pitchFamily="1" charset="0"/>
              <a:buChar char="–"/>
              <a:defRPr/>
            </a:pPr>
            <a:r>
              <a:rPr lang="en-US" dirty="0" smtClean="0"/>
              <a:t>May characterize an entry, a specific form or a specific sense</a:t>
            </a:r>
          </a:p>
          <a:p>
            <a:pPr lvl="3">
              <a:buFont typeface="Arial" pitchFamily="1" charset="0"/>
              <a:buChar char="–"/>
              <a:defRPr/>
            </a:pPr>
            <a:r>
              <a:rPr lang="en-US" dirty="0" smtClean="0"/>
              <a:t>&lt;pos&gt;, &lt;gen&gt;, generic &lt;gram&gt; feature</a:t>
            </a:r>
          </a:p>
          <a:p>
            <a:pPr lvl="2">
              <a:buFont typeface="Arial" pitchFamily="1" charset="0"/>
              <a:buChar char="•"/>
              <a:defRPr/>
            </a:pPr>
            <a:r>
              <a:rPr lang="en-US" dirty="0" smtClean="0"/>
              <a:t>&lt;sense&gt;: iterative and recursive</a:t>
            </a:r>
          </a:p>
          <a:p>
            <a:pPr lvl="3">
              <a:buFont typeface="Arial" pitchFamily="1" charset="0"/>
              <a:buChar char="–"/>
              <a:defRPr/>
            </a:pPr>
            <a:r>
              <a:rPr lang="en-US" dirty="0" smtClean="0"/>
              <a:t>May contains definitions, examples, etymological information, translations, etc.</a:t>
            </a:r>
          </a:p>
          <a:p>
            <a:pPr>
              <a:buFont typeface="Arial" pitchFamily="1" charset="0"/>
              <a:buChar char="•"/>
              <a:defRPr/>
            </a:pPr>
            <a:r>
              <a:rPr lang="en-US" dirty="0" smtClean="0"/>
              <a:t>Main characteristic (drawback?): +very+ flexible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991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Prototypical entry in TEI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lvl="1">
              <a:buFont typeface="Arial" charset="0"/>
              <a:buNone/>
            </a:pPr>
            <a:r>
              <a:rPr lang="fr-FR" sz="1800" smtClean="0">
                <a:latin typeface="Courier" charset="0"/>
                <a:ea typeface="Courier" charset="0"/>
                <a:cs typeface="Courier" charset="0"/>
              </a:rPr>
              <a:t>&lt;entry&gt;</a:t>
            </a:r>
          </a:p>
          <a:p>
            <a:pPr lvl="1">
              <a:buFont typeface="Arial" charset="0"/>
              <a:buNone/>
            </a:pPr>
            <a:r>
              <a:rPr lang="fr-FR" sz="1800" smtClean="0">
                <a:latin typeface="Courier" charset="0"/>
                <a:ea typeface="Courier" charset="0"/>
                <a:cs typeface="Courier" charset="0"/>
              </a:rPr>
              <a:t>   &lt;form&gt;</a:t>
            </a:r>
          </a:p>
          <a:p>
            <a:pPr lvl="1">
              <a:buFont typeface="Arial" charset="0"/>
              <a:buNone/>
            </a:pPr>
            <a:r>
              <a:rPr lang="fr-FR" sz="1800" smtClean="0">
                <a:latin typeface="Courier" charset="0"/>
                <a:ea typeface="Courier" charset="0"/>
                <a:cs typeface="Courier" charset="0"/>
              </a:rPr>
              <a:t>	   &lt;orth&gt;table&lt;/orth&gt;</a:t>
            </a:r>
          </a:p>
          <a:p>
            <a:pPr lvl="1">
              <a:buFont typeface="Arial" charset="0"/>
              <a:buNone/>
            </a:pPr>
            <a:r>
              <a:rPr lang="fr-FR" sz="1800" smtClean="0">
                <a:latin typeface="Courier" charset="0"/>
                <a:ea typeface="Courier" charset="0"/>
                <a:cs typeface="Courier" charset="0"/>
              </a:rPr>
              <a:t>   &lt;/form&gt;</a:t>
            </a:r>
          </a:p>
          <a:p>
            <a:pPr lvl="1">
              <a:buFont typeface="Arial" charset="0"/>
              <a:buNone/>
            </a:pPr>
            <a:r>
              <a:rPr lang="fr-FR" sz="1800" smtClean="0">
                <a:latin typeface="Courier" charset="0"/>
                <a:ea typeface="Courier" charset="0"/>
                <a:cs typeface="Courier" charset="0"/>
              </a:rPr>
              <a:t>   &lt;gramGrp&gt;</a:t>
            </a:r>
          </a:p>
          <a:p>
            <a:pPr lvl="1">
              <a:buFont typeface="Arial" charset="0"/>
              <a:buNone/>
            </a:pPr>
            <a:r>
              <a:rPr lang="fr-FR" sz="1800" smtClean="0">
                <a:latin typeface="Courier" charset="0"/>
                <a:ea typeface="Courier" charset="0"/>
                <a:cs typeface="Courier" charset="0"/>
              </a:rPr>
              <a:t>      &lt;pos&gt;n.&lt;/pos&gt;</a:t>
            </a:r>
          </a:p>
          <a:p>
            <a:pPr lvl="1">
              <a:buFont typeface="Arial" charset="0"/>
              <a:buNone/>
            </a:pPr>
            <a:r>
              <a:rPr lang="fr-FR" sz="1800" smtClean="0">
                <a:latin typeface="Courier" charset="0"/>
                <a:ea typeface="Courier" charset="0"/>
                <a:cs typeface="Courier" charset="0"/>
              </a:rPr>
              <a:t>	    &lt;gen&gt;f.&lt;/gen&gt;</a:t>
            </a:r>
          </a:p>
          <a:p>
            <a:pPr lvl="1">
              <a:buFont typeface="Arial" charset="0"/>
              <a:buNone/>
            </a:pPr>
            <a:r>
              <a:rPr lang="fr-FR" sz="1800" smtClean="0">
                <a:latin typeface="Courier" charset="0"/>
                <a:ea typeface="Courier" charset="0"/>
                <a:cs typeface="Courier" charset="0"/>
              </a:rPr>
              <a:t>   &lt;/gramGrp&gt;</a:t>
            </a:r>
          </a:p>
          <a:p>
            <a:pPr lvl="1">
              <a:buFont typeface="Arial" charset="0"/>
              <a:buNone/>
            </a:pPr>
            <a:r>
              <a:rPr lang="fr-FR" sz="1800" smtClean="0">
                <a:latin typeface="Courier" charset="0"/>
                <a:ea typeface="Courier" charset="0"/>
                <a:cs typeface="Courier" charset="0"/>
              </a:rPr>
              <a:t>   &lt;sense&gt;</a:t>
            </a:r>
          </a:p>
          <a:p>
            <a:pPr lvl="1">
              <a:buFont typeface="Arial" charset="0"/>
              <a:buNone/>
            </a:pPr>
            <a:r>
              <a:rPr lang="fr-FR" sz="1800" smtClean="0">
                <a:latin typeface="Courier" charset="0"/>
                <a:ea typeface="Courier" charset="0"/>
                <a:cs typeface="Courier" charset="0"/>
              </a:rPr>
              <a:t>      &lt;def&gt;Pièce de mobilier…&lt;/def&gt;</a:t>
            </a:r>
          </a:p>
          <a:p>
            <a:pPr lvl="1">
              <a:buFont typeface="Arial" charset="0"/>
              <a:buNone/>
            </a:pPr>
            <a:r>
              <a:rPr lang="fr-FR" sz="1800" smtClean="0">
                <a:latin typeface="Courier" charset="0"/>
                <a:ea typeface="Courier" charset="0"/>
                <a:cs typeface="Courier" charset="0"/>
              </a:rPr>
              <a:t>      &lt;cit type=”example”&gt;</a:t>
            </a:r>
          </a:p>
          <a:p>
            <a:pPr lvl="1">
              <a:buFont typeface="Arial" charset="0"/>
              <a:buNone/>
            </a:pPr>
            <a:r>
              <a:rPr lang="fr-FR" sz="1800" smtClean="0">
                <a:latin typeface="Courier" charset="0"/>
                <a:ea typeface="Courier" charset="0"/>
                <a:cs typeface="Courier" charset="0"/>
              </a:rPr>
              <a:t>		      &lt;quote&gt;Une table de cuisine&lt;/quote&gt;</a:t>
            </a:r>
          </a:p>
          <a:p>
            <a:pPr lvl="1">
              <a:buFont typeface="Arial" charset="0"/>
              <a:buNone/>
            </a:pPr>
            <a:r>
              <a:rPr lang="fr-FR" sz="1800" smtClean="0">
                <a:latin typeface="Courier" charset="0"/>
                <a:ea typeface="Courier" charset="0"/>
                <a:cs typeface="Courier" charset="0"/>
              </a:rPr>
              <a:t>	    &lt;/cit&gt;</a:t>
            </a:r>
          </a:p>
          <a:p>
            <a:pPr lvl="1">
              <a:buFont typeface="Arial" charset="0"/>
              <a:buNone/>
            </a:pPr>
            <a:r>
              <a:rPr lang="fr-FR" sz="1800" smtClean="0">
                <a:latin typeface="Courier" charset="0"/>
                <a:ea typeface="Courier" charset="0"/>
                <a:cs typeface="Courier" charset="0"/>
              </a:rPr>
              <a:t>   &lt;/sense&gt;</a:t>
            </a:r>
          </a:p>
          <a:p>
            <a:pPr lvl="1">
              <a:buFont typeface="Arial" charset="0"/>
              <a:buNone/>
            </a:pPr>
            <a:r>
              <a:rPr lang="fr-FR" sz="1800" smtClean="0">
                <a:latin typeface="Courier" charset="0"/>
                <a:ea typeface="Courier" charset="0"/>
                <a:cs typeface="Courier" charset="0"/>
              </a:rPr>
              <a:t>&lt;/entry&gt;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73291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databases </a:t>
            </a:r>
            <a:r>
              <a:rPr lang="en-US" dirty="0" smtClean="0"/>
              <a:t>– a variety of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Lexical data as part of a wider landscape of language resources</a:t>
            </a:r>
          </a:p>
          <a:p>
            <a:pPr lvl="1"/>
            <a:r>
              <a:rPr lang="en-US" dirty="0" smtClean="0"/>
              <a:t>First level of abstraction in linguistic analysis</a:t>
            </a:r>
          </a:p>
          <a:p>
            <a:pPr lvl="2"/>
            <a:r>
              <a:rPr lang="en-US" dirty="0" smtClean="0"/>
              <a:t>Psycholinguistic, field linguistics, computational linguistics</a:t>
            </a:r>
          </a:p>
          <a:p>
            <a:pPr lvl="1"/>
            <a:r>
              <a:rPr lang="en-US" dirty="0" smtClean="0"/>
              <a:t>Input to language technology processes</a:t>
            </a:r>
          </a:p>
          <a:p>
            <a:pPr lvl="1"/>
            <a:r>
              <a:rPr lang="en-US" dirty="0" smtClean="0"/>
              <a:t>Wider interest from language learners and general public</a:t>
            </a:r>
          </a:p>
          <a:p>
            <a:r>
              <a:rPr lang="en-US" dirty="0" smtClean="0"/>
              <a:t>A huge amount of legacy information</a:t>
            </a:r>
          </a:p>
          <a:p>
            <a:pPr lvl="1"/>
            <a:r>
              <a:rPr lang="en-US" dirty="0" smtClean="0"/>
              <a:t>Proprietary formats</a:t>
            </a:r>
          </a:p>
          <a:p>
            <a:pPr lvl="2"/>
            <a:r>
              <a:rPr lang="en-US" dirty="0" smtClean="0"/>
              <a:t>E.g. dictionary publishers</a:t>
            </a:r>
          </a:p>
          <a:p>
            <a:pPr lvl="1"/>
            <a:r>
              <a:rPr lang="en-US" dirty="0" smtClean="0"/>
              <a:t>Proprietary tools</a:t>
            </a:r>
          </a:p>
          <a:p>
            <a:pPr lvl="2"/>
            <a:r>
              <a:rPr lang="en-US" dirty="0" smtClean="0"/>
              <a:t>E.g. Shoebox</a:t>
            </a:r>
          </a:p>
          <a:p>
            <a:r>
              <a:rPr lang="en-US" dirty="0" smtClean="0"/>
              <a:t>From highly narrative to deeply structured content</a:t>
            </a:r>
          </a:p>
          <a:p>
            <a:pPr lvl="1">
              <a:buNone/>
            </a:pPr>
            <a:r>
              <a:rPr lang="en-US" dirty="0" smtClean="0"/>
              <a:t>… open an MS Word document and start typing in your dictionary entry (sorry, just kidding)</a:t>
            </a:r>
          </a:p>
          <a:p>
            <a:pPr lvl="1"/>
            <a:r>
              <a:rPr lang="en-US" dirty="0" smtClean="0"/>
              <a:t>Are there coherent principles in the representation of lexical data?</a:t>
            </a:r>
          </a:p>
          <a:p>
            <a:pPr lvl="1"/>
            <a:r>
              <a:rPr lang="en-US" dirty="0" smtClean="0"/>
              <a:t>Can we treat electronic dictionaries and lexical databases in a uniform manner</a:t>
            </a:r>
            <a:r>
              <a:rPr lang="en-US" dirty="0" smtClean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945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dirty="0" smtClean="0"/>
              <a:t>Why is  the TEI a good idea for serialising LMF?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1" charset="0"/>
              <a:buChar char="•"/>
              <a:defRPr/>
            </a:pPr>
            <a:r>
              <a:rPr lang="en-US" dirty="0" smtClean="0"/>
              <a:t>Basic structure already defined</a:t>
            </a:r>
          </a:p>
          <a:p>
            <a:pPr>
              <a:buFont typeface="Arial" pitchFamily="1" charset="0"/>
              <a:buChar char="•"/>
              <a:defRPr/>
            </a:pPr>
            <a:r>
              <a:rPr lang="en-US" dirty="0" smtClean="0"/>
              <a:t>Provision of additional tags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dirty="0" smtClean="0"/>
              <a:t>Surface annotation (e.g. names, dates, abbreviations, alternatives)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dirty="0" err="1" smtClean="0"/>
              <a:t>Cf</a:t>
            </a:r>
            <a:r>
              <a:rPr lang="en-US" dirty="0" smtClean="0"/>
              <a:t> &lt;equiv&gt; equivalences to </a:t>
            </a:r>
            <a:r>
              <a:rPr lang="en-US" dirty="0" err="1" smtClean="0"/>
              <a:t>ISOCat</a:t>
            </a:r>
            <a:r>
              <a:rPr lang="en-US" dirty="0" smtClean="0"/>
              <a:t> when needed</a:t>
            </a:r>
          </a:p>
          <a:p>
            <a:pPr>
              <a:buFont typeface="Arial" pitchFamily="1" charset="0"/>
              <a:buChar char="•"/>
              <a:defRPr/>
            </a:pPr>
            <a:r>
              <a:rPr lang="en-US" dirty="0" smtClean="0"/>
              <a:t>Integration of lexical data in a textual macro-structure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dirty="0" smtClean="0"/>
              <a:t>Creating an edited version of a lexica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dirty="0" smtClean="0"/>
              <a:t>Grammar books, teaching material, scientific papers</a:t>
            </a:r>
          </a:p>
          <a:p>
            <a:pPr>
              <a:buFont typeface="Arial" pitchFamily="1" charset="0"/>
              <a:buChar char="•"/>
              <a:defRPr/>
            </a:pPr>
            <a:r>
              <a:rPr lang="en-US" dirty="0" smtClean="0"/>
              <a:t>Interoperability with other lexical sources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dirty="0" smtClean="0"/>
              <a:t>Community of users: sharing a common culture of TEI tags rather than constantly worrying about mappings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dirty="0" smtClean="0"/>
              <a:t>Sharing tools: e.g. </a:t>
            </a:r>
            <a:r>
              <a:rPr lang="en-US" dirty="0" err="1" smtClean="0"/>
              <a:t>stylesheets</a:t>
            </a:r>
            <a:r>
              <a:rPr lang="en-US" dirty="0" smtClean="0"/>
              <a:t>, editors, etc. (cf. Roma)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dirty="0" smtClean="0"/>
              <a:t>Note: continuity between dictionary and lexical sources</a:t>
            </a:r>
          </a:p>
        </p:txBody>
      </p:sp>
    </p:spTree>
    <p:extLst>
      <p:ext uri="{BB962C8B-B14F-4D97-AF65-F5344CB8AC3E}">
        <p14:creationId xmlns:p14="http://schemas.microsoft.com/office/powerpoint/2010/main" val="1492296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Identifying the meta-model components</a:t>
            </a:r>
          </a:p>
        </p:txBody>
      </p:sp>
      <p:sp>
        <p:nvSpPr>
          <p:cNvPr id="79875" name="Rectangle 20"/>
          <p:cNvSpPr>
            <a:spLocks noChangeArrowheads="1"/>
          </p:cNvSpPr>
          <p:nvPr/>
        </p:nvSpPr>
        <p:spPr bwMode="auto">
          <a:xfrm>
            <a:off x="3810000" y="21336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/>
              <a:t>Lexicon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810000" y="2743200"/>
            <a:ext cx="1828800" cy="1295400"/>
            <a:chOff x="2256" y="1488"/>
            <a:chExt cx="1152" cy="816"/>
          </a:xfrm>
        </p:grpSpPr>
        <p:sp>
          <p:nvSpPr>
            <p:cNvPr id="79897" name="Rectangle 22"/>
            <p:cNvSpPr>
              <a:spLocks noChangeArrowheads="1"/>
            </p:cNvSpPr>
            <p:nvPr/>
          </p:nvSpPr>
          <p:spPr bwMode="auto">
            <a:xfrm>
              <a:off x="2256" y="1920"/>
              <a:ext cx="115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fr-FR"/>
                <a:t>Lexical entry</a:t>
              </a:r>
            </a:p>
          </p:txBody>
        </p:sp>
        <p:sp>
          <p:nvSpPr>
            <p:cNvPr id="79898" name="Line 23"/>
            <p:cNvSpPr>
              <a:spLocks noChangeShapeType="1"/>
            </p:cNvSpPr>
            <p:nvPr/>
          </p:nvSpPr>
          <p:spPr bwMode="auto">
            <a:xfrm flipV="1">
              <a:off x="2832" y="1488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899" name="Text Box 24"/>
            <p:cNvSpPr txBox="1">
              <a:spLocks noChangeArrowheads="1"/>
            </p:cNvSpPr>
            <p:nvPr/>
          </p:nvSpPr>
          <p:spPr bwMode="auto">
            <a:xfrm>
              <a:off x="2836" y="1776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0..n</a:t>
              </a:r>
            </a:p>
          </p:txBody>
        </p:sp>
        <p:sp>
          <p:nvSpPr>
            <p:cNvPr id="79900" name="Text Box 25"/>
            <p:cNvSpPr txBox="1">
              <a:spLocks noChangeArrowheads="1"/>
            </p:cNvSpPr>
            <p:nvPr/>
          </p:nvSpPr>
          <p:spPr bwMode="auto">
            <a:xfrm>
              <a:off x="2832" y="1488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1..1</a:t>
              </a:r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1371600" y="3200400"/>
            <a:ext cx="7391400" cy="2514600"/>
            <a:chOff x="864" y="2016"/>
            <a:chExt cx="4656" cy="1584"/>
          </a:xfrm>
        </p:grpSpPr>
        <p:sp>
          <p:nvSpPr>
            <p:cNvPr id="79881" name="Rectangle 5"/>
            <p:cNvSpPr>
              <a:spLocks noChangeArrowheads="1"/>
            </p:cNvSpPr>
            <p:nvPr/>
          </p:nvSpPr>
          <p:spPr bwMode="auto">
            <a:xfrm>
              <a:off x="2448" y="2976"/>
              <a:ext cx="115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fr-FR"/>
                <a:t>Morphology</a:t>
              </a:r>
            </a:p>
          </p:txBody>
        </p:sp>
        <p:sp>
          <p:nvSpPr>
            <p:cNvPr id="79882" name="Line 6"/>
            <p:cNvSpPr>
              <a:spLocks noChangeShapeType="1"/>
            </p:cNvSpPr>
            <p:nvPr/>
          </p:nvSpPr>
          <p:spPr bwMode="auto">
            <a:xfrm flipH="1" flipV="1">
              <a:off x="2976" y="2544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883" name="Text Box 7"/>
            <p:cNvSpPr txBox="1">
              <a:spLocks noChangeArrowheads="1"/>
            </p:cNvSpPr>
            <p:nvPr/>
          </p:nvSpPr>
          <p:spPr bwMode="auto">
            <a:xfrm>
              <a:off x="2740" y="2784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1..1</a:t>
              </a:r>
            </a:p>
          </p:txBody>
        </p:sp>
        <p:sp>
          <p:nvSpPr>
            <p:cNvPr id="79884" name="Text Box 8"/>
            <p:cNvSpPr txBox="1">
              <a:spLocks noChangeArrowheads="1"/>
            </p:cNvSpPr>
            <p:nvPr/>
          </p:nvSpPr>
          <p:spPr bwMode="auto">
            <a:xfrm>
              <a:off x="2740" y="2544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1..1</a:t>
              </a:r>
            </a:p>
          </p:txBody>
        </p:sp>
        <p:sp>
          <p:nvSpPr>
            <p:cNvPr id="79885" name="Rectangle 31"/>
            <p:cNvSpPr>
              <a:spLocks noChangeArrowheads="1"/>
            </p:cNvSpPr>
            <p:nvPr/>
          </p:nvSpPr>
          <p:spPr bwMode="auto">
            <a:xfrm>
              <a:off x="864" y="2976"/>
              <a:ext cx="115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fr-FR"/>
                <a:t>Form</a:t>
              </a:r>
            </a:p>
          </p:txBody>
        </p:sp>
        <p:sp>
          <p:nvSpPr>
            <p:cNvPr id="79886" name="Line 32"/>
            <p:cNvSpPr>
              <a:spLocks noChangeShapeType="1"/>
            </p:cNvSpPr>
            <p:nvPr/>
          </p:nvSpPr>
          <p:spPr bwMode="auto">
            <a:xfrm flipV="1">
              <a:off x="1776" y="2544"/>
              <a:ext cx="76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887" name="Text Box 33"/>
            <p:cNvSpPr txBox="1">
              <a:spLocks noChangeArrowheads="1"/>
            </p:cNvSpPr>
            <p:nvPr/>
          </p:nvSpPr>
          <p:spPr bwMode="auto">
            <a:xfrm>
              <a:off x="1492" y="2784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1..1</a:t>
              </a:r>
            </a:p>
          </p:txBody>
        </p:sp>
        <p:sp>
          <p:nvSpPr>
            <p:cNvPr id="79888" name="Text Box 34"/>
            <p:cNvSpPr txBox="1">
              <a:spLocks noChangeArrowheads="1"/>
            </p:cNvSpPr>
            <p:nvPr/>
          </p:nvSpPr>
          <p:spPr bwMode="auto">
            <a:xfrm>
              <a:off x="2112" y="2496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1..1</a:t>
              </a:r>
            </a:p>
          </p:txBody>
        </p:sp>
        <p:sp>
          <p:nvSpPr>
            <p:cNvPr id="79889" name="Rectangle 36"/>
            <p:cNvSpPr>
              <a:spLocks noChangeArrowheads="1"/>
            </p:cNvSpPr>
            <p:nvPr/>
          </p:nvSpPr>
          <p:spPr bwMode="auto">
            <a:xfrm>
              <a:off x="3858" y="2952"/>
              <a:ext cx="1208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fr-FR" sz="2000"/>
                <a:t>Sense</a:t>
              </a:r>
            </a:p>
          </p:txBody>
        </p:sp>
        <p:sp>
          <p:nvSpPr>
            <p:cNvPr id="79890" name="Line 37"/>
            <p:cNvSpPr>
              <a:spLocks noChangeShapeType="1"/>
            </p:cNvSpPr>
            <p:nvPr/>
          </p:nvSpPr>
          <p:spPr bwMode="auto">
            <a:xfrm flipH="1" flipV="1">
              <a:off x="3456" y="2544"/>
              <a:ext cx="704" cy="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891" name="Text Box 38"/>
            <p:cNvSpPr txBox="1">
              <a:spLocks noChangeArrowheads="1"/>
            </p:cNvSpPr>
            <p:nvPr/>
          </p:nvSpPr>
          <p:spPr bwMode="auto">
            <a:xfrm>
              <a:off x="4180" y="2784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0..n</a:t>
              </a:r>
            </a:p>
          </p:txBody>
        </p:sp>
        <p:sp>
          <p:nvSpPr>
            <p:cNvPr id="79892" name="Text Box 39"/>
            <p:cNvSpPr txBox="1">
              <a:spLocks noChangeArrowheads="1"/>
            </p:cNvSpPr>
            <p:nvPr/>
          </p:nvSpPr>
          <p:spPr bwMode="auto">
            <a:xfrm>
              <a:off x="3600" y="2496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1..1</a:t>
              </a:r>
            </a:p>
          </p:txBody>
        </p:sp>
        <p:sp>
          <p:nvSpPr>
            <p:cNvPr id="79893" name="Freeform 40"/>
            <p:cNvSpPr>
              <a:spLocks/>
            </p:cNvSpPr>
            <p:nvPr/>
          </p:nvSpPr>
          <p:spPr bwMode="auto">
            <a:xfrm>
              <a:off x="4765" y="3234"/>
              <a:ext cx="755" cy="366"/>
            </a:xfrm>
            <a:custGeom>
              <a:avLst/>
              <a:gdLst>
                <a:gd name="T0" fmla="*/ 0 w 720"/>
                <a:gd name="T1" fmla="*/ 31 h 432"/>
                <a:gd name="T2" fmla="*/ 0 w 720"/>
                <a:gd name="T3" fmla="*/ 69 h 432"/>
                <a:gd name="T4" fmla="*/ 1214 w 720"/>
                <a:gd name="T5" fmla="*/ 69 h 432"/>
                <a:gd name="T6" fmla="*/ 1214 w 720"/>
                <a:gd name="T7" fmla="*/ 0 h 432"/>
                <a:gd name="T8" fmla="*/ 488 w 720"/>
                <a:gd name="T9" fmla="*/ 0 h 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32"/>
                <a:gd name="T17" fmla="*/ 720 w 720"/>
                <a:gd name="T18" fmla="*/ 432 h 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32">
                  <a:moveTo>
                    <a:pt x="0" y="192"/>
                  </a:moveTo>
                  <a:lnTo>
                    <a:pt x="0" y="432"/>
                  </a:lnTo>
                  <a:lnTo>
                    <a:pt x="720" y="432"/>
                  </a:lnTo>
                  <a:lnTo>
                    <a:pt x="720" y="0"/>
                  </a:lnTo>
                  <a:lnTo>
                    <a:pt x="28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894" name="Text Box 41"/>
            <p:cNvSpPr txBox="1">
              <a:spLocks noChangeArrowheads="1"/>
            </p:cNvSpPr>
            <p:nvPr/>
          </p:nvSpPr>
          <p:spPr bwMode="auto">
            <a:xfrm>
              <a:off x="5071" y="3024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0..n</a:t>
              </a:r>
            </a:p>
          </p:txBody>
        </p:sp>
        <p:sp>
          <p:nvSpPr>
            <p:cNvPr id="79895" name="Text Box 42"/>
            <p:cNvSpPr txBox="1">
              <a:spLocks noChangeArrowheads="1"/>
            </p:cNvSpPr>
            <p:nvPr/>
          </p:nvSpPr>
          <p:spPr bwMode="auto">
            <a:xfrm>
              <a:off x="4432" y="3360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1..1</a:t>
              </a:r>
            </a:p>
          </p:txBody>
        </p:sp>
        <p:sp>
          <p:nvSpPr>
            <p:cNvPr id="79896" name="Text Box 43"/>
            <p:cNvSpPr txBox="1">
              <a:spLocks noChangeArrowheads="1"/>
            </p:cNvSpPr>
            <p:nvPr/>
          </p:nvSpPr>
          <p:spPr bwMode="auto">
            <a:xfrm>
              <a:off x="3648" y="2016"/>
              <a:ext cx="7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/>
                <a:t>&lt;entry&gt;</a:t>
              </a:r>
            </a:p>
          </p:txBody>
        </p:sp>
      </p:grpSp>
      <p:sp>
        <p:nvSpPr>
          <p:cNvPr id="51244" name="Text Box 44"/>
          <p:cNvSpPr txBox="1">
            <a:spLocks noChangeArrowheads="1"/>
          </p:cNvSpPr>
          <p:nvPr/>
        </p:nvSpPr>
        <p:spPr bwMode="auto">
          <a:xfrm>
            <a:off x="5934075" y="5486400"/>
            <a:ext cx="1187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&lt;sense&gt;</a:t>
            </a:r>
          </a:p>
        </p:txBody>
      </p:sp>
      <p:sp>
        <p:nvSpPr>
          <p:cNvPr id="51245" name="Text Box 45"/>
          <p:cNvSpPr txBox="1">
            <a:spLocks noChangeArrowheads="1"/>
          </p:cNvSpPr>
          <p:nvPr/>
        </p:nvSpPr>
        <p:spPr bwMode="auto">
          <a:xfrm>
            <a:off x="3581400" y="5486400"/>
            <a:ext cx="1627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&lt;gramGrp&gt;</a:t>
            </a:r>
          </a:p>
        </p:txBody>
      </p:sp>
      <p:sp>
        <p:nvSpPr>
          <p:cNvPr id="51246" name="Text Box 46"/>
          <p:cNvSpPr txBox="1">
            <a:spLocks noChangeArrowheads="1"/>
          </p:cNvSpPr>
          <p:nvPr/>
        </p:nvSpPr>
        <p:spPr bwMode="auto">
          <a:xfrm>
            <a:off x="990600" y="5486400"/>
            <a:ext cx="1119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/>
              <a:t>&lt;form&gt;</a:t>
            </a:r>
          </a:p>
        </p:txBody>
      </p:sp>
    </p:spTree>
    <p:extLst>
      <p:ext uri="{BB962C8B-B14F-4D97-AF65-F5344CB8AC3E}">
        <p14:creationId xmlns:p14="http://schemas.microsoft.com/office/powerpoint/2010/main" val="3914705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4" grpId="0" autoUpdateAnimBg="0"/>
      <p:bldP spid="51245" grpId="0" autoUpdateAnimBg="0"/>
      <p:bldP spid="5124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Mapping data categories</a:t>
            </a:r>
          </a:p>
        </p:txBody>
      </p:sp>
      <p:sp>
        <p:nvSpPr>
          <p:cNvPr id="80899" name="Rectangle 4"/>
          <p:cNvSpPr>
            <a:spLocks noChangeArrowheads="1"/>
          </p:cNvSpPr>
          <p:nvPr/>
        </p:nvSpPr>
        <p:spPr bwMode="auto">
          <a:xfrm>
            <a:off x="3505200" y="17526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/>
              <a:t>Lexicon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505200" y="2362200"/>
            <a:ext cx="1828800" cy="1295400"/>
            <a:chOff x="2256" y="1488"/>
            <a:chExt cx="1152" cy="816"/>
          </a:xfrm>
        </p:grpSpPr>
        <p:sp>
          <p:nvSpPr>
            <p:cNvPr id="80921" name="Rectangle 6"/>
            <p:cNvSpPr>
              <a:spLocks noChangeArrowheads="1"/>
            </p:cNvSpPr>
            <p:nvPr/>
          </p:nvSpPr>
          <p:spPr bwMode="auto">
            <a:xfrm>
              <a:off x="2256" y="1920"/>
              <a:ext cx="115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fr-FR"/>
                <a:t>Lexical entry</a:t>
              </a:r>
            </a:p>
          </p:txBody>
        </p:sp>
        <p:sp>
          <p:nvSpPr>
            <p:cNvPr id="80922" name="Line 7"/>
            <p:cNvSpPr>
              <a:spLocks noChangeShapeType="1"/>
            </p:cNvSpPr>
            <p:nvPr/>
          </p:nvSpPr>
          <p:spPr bwMode="auto">
            <a:xfrm flipV="1">
              <a:off x="2832" y="1488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Text Box 8"/>
            <p:cNvSpPr txBox="1">
              <a:spLocks noChangeArrowheads="1"/>
            </p:cNvSpPr>
            <p:nvPr/>
          </p:nvSpPr>
          <p:spPr bwMode="auto">
            <a:xfrm>
              <a:off x="2836" y="1776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0..n</a:t>
              </a:r>
            </a:p>
          </p:txBody>
        </p:sp>
        <p:sp>
          <p:nvSpPr>
            <p:cNvPr id="80924" name="Text Box 9"/>
            <p:cNvSpPr txBox="1">
              <a:spLocks noChangeArrowheads="1"/>
            </p:cNvSpPr>
            <p:nvPr/>
          </p:nvSpPr>
          <p:spPr bwMode="auto">
            <a:xfrm>
              <a:off x="2832" y="1488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1..1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066800" y="2651125"/>
            <a:ext cx="7391400" cy="2682875"/>
            <a:chOff x="864" y="1910"/>
            <a:chExt cx="4656" cy="1690"/>
          </a:xfrm>
        </p:grpSpPr>
        <p:sp>
          <p:nvSpPr>
            <p:cNvPr id="80905" name="Rectangle 15"/>
            <p:cNvSpPr>
              <a:spLocks noChangeArrowheads="1"/>
            </p:cNvSpPr>
            <p:nvPr/>
          </p:nvSpPr>
          <p:spPr bwMode="auto">
            <a:xfrm>
              <a:off x="2448" y="2976"/>
              <a:ext cx="115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fr-FR"/>
                <a:t>Morphology</a:t>
              </a:r>
            </a:p>
          </p:txBody>
        </p:sp>
        <p:sp>
          <p:nvSpPr>
            <p:cNvPr id="80906" name="Line 16"/>
            <p:cNvSpPr>
              <a:spLocks noChangeShapeType="1"/>
            </p:cNvSpPr>
            <p:nvPr/>
          </p:nvSpPr>
          <p:spPr bwMode="auto">
            <a:xfrm flipH="1" flipV="1">
              <a:off x="2976" y="2544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07" name="Text Box 17"/>
            <p:cNvSpPr txBox="1">
              <a:spLocks noChangeArrowheads="1"/>
            </p:cNvSpPr>
            <p:nvPr/>
          </p:nvSpPr>
          <p:spPr bwMode="auto">
            <a:xfrm>
              <a:off x="2740" y="2784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1..1</a:t>
              </a:r>
            </a:p>
          </p:txBody>
        </p:sp>
        <p:sp>
          <p:nvSpPr>
            <p:cNvPr id="80908" name="Text Box 18"/>
            <p:cNvSpPr txBox="1">
              <a:spLocks noChangeArrowheads="1"/>
            </p:cNvSpPr>
            <p:nvPr/>
          </p:nvSpPr>
          <p:spPr bwMode="auto">
            <a:xfrm>
              <a:off x="2740" y="2544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1..1</a:t>
              </a:r>
            </a:p>
          </p:txBody>
        </p:sp>
        <p:sp>
          <p:nvSpPr>
            <p:cNvPr id="80909" name="Rectangle 19"/>
            <p:cNvSpPr>
              <a:spLocks noChangeArrowheads="1"/>
            </p:cNvSpPr>
            <p:nvPr/>
          </p:nvSpPr>
          <p:spPr bwMode="auto">
            <a:xfrm>
              <a:off x="864" y="2976"/>
              <a:ext cx="115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fr-FR"/>
                <a:t>Form</a:t>
              </a:r>
            </a:p>
          </p:txBody>
        </p:sp>
        <p:sp>
          <p:nvSpPr>
            <p:cNvPr id="80910" name="Line 20"/>
            <p:cNvSpPr>
              <a:spLocks noChangeShapeType="1"/>
            </p:cNvSpPr>
            <p:nvPr/>
          </p:nvSpPr>
          <p:spPr bwMode="auto">
            <a:xfrm flipV="1">
              <a:off x="1776" y="2544"/>
              <a:ext cx="76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1" name="Text Box 21"/>
            <p:cNvSpPr txBox="1">
              <a:spLocks noChangeArrowheads="1"/>
            </p:cNvSpPr>
            <p:nvPr/>
          </p:nvSpPr>
          <p:spPr bwMode="auto">
            <a:xfrm>
              <a:off x="1492" y="2784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1..1</a:t>
              </a:r>
            </a:p>
          </p:txBody>
        </p:sp>
        <p:sp>
          <p:nvSpPr>
            <p:cNvPr id="80912" name="Text Box 22"/>
            <p:cNvSpPr txBox="1">
              <a:spLocks noChangeArrowheads="1"/>
            </p:cNvSpPr>
            <p:nvPr/>
          </p:nvSpPr>
          <p:spPr bwMode="auto">
            <a:xfrm>
              <a:off x="2112" y="2496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1..1</a:t>
              </a:r>
            </a:p>
          </p:txBody>
        </p:sp>
        <p:sp>
          <p:nvSpPr>
            <p:cNvPr id="80913" name="Rectangle 23"/>
            <p:cNvSpPr>
              <a:spLocks noChangeArrowheads="1"/>
            </p:cNvSpPr>
            <p:nvPr/>
          </p:nvSpPr>
          <p:spPr bwMode="auto">
            <a:xfrm>
              <a:off x="3858" y="2952"/>
              <a:ext cx="1208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fr-FR" sz="2000"/>
                <a:t>Sense</a:t>
              </a:r>
            </a:p>
          </p:txBody>
        </p:sp>
        <p:sp>
          <p:nvSpPr>
            <p:cNvPr id="80914" name="Line 24"/>
            <p:cNvSpPr>
              <a:spLocks noChangeShapeType="1"/>
            </p:cNvSpPr>
            <p:nvPr/>
          </p:nvSpPr>
          <p:spPr bwMode="auto">
            <a:xfrm flipH="1" flipV="1">
              <a:off x="3456" y="2544"/>
              <a:ext cx="704" cy="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5" name="Text Box 25"/>
            <p:cNvSpPr txBox="1">
              <a:spLocks noChangeArrowheads="1"/>
            </p:cNvSpPr>
            <p:nvPr/>
          </p:nvSpPr>
          <p:spPr bwMode="auto">
            <a:xfrm>
              <a:off x="4180" y="2784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0..n</a:t>
              </a:r>
            </a:p>
          </p:txBody>
        </p:sp>
        <p:sp>
          <p:nvSpPr>
            <p:cNvPr id="80916" name="Text Box 26"/>
            <p:cNvSpPr txBox="1">
              <a:spLocks noChangeArrowheads="1"/>
            </p:cNvSpPr>
            <p:nvPr/>
          </p:nvSpPr>
          <p:spPr bwMode="auto">
            <a:xfrm>
              <a:off x="3600" y="2496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1..1</a:t>
              </a:r>
            </a:p>
          </p:txBody>
        </p:sp>
        <p:sp>
          <p:nvSpPr>
            <p:cNvPr id="80917" name="Freeform 27"/>
            <p:cNvSpPr>
              <a:spLocks/>
            </p:cNvSpPr>
            <p:nvPr/>
          </p:nvSpPr>
          <p:spPr bwMode="auto">
            <a:xfrm>
              <a:off x="4765" y="3234"/>
              <a:ext cx="755" cy="366"/>
            </a:xfrm>
            <a:custGeom>
              <a:avLst/>
              <a:gdLst>
                <a:gd name="T0" fmla="*/ 0 w 720"/>
                <a:gd name="T1" fmla="*/ 31 h 432"/>
                <a:gd name="T2" fmla="*/ 0 w 720"/>
                <a:gd name="T3" fmla="*/ 69 h 432"/>
                <a:gd name="T4" fmla="*/ 1214 w 720"/>
                <a:gd name="T5" fmla="*/ 69 h 432"/>
                <a:gd name="T6" fmla="*/ 1214 w 720"/>
                <a:gd name="T7" fmla="*/ 0 h 432"/>
                <a:gd name="T8" fmla="*/ 488 w 720"/>
                <a:gd name="T9" fmla="*/ 0 h 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0"/>
                <a:gd name="T16" fmla="*/ 0 h 432"/>
                <a:gd name="T17" fmla="*/ 720 w 720"/>
                <a:gd name="T18" fmla="*/ 432 h 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0" h="432">
                  <a:moveTo>
                    <a:pt x="0" y="192"/>
                  </a:moveTo>
                  <a:lnTo>
                    <a:pt x="0" y="432"/>
                  </a:lnTo>
                  <a:lnTo>
                    <a:pt x="720" y="432"/>
                  </a:lnTo>
                  <a:lnTo>
                    <a:pt x="720" y="0"/>
                  </a:lnTo>
                  <a:lnTo>
                    <a:pt x="28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8" name="Text Box 28"/>
            <p:cNvSpPr txBox="1">
              <a:spLocks noChangeArrowheads="1"/>
            </p:cNvSpPr>
            <p:nvPr/>
          </p:nvSpPr>
          <p:spPr bwMode="auto">
            <a:xfrm>
              <a:off x="5071" y="3024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0..n</a:t>
              </a:r>
            </a:p>
          </p:txBody>
        </p:sp>
        <p:sp>
          <p:nvSpPr>
            <p:cNvPr id="80919" name="Text Box 29"/>
            <p:cNvSpPr txBox="1">
              <a:spLocks noChangeArrowheads="1"/>
            </p:cNvSpPr>
            <p:nvPr/>
          </p:nvSpPr>
          <p:spPr bwMode="auto">
            <a:xfrm>
              <a:off x="4432" y="3360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r-FR" sz="1400"/>
                <a:t>1..1</a:t>
              </a:r>
            </a:p>
          </p:txBody>
        </p:sp>
        <p:sp>
          <p:nvSpPr>
            <p:cNvPr id="80920" name="Text Box 30"/>
            <p:cNvSpPr txBox="1">
              <a:spLocks noChangeArrowheads="1"/>
            </p:cNvSpPr>
            <p:nvPr/>
          </p:nvSpPr>
          <p:spPr bwMode="auto">
            <a:xfrm>
              <a:off x="3782" y="191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62498" name="Rectangle 34"/>
          <p:cNvSpPr>
            <a:spLocks noChangeArrowheads="1"/>
          </p:cNvSpPr>
          <p:nvPr/>
        </p:nvSpPr>
        <p:spPr bwMode="auto">
          <a:xfrm>
            <a:off x="990600" y="5102225"/>
            <a:ext cx="2325688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sz="1600"/>
              <a:t>/orthography/ (&lt;orth&gt; )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sz="1600">
                <a:sym typeface="Symbol" charset="2"/>
              </a:rPr>
              <a:t>/pronunciation/ (</a:t>
            </a:r>
            <a:r>
              <a:rPr lang="en-US" sz="1600"/>
              <a:t>&lt;pron&gt; )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sz="1600">
                <a:sym typeface="Symbol" charset="2"/>
              </a:rPr>
              <a:t>/hyphenization/ (</a:t>
            </a:r>
            <a:r>
              <a:rPr lang="en-US" sz="1600"/>
              <a:t>&lt;hyph&gt; )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sz="1600">
                <a:sym typeface="Symbol" charset="2"/>
              </a:rPr>
              <a:t>/syllabification/ (</a:t>
            </a:r>
            <a:r>
              <a:rPr lang="en-US" sz="1600"/>
              <a:t>&lt;syll&gt;</a:t>
            </a:r>
            <a:r>
              <a:rPr lang="en-US" sz="1600">
                <a:sym typeface="Symbol" charset="2"/>
              </a:rPr>
              <a:t>)</a:t>
            </a:r>
            <a:endParaRPr lang="en-US" sz="1600"/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sz="1600">
                <a:sym typeface="Symbol" charset="2"/>
              </a:rPr>
              <a:t>/stress pattern/ (</a:t>
            </a:r>
            <a:r>
              <a:rPr lang="en-US" sz="1600"/>
              <a:t>&lt;stress&gt; )</a:t>
            </a:r>
            <a:endParaRPr lang="fr-FR" sz="1600"/>
          </a:p>
        </p:txBody>
      </p:sp>
      <p:sp>
        <p:nvSpPr>
          <p:cNvPr id="62499" name="Rectangle 35"/>
          <p:cNvSpPr>
            <a:spLocks noChangeArrowheads="1"/>
          </p:cNvSpPr>
          <p:nvPr/>
        </p:nvSpPr>
        <p:spPr bwMode="auto">
          <a:xfrm>
            <a:off x="3565525" y="5029200"/>
            <a:ext cx="2454275" cy="180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sz="1600">
                <a:sym typeface="Symbol" charset="2"/>
              </a:rPr>
              <a:t>/part of speech/</a:t>
            </a:r>
            <a:r>
              <a:rPr lang="en-US" sz="1600"/>
              <a:t> (&lt;pos&gt;)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sz="1600"/>
              <a:t>/inflexional class/ (&lt;itype&gt;)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sz="1600"/>
              <a:t>/gender/ (&lt;gen&gt;) 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sz="1600"/>
              <a:t>/number/ (&lt;number&gt;)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sz="1600"/>
              <a:t>/case/ (&lt;case&gt;)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sz="1600"/>
              <a:t>/person/ (&lt;per&gt;)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sz="1600"/>
              <a:t>/tense/ (&lt;tns&gt;)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sz="1600"/>
              <a:t>/mood/ (&lt;mood&gt;)</a:t>
            </a:r>
            <a:endParaRPr lang="fr-FR" sz="1600"/>
          </a:p>
        </p:txBody>
      </p:sp>
      <p:sp>
        <p:nvSpPr>
          <p:cNvPr id="62500" name="Rectangle 36"/>
          <p:cNvSpPr>
            <a:spLocks noChangeArrowheads="1"/>
          </p:cNvSpPr>
          <p:nvPr/>
        </p:nvSpPr>
        <p:spPr bwMode="auto">
          <a:xfrm>
            <a:off x="6235700" y="5410200"/>
            <a:ext cx="19939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600">
                <a:sym typeface="Symbol" charset="2"/>
              </a:rPr>
              <a:t>/definition/ (</a:t>
            </a:r>
            <a:r>
              <a:rPr lang="en-US" sz="1600"/>
              <a:t>&lt;def&gt;)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600">
                <a:sym typeface="Symbol" charset="2"/>
              </a:rPr>
              <a:t>/example/</a:t>
            </a:r>
            <a:r>
              <a:rPr lang="en-US" sz="1600"/>
              <a:t>  (&lt;eg&gt;)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600">
                <a:sym typeface="Symbol" charset="2"/>
              </a:rPr>
              <a:t>/usage/ (</a:t>
            </a:r>
            <a:r>
              <a:rPr lang="en-US" sz="1600"/>
              <a:t>&lt;usg&gt;)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600">
                <a:sym typeface="Symbol" charset="2"/>
              </a:rPr>
              <a:t>/etymology/</a:t>
            </a:r>
            <a:r>
              <a:rPr lang="en-US" sz="1600"/>
              <a:t> (&lt;etym&gt;)</a:t>
            </a:r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3774305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8" grpId="0" autoUpdateAnimBg="0"/>
      <p:bldP spid="62499" grpId="0" autoUpdateAnimBg="0"/>
      <p:bldP spid="62500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Construing an TEI dictionary entry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FF0000"/>
                </a:solidFill>
                <a:latin typeface="Courier" charset="0"/>
              </a:rPr>
              <a:t>&lt;entry&gt;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FF0000"/>
                </a:solidFill>
                <a:latin typeface="Courier" charset="0"/>
              </a:rPr>
              <a:t>   &lt;form&gt;</a:t>
            </a:r>
            <a:endParaRPr lang="en-US" sz="1400">
              <a:solidFill>
                <a:srgbClr val="000000"/>
              </a:solidFill>
              <a:latin typeface="Courier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000000"/>
                </a:solidFill>
                <a:latin typeface="Courier" charset="0"/>
              </a:rPr>
              <a:t>      </a:t>
            </a:r>
            <a:r>
              <a:rPr lang="en-US" sz="1400">
                <a:solidFill>
                  <a:srgbClr val="0080FF"/>
                </a:solidFill>
                <a:latin typeface="Courier" charset="0"/>
              </a:rPr>
              <a:t>&lt;orth&gt;</a:t>
            </a:r>
            <a:r>
              <a:rPr lang="en-US" sz="1400" b="1">
                <a:solidFill>
                  <a:srgbClr val="0080FF"/>
                </a:solidFill>
                <a:latin typeface="Courier" charset="0"/>
              </a:rPr>
              <a:t>demigod</a:t>
            </a:r>
            <a:r>
              <a:rPr lang="en-US" sz="1400">
                <a:solidFill>
                  <a:srgbClr val="0080FF"/>
                </a:solidFill>
                <a:latin typeface="Courier" charset="0"/>
              </a:rPr>
              <a:t>&lt;/orth&gt;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0080FF"/>
                </a:solidFill>
                <a:latin typeface="Courier" charset="0"/>
              </a:rPr>
              <a:t>      &lt;pron&gt;...&lt;/pron&gt;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000000"/>
                </a:solidFill>
                <a:latin typeface="Courier" charset="0"/>
              </a:rPr>
              <a:t>   </a:t>
            </a:r>
            <a:r>
              <a:rPr lang="en-US" sz="1400">
                <a:solidFill>
                  <a:srgbClr val="FF0000"/>
                </a:solidFill>
                <a:latin typeface="Courier" charset="0"/>
              </a:rPr>
              <a:t>&lt;/form&gt;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FF0000"/>
                </a:solidFill>
                <a:latin typeface="Courier" charset="0"/>
              </a:rPr>
              <a:t>   &lt;gramGrp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0080FF"/>
                </a:solidFill>
                <a:latin typeface="Courier" charset="0"/>
              </a:rPr>
              <a:t>      &lt;pos&gt;</a:t>
            </a:r>
            <a:r>
              <a:rPr lang="en-US" sz="1400" b="1">
                <a:solidFill>
                  <a:srgbClr val="0080FF"/>
                </a:solidFill>
                <a:latin typeface="Courier" charset="0"/>
              </a:rPr>
              <a:t>n</a:t>
            </a:r>
            <a:r>
              <a:rPr lang="en-US" sz="1400">
                <a:solidFill>
                  <a:srgbClr val="0080FF"/>
                </a:solidFill>
                <a:latin typeface="Courier" charset="0"/>
              </a:rPr>
              <a:t>&lt;/pos&gt;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FF0000"/>
                </a:solidFill>
                <a:latin typeface="Courier" charset="0"/>
              </a:rPr>
              <a:t>   &lt;/gramGrp&gt;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FF0000"/>
                </a:solidFill>
                <a:latin typeface="Courier" charset="0"/>
              </a:rPr>
              <a:t>   &lt;sense n='1'&gt;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FF0000"/>
                </a:solidFill>
                <a:latin typeface="Courier" charset="0"/>
              </a:rPr>
              <a:t>      &lt;sense n='a'&gt;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0080FF"/>
                </a:solidFill>
                <a:latin typeface="Courier" charset="0"/>
              </a:rPr>
              <a:t>         &lt;def&gt;</a:t>
            </a:r>
            <a:r>
              <a:rPr lang="en-US" sz="1400" b="1">
                <a:solidFill>
                  <a:srgbClr val="0080FF"/>
                </a:solidFill>
                <a:latin typeface="Courier" charset="0"/>
              </a:rPr>
              <a:t>a being who is part mortal, part god</a:t>
            </a:r>
            <a:r>
              <a:rPr lang="en-US" sz="1400">
                <a:solidFill>
                  <a:srgbClr val="0080FF"/>
                </a:solidFill>
                <a:latin typeface="Courier" charset="0"/>
              </a:rPr>
              <a:t>&lt;/def&gt;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FF0000"/>
                </a:solidFill>
                <a:latin typeface="Courier" charset="0"/>
              </a:rPr>
              <a:t>      &lt;/sense&gt;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FF0000"/>
                </a:solidFill>
                <a:latin typeface="Courier" charset="0"/>
              </a:rPr>
              <a:t>      &lt;sense n='b'&gt;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0080FF"/>
                </a:solidFill>
                <a:latin typeface="Courier" charset="0"/>
              </a:rPr>
              <a:t>         &lt;def&gt;</a:t>
            </a:r>
            <a:r>
              <a:rPr lang="en-US" sz="1400" b="1">
                <a:solidFill>
                  <a:srgbClr val="0080FF"/>
                </a:solidFill>
                <a:latin typeface="Courier" charset="0"/>
              </a:rPr>
              <a:t>a lesser deity</a:t>
            </a:r>
            <a:r>
              <a:rPr lang="en-US" sz="1400">
                <a:solidFill>
                  <a:srgbClr val="0080FF"/>
                </a:solidFill>
                <a:latin typeface="Courier" charset="0"/>
              </a:rPr>
              <a:t>&lt;/def&gt;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FF0000"/>
                </a:solidFill>
                <a:latin typeface="Courier" charset="0"/>
              </a:rPr>
              <a:t>      &lt;/sense&gt;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FF0000"/>
                </a:solidFill>
                <a:latin typeface="Courier" charset="0"/>
              </a:rPr>
              <a:t>   &lt;/sense&gt;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FF0000"/>
                </a:solidFill>
                <a:latin typeface="Courier" charset="0"/>
              </a:rPr>
              <a:t>   &lt;sense n='2'&gt;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0080FF"/>
                </a:solidFill>
                <a:latin typeface="Courier" charset="0"/>
              </a:rPr>
              <a:t>      &lt;def&gt;</a:t>
            </a:r>
            <a:r>
              <a:rPr lang="en-US" sz="1400" b="1">
                <a:solidFill>
                  <a:srgbClr val="0080FF"/>
                </a:solidFill>
                <a:latin typeface="Courier" charset="0"/>
              </a:rPr>
              <a:t>a godlike person</a:t>
            </a:r>
            <a:r>
              <a:rPr lang="en-US" sz="1400">
                <a:solidFill>
                  <a:srgbClr val="0080FF"/>
                </a:solidFill>
                <a:latin typeface="Courier" charset="0"/>
              </a:rPr>
              <a:t>&lt;/def&gt;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FF0000"/>
                </a:solidFill>
                <a:latin typeface="Courier" charset="0"/>
              </a:rPr>
              <a:t>   &lt;/sense&gt;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>
                <a:solidFill>
                  <a:srgbClr val="FF0000"/>
                </a:solidFill>
                <a:latin typeface="Courier" charset="0"/>
              </a:rPr>
              <a:t>&lt;/entry&gt;</a:t>
            </a:r>
          </a:p>
        </p:txBody>
      </p:sp>
    </p:spTree>
    <p:extLst>
      <p:ext uri="{BB962C8B-B14F-4D97-AF65-F5344CB8AC3E}">
        <p14:creationId xmlns:p14="http://schemas.microsoft.com/office/powerpoint/2010/main" val="2984242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and prospects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Stabilizing good practices in TEI encoding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Identifying a catalogue of reference constructs for various lexicographic phenomena</a:t>
            </a:r>
          </a:p>
          <a:p>
            <a:pPr marL="506413" lvl="1" indent="-285750">
              <a:buFont typeface="Arial"/>
              <a:buChar char="•"/>
            </a:pPr>
            <a:r>
              <a:rPr lang="en-US" dirty="0" smtClean="0"/>
              <a:t>E.g. Etymology in TEI: Bowers &amp; Romary, in progress</a:t>
            </a:r>
          </a:p>
          <a:p>
            <a:endParaRPr lang="en-US" dirty="0" smtClean="0"/>
          </a:p>
          <a:p>
            <a:r>
              <a:rPr lang="en-US" dirty="0" smtClean="0"/>
              <a:t>More convergence between TEI and </a:t>
            </a:r>
            <a:r>
              <a:rPr lang="en-US" dirty="0" smtClean="0"/>
              <a:t>ISO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Revision of 24613 as a multi-part standard</a:t>
            </a:r>
          </a:p>
          <a:p>
            <a:pPr marL="506413" lvl="1" indent="-285750">
              <a:buFont typeface="Arial"/>
              <a:buChar char="•"/>
            </a:pPr>
            <a:r>
              <a:rPr lang="en-US" dirty="0" smtClean="0"/>
              <a:t>More room for enlarging the coverage of LMF serialization by means of the TEI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Towards a stable TBX extension to the TEI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r>
              <a:rPr lang="en-US" dirty="0" smtClean="0"/>
              <a:t>Data delivery in flat models for the semantic web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No manual production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TBX2SKOS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TEI2Ontolex</a:t>
            </a:r>
          </a:p>
        </p:txBody>
      </p:sp>
    </p:spTree>
    <p:extLst>
      <p:ext uri="{BB962C8B-B14F-4D97-AF65-F5344CB8AC3E}">
        <p14:creationId xmlns:p14="http://schemas.microsoft.com/office/powerpoint/2010/main" val="2252953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4000" dirty="0" smtClean="0"/>
              <a:t>Thank you for your attention</a:t>
            </a:r>
          </a:p>
          <a:p>
            <a:pPr algn="ctr">
              <a:buNone/>
            </a:pPr>
            <a:endParaRPr lang="en-US" sz="4000" dirty="0" smtClean="0"/>
          </a:p>
          <a:p>
            <a:pPr algn="ctr">
              <a:buNone/>
            </a:pPr>
            <a:r>
              <a:rPr lang="en-US" sz="4000" dirty="0" smtClean="0"/>
              <a:t>Merci de </a:t>
            </a:r>
            <a:r>
              <a:rPr lang="en-US" sz="4000" dirty="0" err="1" smtClean="0"/>
              <a:t>votre</a:t>
            </a:r>
            <a:r>
              <a:rPr lang="en-US" sz="4000" dirty="0" smtClean="0"/>
              <a:t> attention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D2039-C14D-3841-8D19-219A660D7CD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 the long Winter </a:t>
            </a:r>
            <a:r>
              <a:rPr lang="fr-FR" dirty="0" err="1" smtClean="0"/>
              <a:t>evenings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February 2013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Towards Inria 2020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>
                <a:solidFill>
                  <a:srgbClr val="FFFFFF"/>
                </a:solidFill>
              </a:rPr>
              <a:t>- </a:t>
            </a:r>
            <a:fld id="{D95CF72F-A0E6-0947-B23B-EDDF1654DE9F}" type="slidenum">
              <a:rPr lang="fr-FR" smtClean="0">
                <a:solidFill>
                  <a:srgbClr val="FFFFFF"/>
                </a:solidFill>
              </a:rPr>
              <a:pPr/>
              <a:t>26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2824" y="1536175"/>
            <a:ext cx="558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/>
              <a:t>Laurent Romary. TBX </a:t>
            </a:r>
            <a:r>
              <a:rPr lang="fr-FR" sz="1200" dirty="0" err="1"/>
              <a:t>goes</a:t>
            </a:r>
            <a:r>
              <a:rPr lang="fr-FR" sz="1200" dirty="0"/>
              <a:t> TEI -- </a:t>
            </a:r>
            <a:r>
              <a:rPr lang="fr-FR" sz="1200" dirty="0" err="1"/>
              <a:t>Implementing</a:t>
            </a:r>
            <a:r>
              <a:rPr lang="fr-FR" sz="1200" dirty="0"/>
              <a:t> a TBX basic extension for the </a:t>
            </a:r>
            <a:r>
              <a:rPr lang="fr-FR" sz="1200" dirty="0" err="1"/>
              <a:t>Text</a:t>
            </a:r>
            <a:r>
              <a:rPr lang="fr-FR" sz="1200" dirty="0"/>
              <a:t> </a:t>
            </a:r>
            <a:r>
              <a:rPr lang="fr-FR" sz="1200" dirty="0" err="1"/>
              <a:t>Encoding</a:t>
            </a:r>
            <a:r>
              <a:rPr lang="fr-FR" sz="1200" dirty="0"/>
              <a:t> Initiative guidelines. </a:t>
            </a:r>
            <a:r>
              <a:rPr lang="fr-FR" sz="1200" i="1" dirty="0" err="1"/>
              <a:t>Terminology</a:t>
            </a:r>
            <a:r>
              <a:rPr lang="fr-FR" sz="1200" i="1" dirty="0"/>
              <a:t> and </a:t>
            </a:r>
            <a:r>
              <a:rPr lang="fr-FR" sz="1200" i="1" dirty="0" err="1"/>
              <a:t>Knowledge</a:t>
            </a:r>
            <a:r>
              <a:rPr lang="fr-FR" sz="1200" i="1" dirty="0"/>
              <a:t> Engineering 2014</a:t>
            </a:r>
            <a:r>
              <a:rPr lang="fr-FR" sz="1200" dirty="0"/>
              <a:t>, Jun 2014, Berlin, Germany. 2014, </a:t>
            </a:r>
            <a:r>
              <a:rPr lang="fr-FR" sz="1200" dirty="0" err="1"/>
              <a:t>Terminology</a:t>
            </a:r>
            <a:r>
              <a:rPr lang="fr-FR" sz="1200" dirty="0"/>
              <a:t> and </a:t>
            </a:r>
            <a:r>
              <a:rPr lang="fr-FR" sz="1200" dirty="0" err="1"/>
              <a:t>Knowledge</a:t>
            </a:r>
            <a:r>
              <a:rPr lang="fr-FR" sz="1200" dirty="0"/>
              <a:t> Engineering, TKE 2014. </a:t>
            </a:r>
            <a:r>
              <a:rPr lang="fr-FR" sz="1200" dirty="0">
                <a:hlinkClick r:id="rId2"/>
              </a:rPr>
              <a:t>&lt;hal-00950862v2&gt;</a:t>
            </a:r>
            <a:endParaRPr lang="fr-FR" sz="1200" dirty="0"/>
          </a:p>
        </p:txBody>
      </p:sp>
      <p:sp>
        <p:nvSpPr>
          <p:cNvPr id="9" name="Rectangle 8"/>
          <p:cNvSpPr/>
          <p:nvPr/>
        </p:nvSpPr>
        <p:spPr>
          <a:xfrm>
            <a:off x="2286000" y="3878617"/>
            <a:ext cx="55270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/>
              <a:t>Laurent Romary. An abstract model for the </a:t>
            </a:r>
            <a:r>
              <a:rPr lang="fr-FR" sz="1200" dirty="0" err="1"/>
              <a:t>representation</a:t>
            </a:r>
            <a:r>
              <a:rPr lang="fr-FR" sz="1200" dirty="0"/>
              <a:t> of </a:t>
            </a:r>
            <a:r>
              <a:rPr lang="fr-FR" sz="1200" dirty="0" err="1"/>
              <a:t>multilingual</a:t>
            </a:r>
            <a:r>
              <a:rPr lang="fr-FR" sz="1200" dirty="0"/>
              <a:t> </a:t>
            </a:r>
            <a:r>
              <a:rPr lang="fr-FR" sz="1200" dirty="0" err="1"/>
              <a:t>terminological</a:t>
            </a:r>
            <a:r>
              <a:rPr lang="fr-FR" sz="1200" dirty="0"/>
              <a:t> data: TMF - </a:t>
            </a:r>
            <a:r>
              <a:rPr lang="fr-FR" sz="1200" dirty="0" err="1"/>
              <a:t>Terminological</a:t>
            </a:r>
            <a:r>
              <a:rPr lang="fr-FR" sz="1200" dirty="0"/>
              <a:t> </a:t>
            </a:r>
            <a:r>
              <a:rPr lang="fr-FR" sz="1200" dirty="0" err="1"/>
              <a:t>Markup</a:t>
            </a:r>
            <a:r>
              <a:rPr lang="fr-FR" sz="1200" dirty="0"/>
              <a:t> Framework. </a:t>
            </a:r>
            <a:r>
              <a:rPr lang="fr-FR" sz="1200" i="1" dirty="0"/>
              <a:t>TAMA 2001</a:t>
            </a:r>
            <a:r>
              <a:rPr lang="fr-FR" sz="1200" dirty="0"/>
              <a:t>, </a:t>
            </a:r>
            <a:r>
              <a:rPr lang="fr-FR" sz="1200" dirty="0" err="1"/>
              <a:t>Feb</a:t>
            </a:r>
            <a:r>
              <a:rPr lang="fr-FR" sz="1200" dirty="0"/>
              <a:t> 2001, </a:t>
            </a:r>
            <a:r>
              <a:rPr lang="fr-FR" sz="1200" dirty="0" err="1"/>
              <a:t>Antwerp</a:t>
            </a:r>
            <a:r>
              <a:rPr lang="fr-FR" sz="1200" dirty="0"/>
              <a:t>, </a:t>
            </a:r>
            <a:r>
              <a:rPr lang="fr-FR" sz="1200" dirty="0" err="1"/>
              <a:t>Belgium</a:t>
            </a:r>
            <a:r>
              <a:rPr lang="fr-FR" sz="1200" dirty="0"/>
              <a:t>. 2001. </a:t>
            </a:r>
            <a:r>
              <a:rPr lang="fr-FR" sz="1200" dirty="0">
                <a:hlinkClick r:id="rId3"/>
              </a:rPr>
              <a:t>&lt;inria-00100405&gt;</a:t>
            </a:r>
            <a:endParaRPr lang="fr-FR" sz="1200" dirty="0"/>
          </a:p>
        </p:txBody>
      </p:sp>
      <p:sp>
        <p:nvSpPr>
          <p:cNvPr id="2" name="Rectangle 1"/>
          <p:cNvSpPr/>
          <p:nvPr/>
        </p:nvSpPr>
        <p:spPr>
          <a:xfrm>
            <a:off x="552824" y="3069663"/>
            <a:ext cx="52144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/>
              <a:t>Laurent Romary. TEI and LMF </a:t>
            </a:r>
            <a:r>
              <a:rPr lang="fr-FR" sz="1200" dirty="0" err="1"/>
              <a:t>crosswalks</a:t>
            </a:r>
            <a:r>
              <a:rPr lang="fr-FR" sz="1200" dirty="0"/>
              <a:t>. </a:t>
            </a:r>
            <a:r>
              <a:rPr lang="fr-FR" sz="1200" i="1" dirty="0"/>
              <a:t>JLCL - Journal for </a:t>
            </a:r>
            <a:r>
              <a:rPr lang="fr-FR" sz="1200" i="1" dirty="0" err="1"/>
              <a:t>Language</a:t>
            </a:r>
            <a:r>
              <a:rPr lang="fr-FR" sz="1200" i="1" dirty="0"/>
              <a:t> </a:t>
            </a:r>
            <a:r>
              <a:rPr lang="fr-FR" sz="1200" i="1" dirty="0" err="1"/>
              <a:t>Technology</a:t>
            </a:r>
            <a:r>
              <a:rPr lang="fr-FR" sz="1200" i="1" dirty="0"/>
              <a:t> and </a:t>
            </a:r>
            <a:r>
              <a:rPr lang="fr-FR" sz="1200" i="1" dirty="0" err="1"/>
              <a:t>Computational</a:t>
            </a:r>
            <a:r>
              <a:rPr lang="fr-FR" sz="1200" i="1" dirty="0"/>
              <a:t> </a:t>
            </a:r>
            <a:r>
              <a:rPr lang="fr-FR" sz="1200" i="1" dirty="0" err="1"/>
              <a:t>Linguistics</a:t>
            </a:r>
            <a:r>
              <a:rPr lang="fr-FR" sz="1200" dirty="0"/>
              <a:t>, 2015, 30 (1), </a:t>
            </a:r>
            <a:r>
              <a:rPr lang="fr-FR" sz="1200" dirty="0">
                <a:hlinkClick r:id="rId4"/>
              </a:rPr>
              <a:t>&lt;http://www.jlcl.org&gt;. </a:t>
            </a:r>
            <a:r>
              <a:rPr lang="fr-FR" sz="1200" dirty="0">
                <a:hlinkClick r:id="rId5"/>
              </a:rPr>
              <a:t>&lt;hal-00762664v4&gt;</a:t>
            </a:r>
            <a:endParaRPr lang="fr-FR" sz="1200" dirty="0"/>
          </a:p>
        </p:txBody>
      </p:sp>
      <p:sp>
        <p:nvSpPr>
          <p:cNvPr id="3" name="Rectangle 2"/>
          <p:cNvSpPr/>
          <p:nvPr/>
        </p:nvSpPr>
        <p:spPr>
          <a:xfrm>
            <a:off x="552824" y="4551725"/>
            <a:ext cx="63039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/>
              <a:t>Laurent Romary. Standards for </a:t>
            </a:r>
            <a:r>
              <a:rPr lang="fr-FR" sz="1200" dirty="0" err="1"/>
              <a:t>language</a:t>
            </a:r>
            <a:r>
              <a:rPr lang="fr-FR" sz="1200" dirty="0"/>
              <a:t> </a:t>
            </a:r>
            <a:r>
              <a:rPr lang="fr-FR" sz="1200" dirty="0" err="1"/>
              <a:t>resources</a:t>
            </a:r>
            <a:r>
              <a:rPr lang="fr-FR" sz="1200" dirty="0"/>
              <a:t> in ISO – </a:t>
            </a:r>
            <a:r>
              <a:rPr lang="fr-FR" sz="1200" dirty="0" err="1"/>
              <a:t>Looking</a:t>
            </a:r>
            <a:r>
              <a:rPr lang="fr-FR" sz="1200" dirty="0"/>
              <a:t> back </a:t>
            </a:r>
            <a:r>
              <a:rPr lang="fr-FR" sz="1200" dirty="0" err="1"/>
              <a:t>at</a:t>
            </a:r>
            <a:r>
              <a:rPr lang="fr-FR" sz="1200" dirty="0"/>
              <a:t> 13 </a:t>
            </a:r>
            <a:r>
              <a:rPr lang="fr-FR" sz="1200" dirty="0" err="1"/>
              <a:t>fruitful</a:t>
            </a:r>
            <a:r>
              <a:rPr lang="fr-FR" sz="1200" dirty="0"/>
              <a:t> </a:t>
            </a:r>
            <a:r>
              <a:rPr lang="fr-FR" sz="1200" dirty="0" err="1"/>
              <a:t>years</a:t>
            </a:r>
            <a:r>
              <a:rPr lang="fr-FR" sz="1200" dirty="0"/>
              <a:t>. </a:t>
            </a:r>
            <a:r>
              <a:rPr lang="fr-FR" sz="1200" i="1" dirty="0" err="1"/>
              <a:t>edition</a:t>
            </a:r>
            <a:r>
              <a:rPr lang="fr-FR" sz="1200" i="1" dirty="0"/>
              <a:t> - die </a:t>
            </a:r>
            <a:r>
              <a:rPr lang="fr-FR" sz="1200" i="1" dirty="0" err="1"/>
              <a:t>Terminologiefachzeitschrift</a:t>
            </a:r>
            <a:r>
              <a:rPr lang="fr-FR" sz="1200" dirty="0"/>
              <a:t>, </a:t>
            </a:r>
            <a:r>
              <a:rPr lang="fr-FR" sz="1200" dirty="0" err="1"/>
              <a:t>Deutscher</a:t>
            </a:r>
            <a:r>
              <a:rPr lang="fr-FR" sz="1200" dirty="0"/>
              <a:t> Terminologie-Tag </a:t>
            </a:r>
            <a:r>
              <a:rPr lang="fr-FR" sz="1200" dirty="0" err="1"/>
              <a:t>e.V.</a:t>
            </a:r>
            <a:r>
              <a:rPr lang="fr-FR" sz="1200" dirty="0"/>
              <a:t> (DTT), 2015. </a:t>
            </a:r>
            <a:r>
              <a:rPr lang="fr-FR" sz="1200" dirty="0">
                <a:hlinkClick r:id="rId6"/>
              </a:rPr>
              <a:t>&lt;hal-01220925&gt;</a:t>
            </a:r>
            <a:endParaRPr lang="fr-FR" sz="1200" dirty="0"/>
          </a:p>
        </p:txBody>
      </p:sp>
      <p:sp>
        <p:nvSpPr>
          <p:cNvPr id="10" name="Rectangle 9"/>
          <p:cNvSpPr/>
          <p:nvPr/>
        </p:nvSpPr>
        <p:spPr>
          <a:xfrm>
            <a:off x="2286000" y="2402427"/>
            <a:ext cx="6483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/>
              <a:t>Laurent Romary, Andreas Witt. Méthodes pour la représentation informatisée de données lexicales/</a:t>
            </a:r>
            <a:r>
              <a:rPr lang="fr-FR" sz="1200" dirty="0" err="1"/>
              <a:t>Methoden</a:t>
            </a:r>
            <a:r>
              <a:rPr lang="fr-FR" sz="1200" dirty="0"/>
              <a:t> der </a:t>
            </a:r>
            <a:r>
              <a:rPr lang="fr-FR" sz="1200" dirty="0" err="1"/>
              <a:t>Speicherung</a:t>
            </a:r>
            <a:r>
              <a:rPr lang="fr-FR" sz="1200" dirty="0"/>
              <a:t> </a:t>
            </a:r>
            <a:r>
              <a:rPr lang="fr-FR" sz="1200" dirty="0" err="1"/>
              <a:t>lexikalischer</a:t>
            </a:r>
            <a:r>
              <a:rPr lang="fr-FR" sz="1200" dirty="0"/>
              <a:t> </a:t>
            </a:r>
            <a:r>
              <a:rPr lang="fr-FR" sz="1200" dirty="0" err="1"/>
              <a:t>Daten</a:t>
            </a:r>
            <a:r>
              <a:rPr lang="fr-FR" sz="1200" dirty="0"/>
              <a:t>. </a:t>
            </a:r>
            <a:r>
              <a:rPr lang="fr-FR" sz="1200" i="1" dirty="0" err="1"/>
              <a:t>Lexicographica</a:t>
            </a:r>
            <a:r>
              <a:rPr lang="fr-FR" sz="1200" dirty="0"/>
              <a:t>, de </a:t>
            </a:r>
            <a:r>
              <a:rPr lang="fr-FR" sz="1200" dirty="0" err="1"/>
              <a:t>gruyter</a:t>
            </a:r>
            <a:r>
              <a:rPr lang="fr-FR" sz="1200" dirty="0"/>
              <a:t> Mouton, 2014, 30. </a:t>
            </a:r>
            <a:r>
              <a:rPr lang="fr-FR" sz="1200" dirty="0">
                <a:hlinkClick r:id="rId7"/>
              </a:rPr>
              <a:t>&lt;hal-00991745&gt;</a:t>
            </a:r>
            <a:endParaRPr lang="fr-FR" sz="1200" dirty="0"/>
          </a:p>
        </p:txBody>
      </p:sp>
      <p:sp>
        <p:nvSpPr>
          <p:cNvPr id="11" name="Rectangle 10"/>
          <p:cNvSpPr/>
          <p:nvPr/>
        </p:nvSpPr>
        <p:spPr>
          <a:xfrm>
            <a:off x="2586037" y="5825129"/>
            <a:ext cx="63039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i="1" dirty="0" err="1"/>
              <a:t>https</a:t>
            </a:r>
            <a:r>
              <a:rPr lang="fr-FR" i="1" dirty="0"/>
              <a:t>://</a:t>
            </a:r>
            <a:r>
              <a:rPr lang="fr-FR" i="1" dirty="0" err="1"/>
              <a:t>cv.archives-ouvertes.fr</a:t>
            </a:r>
            <a:r>
              <a:rPr lang="fr-FR" i="1" dirty="0"/>
              <a:t>/</a:t>
            </a:r>
            <a:r>
              <a:rPr lang="fr-FR" i="1" dirty="0" err="1"/>
              <a:t>laurentromary</a:t>
            </a:r>
            <a:endParaRPr lang="fr-FR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2405530" y="52144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5105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Various types of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i="1" dirty="0" smtClean="0"/>
              <a:t>Linguistic</a:t>
            </a:r>
          </a:p>
          <a:p>
            <a:pPr lvl="1"/>
            <a:r>
              <a:rPr lang="en-US" sz="1800" dirty="0" smtClean="0"/>
              <a:t>Precise description of linguistic </a:t>
            </a:r>
            <a:r>
              <a:rPr lang="en-US" sz="1800" dirty="0" smtClean="0"/>
              <a:t>information</a:t>
            </a:r>
          </a:p>
          <a:p>
            <a:r>
              <a:rPr lang="en-US" sz="1800" i="1" dirty="0" smtClean="0"/>
              <a:t>Natural </a:t>
            </a:r>
            <a:r>
              <a:rPr lang="en-US" sz="1800" i="1" dirty="0" smtClean="0"/>
              <a:t>language processing</a:t>
            </a:r>
          </a:p>
          <a:p>
            <a:pPr lvl="1"/>
            <a:r>
              <a:rPr lang="en-US" sz="1800" dirty="0" smtClean="0"/>
              <a:t>Optical Character Recognition, Spell checkers, Information </a:t>
            </a:r>
            <a:r>
              <a:rPr lang="en-US" sz="1800" dirty="0" smtClean="0"/>
              <a:t>extraction</a:t>
            </a:r>
          </a:p>
          <a:p>
            <a:r>
              <a:rPr lang="en-US" sz="1800" i="1" dirty="0" smtClean="0"/>
              <a:t>“</a:t>
            </a:r>
            <a:r>
              <a:rPr lang="en-US" sz="1800" i="1" dirty="0" smtClean="0"/>
              <a:t>Traditional” dictionary projects</a:t>
            </a:r>
          </a:p>
          <a:p>
            <a:pPr lvl="1"/>
            <a:r>
              <a:rPr lang="en-US" sz="1800" dirty="0" smtClean="0"/>
              <a:t>Publishing industry, large scale dictionary projects (e.g. DWDS — http://</a:t>
            </a:r>
            <a:r>
              <a:rPr lang="en-US" sz="1800" dirty="0" err="1" smtClean="0"/>
              <a:t>www.dwds.de</a:t>
            </a:r>
            <a:r>
              <a:rPr lang="en-US" sz="1800" dirty="0" smtClean="0"/>
              <a:t>/</a:t>
            </a:r>
            <a:r>
              <a:rPr lang="en-US" sz="1800" dirty="0" smtClean="0"/>
              <a:t>)</a:t>
            </a:r>
          </a:p>
          <a:p>
            <a:r>
              <a:rPr lang="en-US" sz="1800" i="1" dirty="0" smtClean="0"/>
              <a:t>Translation </a:t>
            </a:r>
            <a:r>
              <a:rPr lang="en-US" sz="1800" i="1" dirty="0" smtClean="0"/>
              <a:t>domain, technical writing</a:t>
            </a:r>
          </a:p>
          <a:p>
            <a:pPr lvl="1"/>
            <a:r>
              <a:rPr lang="en-US" sz="1800" dirty="0" smtClean="0"/>
              <a:t>Terminological databases</a:t>
            </a: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637878" y="3803277"/>
            <a:ext cx="3514728" cy="305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094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standardizing all this?</a:t>
            </a:r>
          </a:p>
        </p:txBody>
      </p:sp>
      <p:sp>
        <p:nvSpPr>
          <p:cNvPr id="4403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/>
              <a:t>Defining methods or models to facilitate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400" dirty="0" smtClean="0"/>
              <a:t>Exchange of lexical </a:t>
            </a:r>
            <a:r>
              <a:rPr lang="en-US" sz="2400" dirty="0" smtClean="0"/>
              <a:t>data</a:t>
            </a:r>
          </a:p>
          <a:p>
            <a:pPr lvl="1" eaLnBrk="1" hangingPunct="1">
              <a:lnSpc>
                <a:spcPct val="120000"/>
              </a:lnSpc>
            </a:pPr>
            <a:endParaRPr lang="en-US" sz="2400" dirty="0" smtClean="0"/>
          </a:p>
          <a:p>
            <a:pPr lvl="1" eaLnBrk="1" hangingPunct="1">
              <a:lnSpc>
                <a:spcPct val="120000"/>
              </a:lnSpc>
            </a:pPr>
            <a:r>
              <a:rPr lang="en-GB" sz="2400" dirty="0" smtClean="0"/>
              <a:t>Pooling heterogeneous lexical </a:t>
            </a:r>
            <a:r>
              <a:rPr lang="en-GB" sz="2400" dirty="0" smtClean="0"/>
              <a:t>data</a:t>
            </a:r>
          </a:p>
          <a:p>
            <a:pPr lvl="1" eaLnBrk="1" hangingPunct="1">
              <a:lnSpc>
                <a:spcPct val="120000"/>
              </a:lnSpc>
            </a:pPr>
            <a:endParaRPr lang="en-US" sz="2400" dirty="0" smtClean="0"/>
          </a:p>
          <a:p>
            <a:pPr lvl="1" eaLnBrk="1" hangingPunct="1">
              <a:lnSpc>
                <a:spcPct val="120000"/>
              </a:lnSpc>
            </a:pPr>
            <a:r>
              <a:rPr lang="en-US" sz="2400" dirty="0" smtClean="0"/>
              <a:t>Interoperability between software components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1200" dirty="0" smtClean="0"/>
              <a:t>Search engines, layout, extraction of linguistic </a:t>
            </a:r>
            <a:r>
              <a:rPr lang="en-US" sz="1200" dirty="0" smtClean="0"/>
              <a:t>properties</a:t>
            </a:r>
          </a:p>
          <a:p>
            <a:pPr lvl="2" eaLnBrk="1" hangingPunct="1">
              <a:lnSpc>
                <a:spcPct val="120000"/>
              </a:lnSpc>
            </a:pPr>
            <a:endParaRPr lang="en-US" sz="1200" dirty="0" smtClean="0"/>
          </a:p>
          <a:p>
            <a:pPr lvl="1" eaLnBrk="1" hangingPunct="1">
              <a:lnSpc>
                <a:spcPct val="120000"/>
              </a:lnSpc>
            </a:pPr>
            <a:r>
              <a:rPr lang="en-US" sz="2400" dirty="0" smtClean="0"/>
              <a:t>Comparability of results</a:t>
            </a:r>
          </a:p>
          <a:p>
            <a:pPr lvl="2" eaLnBrk="1" hangingPunct="1">
              <a:lnSpc>
                <a:spcPct val="120000"/>
              </a:lnSpc>
            </a:pPr>
            <a:r>
              <a:rPr lang="en-US" sz="1200" dirty="0" smtClean="0"/>
              <a:t>E.g. Linguistic coverage of lexical databases</a:t>
            </a:r>
          </a:p>
        </p:txBody>
      </p:sp>
    </p:spTree>
    <p:extLst>
      <p:ext uri="{BB962C8B-B14F-4D97-AF65-F5344CB8AC3E}">
        <p14:creationId xmlns:p14="http://schemas.microsoft.com/office/powerpoint/2010/main" val="1180946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Standardization initiatives</a:t>
            </a:r>
            <a:br>
              <a:rPr lang="en-US" sz="3600" dirty="0" smtClean="0"/>
            </a:br>
            <a:r>
              <a:rPr lang="en-US" sz="3600" dirty="0" smtClean="0"/>
              <a:t>for </a:t>
            </a:r>
            <a:r>
              <a:rPr lang="en-US" sz="3600" dirty="0" smtClean="0"/>
              <a:t>lexical/terminological resources</a:t>
            </a:r>
            <a:endParaRPr 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 smtClean="0"/>
              <a:t>TEI</a:t>
            </a:r>
          </a:p>
          <a:p>
            <a:pPr lvl="1">
              <a:lnSpc>
                <a:spcPct val="100000"/>
              </a:lnSpc>
            </a:pPr>
            <a:r>
              <a:rPr lang="en-US" sz="1800" dirty="0" smtClean="0"/>
              <a:t>Initiated in 1987, driving force behind XML creation</a:t>
            </a:r>
          </a:p>
          <a:p>
            <a:pPr lvl="1">
              <a:lnSpc>
                <a:spcPct val="100000"/>
              </a:lnSpc>
            </a:pPr>
            <a:r>
              <a:rPr lang="en-US" sz="1800" dirty="0" smtClean="0"/>
              <a:t>P5 edition of the guidelines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Cf. specification platform (ODD</a:t>
            </a:r>
            <a:r>
              <a:rPr lang="en-US" dirty="0" smtClean="0"/>
              <a:t>)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Dictionary chapter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Former terminology chapter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sz="2000" dirty="0" smtClean="0"/>
              <a:t>ISO</a:t>
            </a:r>
          </a:p>
          <a:p>
            <a:pPr lvl="1">
              <a:lnSpc>
                <a:spcPct val="100000"/>
              </a:lnSpc>
            </a:pPr>
            <a:r>
              <a:rPr lang="en-US" sz="1800" dirty="0" smtClean="0"/>
              <a:t>ISO/TC 37: Terminology and language resources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ISO/ TC 37/SC 2: ISO 639 series (language codes)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ISO/TC 37/SC 3: ISO 16642 (Terminology), ISO 12620 (Data categories</a:t>
            </a:r>
            <a:r>
              <a:rPr lang="en-US" dirty="0" smtClean="0"/>
              <a:t>), ISO 30046  (TBX)</a:t>
            </a:r>
            <a:endParaRPr lang="en-US" dirty="0" smtClean="0"/>
          </a:p>
          <a:p>
            <a:pPr lvl="2">
              <a:lnSpc>
                <a:spcPct val="100000"/>
              </a:lnSpc>
            </a:pPr>
            <a:r>
              <a:rPr lang="en-US" dirty="0" smtClean="0"/>
              <a:t>ISO/TC 37/SC 4: Language resource management (2002</a:t>
            </a:r>
            <a:r>
              <a:rPr lang="en-US" dirty="0" smtClean="0"/>
              <a:t>)</a:t>
            </a:r>
          </a:p>
          <a:p>
            <a:pPr marL="841375" lvl="3" indent="-285750">
              <a:lnSpc>
                <a:spcPct val="100000"/>
              </a:lnSpc>
              <a:buFont typeface="Arial"/>
              <a:buChar char="•"/>
            </a:pPr>
            <a:r>
              <a:rPr lang="en-US" dirty="0" smtClean="0"/>
              <a:t>ISO 24613 (LMF)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sz="2000" dirty="0" smtClean="0"/>
              <a:t>W3C</a:t>
            </a:r>
          </a:p>
          <a:p>
            <a:pPr lvl="1">
              <a:lnSpc>
                <a:spcPct val="100000"/>
              </a:lnSpc>
            </a:pPr>
            <a:r>
              <a:rPr lang="en-US" sz="1800" dirty="0" smtClean="0"/>
              <a:t>SKOS</a:t>
            </a:r>
            <a:r>
              <a:rPr lang="en-US" sz="1800" dirty="0" smtClean="0"/>
              <a:t>, </a:t>
            </a:r>
            <a:r>
              <a:rPr lang="en-US" sz="1800" dirty="0" err="1" smtClean="0"/>
              <a:t>Ontolex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777795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Standards</a:t>
            </a:r>
            <a:r>
              <a:rPr lang="fr-FR" dirty="0"/>
              <a:t>, standards, </a:t>
            </a:r>
            <a:r>
              <a:rPr lang="fr-FR" dirty="0" err="1"/>
              <a:t>everywhere</a:t>
            </a:r>
            <a:r>
              <a:rPr lang="fr-FR" dirty="0"/>
              <a:t>!</a:t>
            </a:r>
          </a:p>
        </p:txBody>
      </p:sp>
      <p:sp>
        <p:nvSpPr>
          <p:cNvPr id="7" name="Ellipse 6"/>
          <p:cNvSpPr/>
          <p:nvPr/>
        </p:nvSpPr>
        <p:spPr>
          <a:xfrm>
            <a:off x="183444" y="1763889"/>
            <a:ext cx="5489223" cy="4303889"/>
          </a:xfrm>
          <a:prstGeom prst="ellipse">
            <a:avLst/>
          </a:prstGeom>
          <a:noFill/>
          <a:ln w="57150"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3499553" y="1763889"/>
            <a:ext cx="5528734" cy="4303889"/>
          </a:xfrm>
          <a:prstGeom prst="ellipse">
            <a:avLst/>
          </a:prstGeom>
          <a:noFill/>
          <a:ln w="57150">
            <a:solidFill>
              <a:srgbClr val="FF66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entury Gothic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68115" y="1213560"/>
            <a:ext cx="386906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ISO TC 37</a:t>
            </a:r>
          </a:p>
          <a:p>
            <a:r>
              <a:rPr lang="fr-FR" sz="1600" dirty="0" smtClean="0"/>
              <a:t>SC4: 17 </a:t>
            </a:r>
            <a:r>
              <a:rPr lang="fr-FR" sz="1600" dirty="0" err="1" smtClean="0"/>
              <a:t>published</a:t>
            </a:r>
            <a:r>
              <a:rPr lang="fr-FR" sz="1600" dirty="0" smtClean="0"/>
              <a:t> standards </a:t>
            </a:r>
            <a:r>
              <a:rPr lang="fr-FR" sz="1600" dirty="0" err="1" smtClean="0"/>
              <a:t>since</a:t>
            </a:r>
            <a:r>
              <a:rPr lang="fr-FR" sz="1600" dirty="0" smtClean="0"/>
              <a:t> 2002</a:t>
            </a:r>
            <a:endParaRPr lang="fr-FR" sz="1600" dirty="0"/>
          </a:p>
        </p:txBody>
      </p:sp>
      <p:sp>
        <p:nvSpPr>
          <p:cNvPr id="10" name="ZoneTexte 9"/>
          <p:cNvSpPr txBox="1"/>
          <p:nvPr/>
        </p:nvSpPr>
        <p:spPr>
          <a:xfrm>
            <a:off x="6120972" y="1213560"/>
            <a:ext cx="301967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TEI – </a:t>
            </a:r>
            <a:r>
              <a:rPr lang="fr-FR" sz="1600" b="1" dirty="0" err="1" smtClean="0"/>
              <a:t>Text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Encoding</a:t>
            </a:r>
            <a:r>
              <a:rPr lang="fr-FR" sz="1600" b="1" dirty="0" smtClean="0"/>
              <a:t> Initiative</a:t>
            </a:r>
          </a:p>
          <a:p>
            <a:endParaRPr lang="fr-FR" sz="1600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3245556" y="2569444"/>
            <a:ext cx="61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MAF</a:t>
            </a:r>
            <a:endParaRPr lang="fr-FR" sz="1600" dirty="0"/>
          </a:p>
        </p:txBody>
      </p:sp>
      <p:sp>
        <p:nvSpPr>
          <p:cNvPr id="12" name="ZoneTexte 11"/>
          <p:cNvSpPr txBox="1"/>
          <p:nvPr/>
        </p:nvSpPr>
        <p:spPr>
          <a:xfrm>
            <a:off x="1111955" y="3200401"/>
            <a:ext cx="800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err="1" smtClean="0"/>
              <a:t>SynAF</a:t>
            </a:r>
            <a:endParaRPr lang="fr-FR" sz="1600" dirty="0"/>
          </a:p>
        </p:txBody>
      </p:sp>
      <p:sp>
        <p:nvSpPr>
          <p:cNvPr id="13" name="ZoneTexte 12"/>
          <p:cNvSpPr txBox="1"/>
          <p:nvPr/>
        </p:nvSpPr>
        <p:spPr>
          <a:xfrm>
            <a:off x="820580" y="4072468"/>
            <a:ext cx="13322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ISO-</a:t>
            </a:r>
            <a:r>
              <a:rPr lang="fr-FR" sz="1600" dirty="0" err="1"/>
              <a:t>TimeML</a:t>
            </a:r>
            <a:endParaRPr lang="fr-FR" sz="1600" dirty="0"/>
          </a:p>
        </p:txBody>
      </p:sp>
      <p:sp>
        <p:nvSpPr>
          <p:cNvPr id="14" name="ZoneTexte 13"/>
          <p:cNvSpPr txBox="1"/>
          <p:nvPr/>
        </p:nvSpPr>
        <p:spPr>
          <a:xfrm>
            <a:off x="2609866" y="515864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LMF</a:t>
            </a:r>
            <a:endParaRPr lang="fr-FR" sz="16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760505" y="3029846"/>
            <a:ext cx="18495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err="1" smtClean="0"/>
              <a:t>Feature</a:t>
            </a:r>
            <a:r>
              <a:rPr lang="fr-FR" sz="1600" dirty="0" smtClean="0"/>
              <a:t> structures</a:t>
            </a:r>
            <a:endParaRPr lang="fr-FR" sz="1600" dirty="0"/>
          </a:p>
        </p:txBody>
      </p:sp>
      <p:sp>
        <p:nvSpPr>
          <p:cNvPr id="16" name="ZoneTexte 15"/>
          <p:cNvSpPr txBox="1"/>
          <p:nvPr/>
        </p:nvSpPr>
        <p:spPr>
          <a:xfrm>
            <a:off x="3478285" y="3889025"/>
            <a:ext cx="23097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Transcription of speech</a:t>
            </a:r>
            <a:endParaRPr lang="fr-FR" sz="1600" dirty="0"/>
          </a:p>
        </p:txBody>
      </p:sp>
      <p:sp>
        <p:nvSpPr>
          <p:cNvPr id="17" name="ZoneTexte 16"/>
          <p:cNvSpPr txBox="1"/>
          <p:nvPr/>
        </p:nvSpPr>
        <p:spPr>
          <a:xfrm>
            <a:off x="5788032" y="2384778"/>
            <a:ext cx="2259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Stand-off annotation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5940432" y="5116303"/>
            <a:ext cx="2044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Dictionary</a:t>
            </a:r>
            <a:r>
              <a:rPr lang="fr-FR" dirty="0" smtClean="0"/>
              <a:t> </a:t>
            </a:r>
            <a:r>
              <a:rPr lang="fr-FR" dirty="0" err="1" smtClean="0"/>
              <a:t>chapter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2197826" y="4425353"/>
            <a:ext cx="60625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TMF</a:t>
            </a:r>
          </a:p>
          <a:p>
            <a:r>
              <a:rPr lang="fr-FR" sz="1600" dirty="0" smtClean="0"/>
              <a:t>TBX</a:t>
            </a:r>
            <a:endParaRPr lang="fr-FR" sz="1600" dirty="0"/>
          </a:p>
        </p:txBody>
      </p:sp>
      <p:sp>
        <p:nvSpPr>
          <p:cNvPr id="20" name="ZoneTexte 19"/>
          <p:cNvSpPr txBox="1"/>
          <p:nvPr/>
        </p:nvSpPr>
        <p:spPr>
          <a:xfrm>
            <a:off x="6299379" y="4510019"/>
            <a:ext cx="2263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chemeClr val="bg1">
                    <a:lumMod val="50000"/>
                  </a:schemeClr>
                </a:solidFill>
              </a:rPr>
              <a:t>Terminology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bg1">
                    <a:lumMod val="50000"/>
                  </a:schemeClr>
                </a:solidFill>
              </a:rPr>
              <a:t>chapter</a:t>
            </a:r>
            <a:endParaRPr lang="fr-FR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2" name="Connecteur droit 21"/>
          <p:cNvCxnSpPr>
            <a:stCxn id="19" idx="3"/>
            <a:endCxn id="20" idx="1"/>
          </p:cNvCxnSpPr>
          <p:nvPr/>
        </p:nvCxnSpPr>
        <p:spPr>
          <a:xfrm flipV="1">
            <a:off x="2804082" y="4694685"/>
            <a:ext cx="3495297" cy="23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14" idx="3"/>
            <a:endCxn id="18" idx="1"/>
          </p:cNvCxnSpPr>
          <p:nvPr/>
        </p:nvCxnSpPr>
        <p:spPr>
          <a:xfrm flipV="1">
            <a:off x="3204901" y="5300969"/>
            <a:ext cx="2735531" cy="269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6716889" y="3015625"/>
            <a:ext cx="69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ODD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1213556" y="4854224"/>
            <a:ext cx="710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MLIF</a:t>
            </a:r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6716889" y="375355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5877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Lexical structures at a glance</a:t>
            </a:r>
          </a:p>
        </p:txBody>
      </p:sp>
      <p:sp>
        <p:nvSpPr>
          <p:cNvPr id="5" name="Down Arrow Callout 4"/>
          <p:cNvSpPr/>
          <p:nvPr/>
        </p:nvSpPr>
        <p:spPr>
          <a:xfrm>
            <a:off x="2286000" y="1371600"/>
            <a:ext cx="4648200" cy="1066800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Observing the data:</a:t>
            </a:r>
          </a:p>
          <a:p>
            <a:pPr algn="ctr">
              <a:defRPr/>
            </a:pPr>
            <a:r>
              <a:rPr lang="en-US" dirty="0"/>
              <a:t>Various forms of lexical structures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981200" y="2514600"/>
            <a:ext cx="5257800" cy="838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Basic distinctions:</a:t>
            </a:r>
          </a:p>
          <a:p>
            <a:pPr algn="ctr">
              <a:defRPr/>
            </a:pPr>
            <a:r>
              <a:rPr lang="en-US" dirty="0" err="1"/>
              <a:t>Onoma</a:t>
            </a:r>
            <a:r>
              <a:rPr lang="en-US" dirty="0"/>
              <a:t>- and </a:t>
            </a:r>
            <a:r>
              <a:rPr lang="en-US" dirty="0" err="1"/>
              <a:t>semasiological</a:t>
            </a:r>
            <a:r>
              <a:rPr lang="en-US" dirty="0"/>
              <a:t> structures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3886200"/>
            <a:ext cx="3505200" cy="106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Onomasiological</a:t>
            </a:r>
            <a:r>
              <a:rPr lang="en-US" dirty="0"/>
              <a:t> forms:</a:t>
            </a:r>
          </a:p>
          <a:p>
            <a:pPr algn="ctr">
              <a:defRPr/>
            </a:pPr>
            <a:r>
              <a:rPr lang="en-US" dirty="0"/>
              <a:t>TMF and TBX</a:t>
            </a:r>
          </a:p>
        </p:txBody>
      </p:sp>
      <p:sp>
        <p:nvSpPr>
          <p:cNvPr id="8" name="Rectangle 7"/>
          <p:cNvSpPr/>
          <p:nvPr/>
        </p:nvSpPr>
        <p:spPr>
          <a:xfrm>
            <a:off x="4876800" y="3886200"/>
            <a:ext cx="3505200" cy="106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Semasiological</a:t>
            </a:r>
            <a:r>
              <a:rPr lang="en-US" dirty="0"/>
              <a:t> forms:</a:t>
            </a:r>
          </a:p>
          <a:p>
            <a:pPr algn="ctr">
              <a:defRPr/>
            </a:pPr>
            <a:r>
              <a:rPr lang="en-US" dirty="0"/>
              <a:t>LMF and TEI</a:t>
            </a:r>
          </a:p>
        </p:txBody>
      </p:sp>
      <p:sp>
        <p:nvSpPr>
          <p:cNvPr id="9" name="Rectangle 8"/>
          <p:cNvSpPr/>
          <p:nvPr/>
        </p:nvSpPr>
        <p:spPr>
          <a:xfrm>
            <a:off x="2590800" y="5562600"/>
            <a:ext cx="38862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Common concept:</a:t>
            </a:r>
          </a:p>
          <a:p>
            <a:pPr algn="ctr">
              <a:defRPr/>
            </a:pPr>
            <a:r>
              <a:rPr lang="en-US" dirty="0"/>
              <a:t>Data categories</a:t>
            </a:r>
          </a:p>
        </p:txBody>
      </p:sp>
      <p:sp>
        <p:nvSpPr>
          <p:cNvPr id="10" name="Left Arrow 9"/>
          <p:cNvSpPr/>
          <p:nvPr/>
        </p:nvSpPr>
        <p:spPr>
          <a:xfrm rot="19911341">
            <a:off x="2657475" y="3519488"/>
            <a:ext cx="762000" cy="2286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Left Arrow 10"/>
          <p:cNvSpPr/>
          <p:nvPr/>
        </p:nvSpPr>
        <p:spPr>
          <a:xfrm rot="1688659" flipH="1">
            <a:off x="5553075" y="3490913"/>
            <a:ext cx="762000" cy="2286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Left Arrow 11"/>
          <p:cNvSpPr/>
          <p:nvPr/>
        </p:nvSpPr>
        <p:spPr>
          <a:xfrm rot="1688659" flipH="1">
            <a:off x="2828925" y="5119688"/>
            <a:ext cx="762000" cy="2286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Left Arrow 12"/>
          <p:cNvSpPr/>
          <p:nvPr/>
        </p:nvSpPr>
        <p:spPr>
          <a:xfrm rot="19911341">
            <a:off x="5572125" y="5119688"/>
            <a:ext cx="762000" cy="2286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89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Comparing approaches</a:t>
            </a:r>
          </a:p>
        </p:txBody>
      </p:sp>
      <p:sp>
        <p:nvSpPr>
          <p:cNvPr id="3379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Semasiological approach</a:t>
            </a:r>
          </a:p>
        </p:txBody>
      </p:sp>
      <p:sp>
        <p:nvSpPr>
          <p:cNvPr id="3379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Large coverage</a:t>
            </a:r>
          </a:p>
          <a:p>
            <a:r>
              <a:rPr lang="en-US" smtClean="0"/>
              <a:t>All parts of speech</a:t>
            </a:r>
          </a:p>
          <a:p>
            <a:r>
              <a:rPr lang="en-US" smtClean="0"/>
              <a:t>Build-in polysemy</a:t>
            </a:r>
          </a:p>
          <a:p>
            <a:pPr lvl="1"/>
            <a:r>
              <a:rPr lang="en-US" smtClean="0"/>
              <a:t>Multiple senses for the same entry</a:t>
            </a:r>
          </a:p>
          <a:p>
            <a:r>
              <a:rPr lang="en-US" smtClean="0"/>
              <a:t>Referential synonymy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endParaRPr lang="en-US" smtClean="0"/>
          </a:p>
        </p:txBody>
      </p:sp>
      <p:sp>
        <p:nvSpPr>
          <p:cNvPr id="3379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Onomasiological approach</a:t>
            </a:r>
          </a:p>
        </p:txBody>
      </p:sp>
      <p:sp>
        <p:nvSpPr>
          <p:cNvPr id="3379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Domain oriented</a:t>
            </a:r>
          </a:p>
          <a:p>
            <a:r>
              <a:rPr lang="en-US" smtClean="0"/>
              <a:t>Essentially nouns</a:t>
            </a:r>
          </a:p>
          <a:p>
            <a:pPr lvl="1"/>
            <a:r>
              <a:rPr lang="en-US" smtClean="0"/>
              <a:t>Extension to verbs, adjectives</a:t>
            </a:r>
          </a:p>
          <a:p>
            <a:r>
              <a:rPr lang="en-US" smtClean="0"/>
              <a:t>No polysemy (needs to be reconstructed)</a:t>
            </a:r>
          </a:p>
          <a:p>
            <a:r>
              <a:rPr lang="en-US" smtClean="0"/>
              <a:t>Build-in synonymy</a:t>
            </a:r>
          </a:p>
          <a:p>
            <a:pPr lvl="1"/>
            <a:r>
              <a:rPr lang="en-US" smtClean="0"/>
              <a:t>Multiple terms for the same concept </a:t>
            </a:r>
          </a:p>
        </p:txBody>
      </p:sp>
    </p:spTree>
    <p:extLst>
      <p:ext uri="{BB962C8B-B14F-4D97-AF65-F5344CB8AC3E}">
        <p14:creationId xmlns:p14="http://schemas.microsoft.com/office/powerpoint/2010/main" val="2508190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Onomasiological</a:t>
            </a:r>
            <a:r>
              <a:rPr lang="en-US" dirty="0" smtClean="0"/>
              <a:t> data</a:t>
            </a:r>
            <a:br>
              <a:rPr lang="en-US" dirty="0" smtClean="0"/>
            </a:br>
            <a:r>
              <a:rPr lang="en-US" dirty="0" smtClean="0"/>
              <a:t>(concept to term)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783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,1|0,1|0,2"/>
</p:tagLst>
</file>

<file path=ppt/theme/theme1.xml><?xml version="1.0" encoding="utf-8"?>
<a:theme xmlns:a="http://schemas.openxmlformats.org/drawingml/2006/main" name="1_Couv logo equipe  et dernière">
  <a:themeElements>
    <a:clrScheme name="Couv logo equipe  et dernière 1">
      <a:dk1>
        <a:srgbClr val="000000"/>
      </a:dk1>
      <a:lt1>
        <a:srgbClr val="FFFFFF"/>
      </a:lt1>
      <a:dk2>
        <a:srgbClr val="808080"/>
      </a:dk2>
      <a:lt2>
        <a:srgbClr val="E1001A"/>
      </a:lt2>
      <a:accent1>
        <a:srgbClr val="1C4672"/>
      </a:accent1>
      <a:accent2>
        <a:srgbClr val="2C972E"/>
      </a:accent2>
      <a:accent3>
        <a:srgbClr val="FFFFFF"/>
      </a:accent3>
      <a:accent4>
        <a:srgbClr val="000000"/>
      </a:accent4>
      <a:accent5>
        <a:srgbClr val="ABB0BC"/>
      </a:accent5>
      <a:accent6>
        <a:srgbClr val="278829"/>
      </a:accent6>
      <a:hlink>
        <a:srgbClr val="732B4A"/>
      </a:hlink>
      <a:folHlink>
        <a:srgbClr val="595C6D"/>
      </a:folHlink>
    </a:clrScheme>
    <a:fontScheme name="Couv logo equipe  et dernière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ouv logo equipe  et dernière 1">
        <a:dk1>
          <a:srgbClr val="000000"/>
        </a:dk1>
        <a:lt1>
          <a:srgbClr val="FFFFFF"/>
        </a:lt1>
        <a:dk2>
          <a:srgbClr val="808080"/>
        </a:dk2>
        <a:lt2>
          <a:srgbClr val="E1001A"/>
        </a:lt2>
        <a:accent1>
          <a:srgbClr val="1C4672"/>
        </a:accent1>
        <a:accent2>
          <a:srgbClr val="2C972E"/>
        </a:accent2>
        <a:accent3>
          <a:srgbClr val="FFFFFF"/>
        </a:accent3>
        <a:accent4>
          <a:srgbClr val="000000"/>
        </a:accent4>
        <a:accent5>
          <a:srgbClr val="ABB0BC"/>
        </a:accent5>
        <a:accent6>
          <a:srgbClr val="278829"/>
        </a:accent6>
        <a:hlink>
          <a:srgbClr val="732B4A"/>
        </a:hlink>
        <a:folHlink>
          <a:srgbClr val="595C6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xte et chapitre gris">
  <a:themeElements>
    <a:clrScheme name="Texte et chapitre gris 1">
      <a:dk1>
        <a:srgbClr val="000000"/>
      </a:dk1>
      <a:lt1>
        <a:srgbClr val="FFFFFF"/>
      </a:lt1>
      <a:dk2>
        <a:srgbClr val="808080"/>
      </a:dk2>
      <a:lt2>
        <a:srgbClr val="E1001A"/>
      </a:lt2>
      <a:accent1>
        <a:srgbClr val="1C4672"/>
      </a:accent1>
      <a:accent2>
        <a:srgbClr val="2C972E"/>
      </a:accent2>
      <a:accent3>
        <a:srgbClr val="FFFFFF"/>
      </a:accent3>
      <a:accent4>
        <a:srgbClr val="000000"/>
      </a:accent4>
      <a:accent5>
        <a:srgbClr val="ABB0BC"/>
      </a:accent5>
      <a:accent6>
        <a:srgbClr val="278829"/>
      </a:accent6>
      <a:hlink>
        <a:srgbClr val="732B4A"/>
      </a:hlink>
      <a:folHlink>
        <a:srgbClr val="595C6D"/>
      </a:folHlink>
    </a:clrScheme>
    <a:fontScheme name="Texte et chapitre gris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C7528"/>
        </a:solidFill>
        <a:ln w="57150">
          <a:solidFill>
            <a:schemeClr val="bg1"/>
          </a:solidFill>
        </a:ln>
        <a:effectLst/>
      </a:spPr>
      <a:bodyPr anchor="ctr"/>
      <a:lstStyle>
        <a:defPPr algn="ctr">
          <a:defRPr dirty="0">
            <a:latin typeface="Century Gothic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Texte et chapitre gris 1">
        <a:dk1>
          <a:srgbClr val="000000"/>
        </a:dk1>
        <a:lt1>
          <a:srgbClr val="FFFFFF"/>
        </a:lt1>
        <a:dk2>
          <a:srgbClr val="808080"/>
        </a:dk2>
        <a:lt2>
          <a:srgbClr val="E1001A"/>
        </a:lt2>
        <a:accent1>
          <a:srgbClr val="1C4672"/>
        </a:accent1>
        <a:accent2>
          <a:srgbClr val="2C972E"/>
        </a:accent2>
        <a:accent3>
          <a:srgbClr val="FFFFFF"/>
        </a:accent3>
        <a:accent4>
          <a:srgbClr val="000000"/>
        </a:accent4>
        <a:accent5>
          <a:srgbClr val="ABB0BC"/>
        </a:accent5>
        <a:accent6>
          <a:srgbClr val="278829"/>
        </a:accent6>
        <a:hlink>
          <a:srgbClr val="732B4A"/>
        </a:hlink>
        <a:folHlink>
          <a:srgbClr val="595C6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18088</TotalTime>
  <Words>1786</Words>
  <Application>Microsoft Macintosh PowerPoint</Application>
  <PresentationFormat>Présentation à l'écran (4:3)</PresentationFormat>
  <Paragraphs>312</Paragraphs>
  <Slides>26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26</vt:i4>
      </vt:variant>
    </vt:vector>
  </HeadingPairs>
  <TitlesOfParts>
    <vt:vector size="28" baseType="lpstr">
      <vt:lpstr>1_Couv logo equipe  et dernière</vt:lpstr>
      <vt:lpstr>1_Texte et chapitre gris</vt:lpstr>
      <vt:lpstr>Models and standards for onomasiological and semasiological lexical data</vt:lpstr>
      <vt:lpstr>Lexical databases – a variety of objects</vt:lpstr>
      <vt:lpstr>Various types of applications</vt:lpstr>
      <vt:lpstr>Why standardizing all this?</vt:lpstr>
      <vt:lpstr>Standardization initiatives for lexical/terminological resources</vt:lpstr>
      <vt:lpstr>Standards, standards, everywhere!</vt:lpstr>
      <vt:lpstr>Lexical structures at a glance</vt:lpstr>
      <vt:lpstr>Comparing approaches</vt:lpstr>
      <vt:lpstr>Onomasiological data (concept to term)</vt:lpstr>
      <vt:lpstr>Standards for the digital representation of terminologies</vt:lpstr>
      <vt:lpstr>Building up a terminological model (TMF)</vt:lpstr>
      <vt:lpstr>Building up a terminological model</vt:lpstr>
      <vt:lpstr>TBX serialisation (ISO 30042)</vt:lpstr>
      <vt:lpstr>Semasiological data (word to sense)</vt:lpstr>
      <vt:lpstr>LMF as an ISO project</vt:lpstr>
      <vt:lpstr>LMF core package</vt:lpstr>
      <vt:lpstr>Serializing LMF using the TEI</vt:lpstr>
      <vt:lpstr>TEI and “dictionaries”</vt:lpstr>
      <vt:lpstr>Prototypical entry in TEI</vt:lpstr>
      <vt:lpstr>Why is  the TEI a good idea for serialising LMF?</vt:lpstr>
      <vt:lpstr>Identifying the meta-model components</vt:lpstr>
      <vt:lpstr>Mapping data categories</vt:lpstr>
      <vt:lpstr>Construing an TEI dictionary entry</vt:lpstr>
      <vt:lpstr>Issues and prospects</vt:lpstr>
      <vt:lpstr>Présentation PowerPoint</vt:lpstr>
      <vt:lpstr>For the long Winter evenings</vt:lpstr>
    </vt:vector>
  </TitlesOfParts>
  <Company>Loria-INRIA-MPG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Laurent Romary</dc:creator>
  <cp:lastModifiedBy>Laurent Romary</cp:lastModifiedBy>
  <cp:revision>305</cp:revision>
  <cp:lastPrinted>2015-04-09T14:44:28Z</cp:lastPrinted>
  <dcterms:created xsi:type="dcterms:W3CDTF">2015-01-28T01:00:15Z</dcterms:created>
  <dcterms:modified xsi:type="dcterms:W3CDTF">2016-04-05T10:41:42Z</dcterms:modified>
</cp:coreProperties>
</file>