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1" r:id="rId3"/>
    <p:sldId id="257" r:id="rId4"/>
    <p:sldId id="259" r:id="rId5"/>
    <p:sldId id="266" r:id="rId6"/>
    <p:sldId id="268" r:id="rId7"/>
    <p:sldId id="269" r:id="rId8"/>
    <p:sldId id="258" r:id="rId9"/>
    <p:sldId id="264" r:id="rId10"/>
    <p:sldId id="261" r:id="rId11"/>
    <p:sldId id="270" r:id="rId12"/>
    <p:sldId id="262" r:id="rId13"/>
    <p:sldId id="272" r:id="rId14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9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011935-E474-4D5B-9263-9EC2EF57EB5D}" type="datetimeFigureOut">
              <a:rPr lang="sl-SI" smtClean="0"/>
              <a:t>31.3.2016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BDC6D0-57CB-4AA9-89B6-F59D499C48F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59619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Polona Gantar, </a:t>
            </a:r>
            <a:r>
              <a:rPr lang="sl-SI" dirty="0" err="1" smtClean="0"/>
              <a:t>researcher</a:t>
            </a:r>
            <a:r>
              <a:rPr lang="sl-SI" dirty="0" smtClean="0"/>
              <a:t> at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 smtClean="0"/>
              <a:t>University</a:t>
            </a:r>
            <a:r>
              <a:rPr lang="sl-SI" dirty="0" smtClean="0"/>
              <a:t> </a:t>
            </a:r>
            <a:r>
              <a:rPr lang="sl-SI" dirty="0" err="1" smtClean="0"/>
              <a:t>of</a:t>
            </a:r>
            <a:r>
              <a:rPr lang="sl-SI" dirty="0" smtClean="0"/>
              <a:t> Ljubljana, </a:t>
            </a:r>
            <a:r>
              <a:rPr lang="sl-SI" dirty="0" err="1" smtClean="0"/>
              <a:t>Faculty</a:t>
            </a:r>
            <a:r>
              <a:rPr lang="sl-SI" dirty="0" smtClean="0"/>
              <a:t> </a:t>
            </a:r>
            <a:r>
              <a:rPr lang="sl-SI" dirty="0" err="1" smtClean="0"/>
              <a:t>of</a:t>
            </a:r>
            <a:r>
              <a:rPr lang="sl-SI" dirty="0" smtClean="0"/>
              <a:t> </a:t>
            </a:r>
            <a:r>
              <a:rPr lang="sl-SI" dirty="0" err="1" smtClean="0"/>
              <a:t>Arts</a:t>
            </a:r>
            <a:r>
              <a:rPr lang="sl-SI" dirty="0" smtClean="0"/>
              <a:t>, Slovenia</a:t>
            </a:r>
          </a:p>
          <a:p>
            <a:r>
              <a:rPr lang="sl-SI" dirty="0" smtClean="0"/>
              <a:t>Lut Colman is a </a:t>
            </a:r>
            <a:r>
              <a:rPr lang="sl-SI" dirty="0" err="1" smtClean="0"/>
              <a:t>lexicographer</a:t>
            </a:r>
            <a:r>
              <a:rPr lang="sl-SI" dirty="0" smtClean="0"/>
              <a:t> at </a:t>
            </a:r>
            <a:r>
              <a:rPr lang="nl-N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sl-SI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Institute </a:t>
            </a:r>
            <a:r>
              <a:rPr lang="sl-SI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</a:t>
            </a:r>
            <a:r>
              <a:rPr lang="sl-SI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l-SI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Dutch</a:t>
            </a:r>
            <a:r>
              <a:rPr lang="sl-SI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l-SI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Lexicology</a:t>
            </a:r>
            <a:r>
              <a:rPr lang="sl-SI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sl-SI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sl-SI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l-SI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Netherlands</a:t>
            </a:r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r>
              <a:rPr lang="sl-SI" dirty="0" err="1" smtClean="0"/>
              <a:t>We‘ll</a:t>
            </a:r>
            <a:r>
              <a:rPr lang="sl-SI" dirty="0" smtClean="0"/>
              <a:t> begin</a:t>
            </a:r>
            <a:r>
              <a:rPr lang="sl-SI" baseline="0" dirty="0" smtClean="0"/>
              <a:t> </a:t>
            </a:r>
            <a:r>
              <a:rPr lang="sl-SI" baseline="0" dirty="0" err="1" smtClean="0"/>
              <a:t>the</a:t>
            </a:r>
            <a:r>
              <a:rPr lang="sl-SI" baseline="0" dirty="0" smtClean="0"/>
              <a:t> </a:t>
            </a:r>
            <a:r>
              <a:rPr lang="sl-SI" baseline="0" dirty="0" err="1" smtClean="0"/>
              <a:t>first</a:t>
            </a:r>
            <a:r>
              <a:rPr lang="sl-SI" baseline="0" dirty="0" smtClean="0"/>
              <a:t> </a:t>
            </a:r>
            <a:r>
              <a:rPr lang="sl-SI" baseline="0" dirty="0" err="1" smtClean="0"/>
              <a:t>session</a:t>
            </a:r>
            <a:r>
              <a:rPr lang="sl-SI" baseline="0" dirty="0" smtClean="0"/>
              <a:t> </a:t>
            </a:r>
            <a:r>
              <a:rPr lang="sl-SI" baseline="0" dirty="0" err="1" smtClean="0"/>
              <a:t>with</a:t>
            </a:r>
            <a:r>
              <a:rPr lang="sl-SI" baseline="0" dirty="0" smtClean="0"/>
              <a:t> </a:t>
            </a:r>
            <a:r>
              <a:rPr lang="sl-SI" baseline="0" dirty="0" err="1" smtClean="0"/>
              <a:t>the</a:t>
            </a:r>
            <a:r>
              <a:rPr lang="sl-SI" baseline="0" dirty="0" smtClean="0"/>
              <a:t> </a:t>
            </a:r>
            <a:r>
              <a:rPr lang="sl-SI" baseline="0" dirty="0" err="1" smtClean="0"/>
              <a:t>lexicographical</a:t>
            </a:r>
            <a:r>
              <a:rPr lang="sl-SI" baseline="0" dirty="0" smtClean="0"/>
              <a:t> </a:t>
            </a:r>
            <a:r>
              <a:rPr lang="sl-SI" baseline="0" dirty="0" err="1" smtClean="0"/>
              <a:t>perspective</a:t>
            </a:r>
            <a:r>
              <a:rPr lang="sl-SI" baseline="0" dirty="0" smtClean="0"/>
              <a:t> on </a:t>
            </a:r>
            <a:r>
              <a:rPr lang="sl-SI" baseline="0" dirty="0" err="1" smtClean="0"/>
              <a:t>MWEs</a:t>
            </a:r>
            <a:r>
              <a:rPr lang="sl-SI" baseline="0" dirty="0" smtClean="0"/>
              <a:t>. </a:t>
            </a:r>
            <a:r>
              <a:rPr lang="sl-SI" baseline="0" dirty="0" err="1" smtClean="0"/>
              <a:t>We</a:t>
            </a:r>
            <a:r>
              <a:rPr lang="sl-SI" baseline="0" dirty="0" smtClean="0"/>
              <a:t> </a:t>
            </a:r>
            <a:r>
              <a:rPr lang="sl-SI" baseline="0" dirty="0" err="1" smtClean="0"/>
              <a:t>devided</a:t>
            </a:r>
            <a:r>
              <a:rPr lang="sl-SI" baseline="0" dirty="0" smtClean="0"/>
              <a:t> </a:t>
            </a:r>
            <a:r>
              <a:rPr lang="sl-SI" baseline="0" dirty="0" err="1" smtClean="0"/>
              <a:t>the</a:t>
            </a:r>
            <a:r>
              <a:rPr lang="sl-SI" baseline="0" dirty="0" smtClean="0"/>
              <a:t> </a:t>
            </a:r>
            <a:r>
              <a:rPr lang="sl-SI" baseline="0" dirty="0" err="1" smtClean="0"/>
              <a:t>session</a:t>
            </a:r>
            <a:r>
              <a:rPr lang="sl-SI" baseline="0" dirty="0" smtClean="0"/>
              <a:t> in </a:t>
            </a:r>
            <a:r>
              <a:rPr lang="sl-SI" baseline="0" dirty="0" err="1" smtClean="0"/>
              <a:t>three</a:t>
            </a:r>
            <a:r>
              <a:rPr lang="sl-SI" baseline="0" dirty="0" smtClean="0"/>
              <a:t> </a:t>
            </a:r>
            <a:r>
              <a:rPr lang="sl-SI" baseline="0" dirty="0" err="1" smtClean="0"/>
              <a:t>parts</a:t>
            </a:r>
            <a:endParaRPr lang="sl-SI" baseline="0" dirty="0" smtClean="0"/>
          </a:p>
          <a:p>
            <a:endParaRPr lang="sl-SI" baseline="0" dirty="0" smtClean="0"/>
          </a:p>
          <a:p>
            <a:pPr marL="171450" indent="-171450">
              <a:buFontTx/>
              <a:buChar char="-"/>
            </a:pPr>
            <a:r>
              <a:rPr lang="sl-SI" baseline="0" dirty="0" smtClean="0"/>
              <a:t>First </a:t>
            </a:r>
            <a:r>
              <a:rPr lang="sl-SI" baseline="0" dirty="0" err="1" smtClean="0"/>
              <a:t>I‘ll</a:t>
            </a:r>
            <a:r>
              <a:rPr lang="sl-SI" baseline="0" dirty="0" smtClean="0"/>
              <a:t> </a:t>
            </a:r>
            <a:r>
              <a:rPr lang="sl-SI" baseline="0" dirty="0" err="1" smtClean="0"/>
              <a:t>present</a:t>
            </a:r>
            <a:r>
              <a:rPr lang="sl-SI" baseline="0" dirty="0" smtClean="0"/>
              <a:t> </a:t>
            </a:r>
            <a:r>
              <a:rPr lang="sl-SI" baseline="0" dirty="0" err="1" smtClean="0"/>
              <a:t>different</a:t>
            </a:r>
            <a:r>
              <a:rPr lang="sl-SI" baseline="0" dirty="0" smtClean="0"/>
              <a:t> MWE </a:t>
            </a:r>
            <a:r>
              <a:rPr lang="sl-SI" baseline="0" dirty="0" err="1" smtClean="0"/>
              <a:t>typologies</a:t>
            </a:r>
            <a:r>
              <a:rPr lang="sl-SI" baseline="0" dirty="0" smtClean="0"/>
              <a:t> in </a:t>
            </a:r>
            <a:r>
              <a:rPr lang="sl-SI" baseline="0" dirty="0" err="1" smtClean="0"/>
              <a:t>dictionaries</a:t>
            </a:r>
            <a:endParaRPr lang="sl-SI" baseline="0" dirty="0" smtClean="0"/>
          </a:p>
          <a:p>
            <a:pPr marL="171450" indent="-171450">
              <a:buFontTx/>
              <a:buChar char="-"/>
            </a:pPr>
            <a:r>
              <a:rPr lang="sl-SI" baseline="0" dirty="0" smtClean="0"/>
              <a:t>Lut </a:t>
            </a:r>
            <a:r>
              <a:rPr lang="sl-SI" baseline="0" dirty="0" err="1" smtClean="0"/>
              <a:t>will</a:t>
            </a:r>
            <a:r>
              <a:rPr lang="sl-SI" baseline="0" dirty="0" smtClean="0"/>
              <a:t> </a:t>
            </a:r>
            <a:r>
              <a:rPr lang="sl-SI" baseline="0" dirty="0" err="1" smtClean="0"/>
              <a:t>present</a:t>
            </a:r>
            <a:r>
              <a:rPr lang="sl-SI" baseline="0" dirty="0" smtClean="0"/>
              <a:t> </a:t>
            </a:r>
            <a:r>
              <a:rPr lang="sl-SI" baseline="0" dirty="0" err="1" smtClean="0"/>
              <a:t>basic</a:t>
            </a:r>
            <a:r>
              <a:rPr lang="sl-SI" baseline="0" dirty="0" smtClean="0"/>
              <a:t> </a:t>
            </a:r>
            <a:r>
              <a:rPr lang="sl-SI" baseline="0" dirty="0" err="1" smtClean="0"/>
              <a:t>concepts</a:t>
            </a:r>
            <a:r>
              <a:rPr lang="sl-SI" baseline="0" dirty="0" smtClean="0"/>
              <a:t> </a:t>
            </a:r>
            <a:r>
              <a:rPr lang="sl-SI" baseline="0" dirty="0" err="1" smtClean="0"/>
              <a:t>and</a:t>
            </a:r>
            <a:r>
              <a:rPr lang="sl-SI" baseline="0" dirty="0" smtClean="0"/>
              <a:t> </a:t>
            </a:r>
            <a:r>
              <a:rPr lang="sl-SI" baseline="0" dirty="0" err="1" smtClean="0"/>
              <a:t>standards</a:t>
            </a:r>
            <a:r>
              <a:rPr lang="sl-SI" baseline="0" dirty="0" smtClean="0"/>
              <a:t> used in </a:t>
            </a:r>
            <a:r>
              <a:rPr lang="sl-SI" baseline="0" dirty="0" err="1" smtClean="0"/>
              <a:t>lexicography</a:t>
            </a:r>
            <a:r>
              <a:rPr lang="sl-SI" baseline="0" dirty="0" smtClean="0"/>
              <a:t> in </a:t>
            </a:r>
            <a:r>
              <a:rPr lang="sl-SI" baseline="0" dirty="0" err="1" smtClean="0"/>
              <a:t>relation</a:t>
            </a:r>
            <a:r>
              <a:rPr lang="sl-SI" baseline="0" dirty="0" smtClean="0"/>
              <a:t> to </a:t>
            </a:r>
            <a:r>
              <a:rPr lang="sl-SI" baseline="0" dirty="0" err="1" smtClean="0"/>
              <a:t>MWEs</a:t>
            </a:r>
            <a:r>
              <a:rPr lang="sl-SI" baseline="0" dirty="0" smtClean="0"/>
              <a:t> </a:t>
            </a:r>
            <a:r>
              <a:rPr lang="sl-SI" baseline="0" dirty="0" err="1" smtClean="0"/>
              <a:t>and</a:t>
            </a:r>
            <a:r>
              <a:rPr lang="sl-SI" baseline="0" dirty="0" smtClean="0"/>
              <a:t> how </a:t>
            </a:r>
            <a:r>
              <a:rPr lang="sl-SI" baseline="0" dirty="0" err="1" smtClean="0"/>
              <a:t>MWEs</a:t>
            </a:r>
            <a:r>
              <a:rPr lang="sl-SI" baseline="0" dirty="0" smtClean="0"/>
              <a:t> are </a:t>
            </a:r>
            <a:r>
              <a:rPr lang="sl-SI" baseline="0" dirty="0" err="1" smtClean="0"/>
              <a:t>described</a:t>
            </a:r>
            <a:r>
              <a:rPr lang="sl-SI" baseline="0" dirty="0" smtClean="0"/>
              <a:t> in </a:t>
            </a:r>
            <a:r>
              <a:rPr lang="sl-SI" baseline="0" dirty="0" err="1" smtClean="0"/>
              <a:t>dictionaries</a:t>
            </a:r>
            <a:endParaRPr lang="sl-SI" baseline="0" dirty="0" smtClean="0"/>
          </a:p>
          <a:p>
            <a:pPr marL="171450" indent="-171450">
              <a:buFontTx/>
              <a:buChar char="-"/>
            </a:pPr>
            <a:r>
              <a:rPr lang="sl-SI" baseline="0" dirty="0" err="1" smtClean="0"/>
              <a:t>Then</a:t>
            </a:r>
            <a:r>
              <a:rPr lang="sl-SI" baseline="0" dirty="0" smtClean="0"/>
              <a:t> </a:t>
            </a:r>
            <a:r>
              <a:rPr lang="sl-SI" baseline="0" dirty="0" err="1" smtClean="0"/>
              <a:t>we</a:t>
            </a:r>
            <a:r>
              <a:rPr lang="sl-SI" baseline="0" dirty="0" smtClean="0"/>
              <a:t> </a:t>
            </a:r>
            <a:r>
              <a:rPr lang="sl-SI" baseline="0" dirty="0" err="1" smtClean="0"/>
              <a:t>will</a:t>
            </a:r>
            <a:r>
              <a:rPr lang="sl-SI" baseline="0" dirty="0" smtClean="0"/>
              <a:t> </a:t>
            </a:r>
            <a:r>
              <a:rPr lang="sl-SI" baseline="0" dirty="0" err="1" smtClean="0"/>
              <a:t>present</a:t>
            </a:r>
            <a:r>
              <a:rPr lang="sl-SI" baseline="0" dirty="0" smtClean="0"/>
              <a:t> </a:t>
            </a:r>
            <a:r>
              <a:rPr lang="sl-SI" baseline="0" dirty="0" err="1" smtClean="0"/>
              <a:t>two</a:t>
            </a:r>
            <a:r>
              <a:rPr lang="sl-SI" baseline="0" dirty="0" smtClean="0"/>
              <a:t> </a:t>
            </a:r>
            <a:r>
              <a:rPr lang="sl-SI" baseline="0" dirty="0" err="1" smtClean="0"/>
              <a:t>lexicographical</a:t>
            </a:r>
            <a:r>
              <a:rPr lang="sl-SI" baseline="0" dirty="0" smtClean="0"/>
              <a:t> </a:t>
            </a:r>
            <a:r>
              <a:rPr lang="sl-SI" baseline="0" dirty="0" err="1" smtClean="0"/>
              <a:t>projects</a:t>
            </a:r>
            <a:r>
              <a:rPr lang="sl-SI" baseline="0" dirty="0" smtClean="0"/>
              <a:t>:</a:t>
            </a:r>
          </a:p>
          <a:p>
            <a:pPr marL="628650" lvl="1" indent="-171450">
              <a:buFontTx/>
              <a:buChar char="-"/>
            </a:pPr>
            <a:r>
              <a:rPr lang="sl-SI" baseline="0" dirty="0" smtClean="0"/>
              <a:t>Lut </a:t>
            </a:r>
            <a:r>
              <a:rPr lang="sl-SI" baseline="0" dirty="0" err="1" smtClean="0"/>
              <a:t>will</a:t>
            </a:r>
            <a:r>
              <a:rPr lang="sl-SI" baseline="0" dirty="0" smtClean="0"/>
              <a:t> show how </a:t>
            </a:r>
            <a:r>
              <a:rPr lang="sl-SI" baseline="0" dirty="0" err="1" smtClean="0"/>
              <a:t>MWEs</a:t>
            </a:r>
            <a:r>
              <a:rPr lang="sl-SI" baseline="0" dirty="0" smtClean="0"/>
              <a:t> are </a:t>
            </a:r>
            <a:r>
              <a:rPr lang="sl-SI" baseline="0" dirty="0" err="1" smtClean="0"/>
              <a:t>treated</a:t>
            </a:r>
            <a:r>
              <a:rPr lang="sl-SI" baseline="0" dirty="0" smtClean="0"/>
              <a:t> in </a:t>
            </a:r>
            <a:r>
              <a:rPr lang="sl-SI" dirty="0" smtClean="0"/>
              <a:t>ANW, </a:t>
            </a:r>
            <a:r>
              <a:rPr lang="sl-SI" dirty="0" err="1" smtClean="0"/>
              <a:t>dictionary</a:t>
            </a:r>
            <a:r>
              <a:rPr lang="sl-SI" dirty="0" smtClean="0"/>
              <a:t> </a:t>
            </a:r>
            <a:r>
              <a:rPr lang="sl-SI" dirty="0" err="1" smtClean="0"/>
              <a:t>of</a:t>
            </a:r>
            <a:r>
              <a:rPr lang="sl-SI" dirty="0" smtClean="0"/>
              <a:t> modern </a:t>
            </a:r>
            <a:r>
              <a:rPr lang="sl-SI" dirty="0" err="1" smtClean="0"/>
              <a:t>Dutch</a:t>
            </a:r>
            <a:endParaRPr lang="sl-SI" dirty="0" smtClean="0"/>
          </a:p>
          <a:p>
            <a:pPr marL="628650" lvl="1" indent="-171450">
              <a:buFontTx/>
              <a:buChar char="-"/>
            </a:pPr>
            <a:r>
              <a:rPr lang="sl-SI" baseline="0" dirty="0" err="1" smtClean="0"/>
              <a:t>I‘ll</a:t>
            </a:r>
            <a:r>
              <a:rPr lang="sl-SI" baseline="0" dirty="0" smtClean="0"/>
              <a:t> </a:t>
            </a:r>
            <a:r>
              <a:rPr lang="sl-SI" baseline="0" dirty="0" err="1" smtClean="0"/>
              <a:t>present</a:t>
            </a:r>
            <a:r>
              <a:rPr lang="sl-SI" baseline="0" dirty="0" smtClean="0"/>
              <a:t> </a:t>
            </a:r>
            <a:r>
              <a:rPr lang="sl-SI" baseline="0" dirty="0" err="1" smtClean="0"/>
              <a:t>treatment</a:t>
            </a:r>
            <a:r>
              <a:rPr lang="sl-SI" baseline="0" dirty="0" smtClean="0"/>
              <a:t> </a:t>
            </a:r>
            <a:r>
              <a:rPr lang="sl-SI" baseline="0" dirty="0" err="1" smtClean="0"/>
              <a:t>of</a:t>
            </a:r>
            <a:r>
              <a:rPr lang="sl-SI" baseline="0" dirty="0" smtClean="0"/>
              <a:t> </a:t>
            </a:r>
            <a:r>
              <a:rPr lang="sl-SI" baseline="0" dirty="0" err="1" smtClean="0"/>
              <a:t>MWEs</a:t>
            </a:r>
            <a:r>
              <a:rPr lang="sl-SI" baseline="0" dirty="0" smtClean="0"/>
              <a:t> in </a:t>
            </a:r>
            <a:r>
              <a:rPr lang="sl-SI" baseline="0" dirty="0" err="1" smtClean="0"/>
              <a:t>Slovene</a:t>
            </a:r>
            <a:r>
              <a:rPr lang="sl-SI" baseline="0" dirty="0" smtClean="0"/>
              <a:t> </a:t>
            </a:r>
            <a:r>
              <a:rPr lang="sl-SI" baseline="0" dirty="0" err="1" smtClean="0"/>
              <a:t>lexical</a:t>
            </a:r>
            <a:r>
              <a:rPr lang="sl-SI" baseline="0" dirty="0" smtClean="0"/>
              <a:t> </a:t>
            </a:r>
            <a:r>
              <a:rPr lang="sl-SI" baseline="0" dirty="0" err="1" smtClean="0"/>
              <a:t>database</a:t>
            </a:r>
            <a:r>
              <a:rPr lang="sl-SI" baseline="0" dirty="0" smtClean="0"/>
              <a:t> (SLD)</a:t>
            </a:r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4039A-17E3-43E6-B1DE-B98CD7B8B3BE}" type="slidenum">
              <a:rPr lang="sl-SI" smtClean="0"/>
              <a:t>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97327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sl-SI" sz="1050" dirty="0" smtClean="0"/>
              <a:t>I</a:t>
            </a:r>
            <a:r>
              <a:rPr lang="en-US" sz="1050" dirty="0" smtClean="0"/>
              <a:t>n </a:t>
            </a:r>
            <a:r>
              <a:rPr lang="en-US" sz="1050" dirty="0"/>
              <a:t>the next slides </a:t>
            </a:r>
            <a:r>
              <a:rPr lang="sl-SI" sz="1050" dirty="0" err="1" smtClean="0"/>
              <a:t>I‘ll</a:t>
            </a:r>
            <a:endParaRPr lang="sl-SI" sz="1050" dirty="0" smtClean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sl-SI" sz="1050" dirty="0" err="1"/>
              <a:t>answer</a:t>
            </a:r>
            <a:r>
              <a:rPr lang="sl-SI" sz="1050" dirty="0"/>
              <a:t> </a:t>
            </a:r>
            <a:r>
              <a:rPr lang="sl-SI" sz="1050" dirty="0" err="1"/>
              <a:t>why</a:t>
            </a:r>
            <a:r>
              <a:rPr lang="sl-SI" sz="1050" dirty="0"/>
              <a:t> </a:t>
            </a:r>
            <a:r>
              <a:rPr lang="sl-SI" sz="1050" dirty="0" smtClean="0"/>
              <a:t>MWE </a:t>
            </a:r>
            <a:r>
              <a:rPr lang="sl-SI" sz="1050" dirty="0" err="1"/>
              <a:t>typologies</a:t>
            </a:r>
            <a:r>
              <a:rPr lang="sl-SI" sz="1050" dirty="0"/>
              <a:t> are </a:t>
            </a:r>
            <a:r>
              <a:rPr lang="sl-SI" sz="1050" dirty="0" err="1"/>
              <a:t>useful</a:t>
            </a:r>
            <a:r>
              <a:rPr lang="sl-SI" sz="1050" dirty="0"/>
              <a:t> </a:t>
            </a:r>
            <a:r>
              <a:rPr lang="sl-SI" sz="1050" dirty="0" err="1"/>
              <a:t>for</a:t>
            </a:r>
            <a:r>
              <a:rPr lang="sl-SI" sz="1050" dirty="0"/>
              <a:t> </a:t>
            </a:r>
            <a:r>
              <a:rPr lang="sl-SI" sz="1050" b="1" dirty="0" err="1"/>
              <a:t>lexicographers</a:t>
            </a:r>
            <a:r>
              <a:rPr lang="sl-SI" sz="1050" dirty="0"/>
              <a:t> </a:t>
            </a:r>
            <a:r>
              <a:rPr lang="sl-SI" sz="1050" dirty="0" err="1"/>
              <a:t>and</a:t>
            </a:r>
            <a:r>
              <a:rPr lang="sl-SI" sz="1050" dirty="0"/>
              <a:t> </a:t>
            </a:r>
            <a:r>
              <a:rPr lang="sl-SI" sz="1050" dirty="0" smtClean="0"/>
              <a:t>NLP</a:t>
            </a:r>
            <a:r>
              <a:rPr lang="sl-SI" sz="1050" baseline="0" dirty="0" smtClean="0"/>
              <a:t> </a:t>
            </a:r>
            <a:r>
              <a:rPr lang="sl-SI" sz="1050" dirty="0" err="1" smtClean="0"/>
              <a:t>community</a:t>
            </a:r>
            <a:r>
              <a:rPr lang="sl-SI" sz="1050" dirty="0" smtClean="0"/>
              <a:t> </a:t>
            </a:r>
            <a:r>
              <a:rPr lang="sl-SI" sz="1050" dirty="0" err="1"/>
              <a:t>and</a:t>
            </a:r>
            <a:r>
              <a:rPr lang="sl-SI" sz="1050" dirty="0"/>
              <a:t> </a:t>
            </a:r>
            <a:r>
              <a:rPr lang="sl-SI" sz="1050" dirty="0" err="1"/>
              <a:t>what</a:t>
            </a:r>
            <a:r>
              <a:rPr lang="sl-SI" sz="1050" dirty="0"/>
              <a:t> is </a:t>
            </a:r>
            <a:r>
              <a:rPr lang="sl-SI" sz="1050" dirty="0" err="1"/>
              <a:t>dictionary</a:t>
            </a:r>
            <a:r>
              <a:rPr lang="sl-SI" sz="1050" dirty="0"/>
              <a:t> </a:t>
            </a:r>
            <a:r>
              <a:rPr lang="sl-SI" sz="1050" b="1" dirty="0" err="1" smtClean="0"/>
              <a:t>users</a:t>
            </a:r>
            <a:r>
              <a:rPr lang="sl-SI" sz="1050" b="1" dirty="0" smtClean="0"/>
              <a:t>'</a:t>
            </a:r>
            <a:r>
              <a:rPr lang="sl-SI" sz="1050" dirty="0" smtClean="0"/>
              <a:t> </a:t>
            </a:r>
            <a:r>
              <a:rPr lang="sl-SI" sz="1050" dirty="0" err="1"/>
              <a:t>perspective</a:t>
            </a:r>
            <a:r>
              <a:rPr lang="sl-SI" sz="1050" dirty="0"/>
              <a:t> </a:t>
            </a:r>
            <a:r>
              <a:rPr lang="sl-SI" sz="1050" dirty="0" smtClean="0"/>
              <a:t>on </a:t>
            </a:r>
            <a:r>
              <a:rPr lang="sl-SI" sz="1050" dirty="0"/>
              <a:t>MWE </a:t>
            </a:r>
            <a:r>
              <a:rPr lang="sl-SI" sz="1050" dirty="0" err="1"/>
              <a:t>categories</a:t>
            </a:r>
            <a:endParaRPr lang="sl-SI" sz="105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sl-SI" sz="1050" dirty="0" smtClean="0"/>
              <a:t>show </a:t>
            </a:r>
            <a:r>
              <a:rPr lang="sl-SI" sz="1050" dirty="0" err="1" smtClean="0"/>
              <a:t>what</a:t>
            </a:r>
            <a:r>
              <a:rPr lang="sl-SI" sz="1050" dirty="0" smtClean="0"/>
              <a:t> </a:t>
            </a:r>
            <a:r>
              <a:rPr lang="sl-SI" sz="1050" dirty="0" err="1" smtClean="0"/>
              <a:t>lexicographers</a:t>
            </a:r>
            <a:r>
              <a:rPr lang="sl-SI" sz="1050" dirty="0" smtClean="0"/>
              <a:t> do </a:t>
            </a:r>
            <a:r>
              <a:rPr lang="sl-SI" sz="1050" dirty="0" err="1" smtClean="0"/>
              <a:t>when</a:t>
            </a:r>
            <a:r>
              <a:rPr lang="sl-SI" sz="1050" dirty="0" smtClean="0"/>
              <a:t> </a:t>
            </a:r>
            <a:r>
              <a:rPr lang="sl-SI" sz="1050" dirty="0" err="1" smtClean="0"/>
              <a:t>they</a:t>
            </a:r>
            <a:r>
              <a:rPr lang="sl-SI" sz="1050" dirty="0" smtClean="0"/>
              <a:t> </a:t>
            </a:r>
            <a:r>
              <a:rPr lang="sl-SI" sz="1050" b="1" dirty="0" smtClean="0"/>
              <a:t>make</a:t>
            </a:r>
            <a:r>
              <a:rPr lang="sl-SI" sz="1050" b="1" baseline="0" dirty="0" smtClean="0"/>
              <a:t> </a:t>
            </a:r>
            <a:r>
              <a:rPr lang="sl-SI" sz="1050" b="1" baseline="0" dirty="0" err="1" smtClean="0"/>
              <a:t>decisions</a:t>
            </a:r>
            <a:r>
              <a:rPr lang="sl-SI" sz="1050" b="1" baseline="0" dirty="0" smtClean="0"/>
              <a:t> </a:t>
            </a:r>
            <a:r>
              <a:rPr lang="sl-SI" sz="1050" b="1" baseline="0" dirty="0" err="1" smtClean="0"/>
              <a:t>about</a:t>
            </a:r>
            <a:r>
              <a:rPr lang="sl-SI" sz="1050" b="1" baseline="0" dirty="0" smtClean="0"/>
              <a:t> </a:t>
            </a:r>
            <a:r>
              <a:rPr lang="sl-SI" sz="1050" b="1" dirty="0" err="1" smtClean="0"/>
              <a:t>dictionary</a:t>
            </a:r>
            <a:r>
              <a:rPr lang="sl-SI" sz="1050" b="1" dirty="0" smtClean="0"/>
              <a:t> </a:t>
            </a:r>
            <a:r>
              <a:rPr lang="sl-SI" sz="1050" b="1" dirty="0" err="1" smtClean="0"/>
              <a:t>content</a:t>
            </a:r>
            <a:endParaRPr lang="sl-SI" sz="1050" b="1" dirty="0" smtClean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sl-SI" sz="1050" dirty="0" err="1" smtClean="0"/>
              <a:t>then</a:t>
            </a:r>
            <a:r>
              <a:rPr lang="sl-SI" sz="1050" dirty="0" smtClean="0"/>
              <a:t> </a:t>
            </a:r>
            <a:r>
              <a:rPr lang="en-US" sz="1050" dirty="0" smtClean="0"/>
              <a:t>I‘ll </a:t>
            </a:r>
            <a:r>
              <a:rPr lang="en-US" sz="1050" dirty="0"/>
              <a:t>present </a:t>
            </a:r>
            <a:r>
              <a:rPr lang="en-US" sz="1050" dirty="0" smtClean="0"/>
              <a:t>MWE typologies </a:t>
            </a:r>
            <a:r>
              <a:rPr lang="en-US" sz="1050" dirty="0"/>
              <a:t>which are </a:t>
            </a:r>
            <a:r>
              <a:rPr lang="en-US" sz="1050" b="1" dirty="0"/>
              <a:t>primarily used in dictionaries</a:t>
            </a:r>
            <a:r>
              <a:rPr lang="en-US" sz="1050" dirty="0"/>
              <a:t>: first I'll focus </a:t>
            </a:r>
            <a:r>
              <a:rPr lang="en-US" sz="1050" b="1" dirty="0"/>
              <a:t>on </a:t>
            </a:r>
            <a:r>
              <a:rPr lang="sl-SI" sz="1050" b="1" dirty="0" smtClean="0"/>
              <a:t>(</a:t>
            </a:r>
            <a:r>
              <a:rPr lang="en-US" sz="1050" b="1" dirty="0" smtClean="0"/>
              <a:t>global</a:t>
            </a:r>
            <a:r>
              <a:rPr lang="sl-SI" sz="1050" b="1" dirty="0" smtClean="0"/>
              <a:t>)</a:t>
            </a:r>
            <a:r>
              <a:rPr lang="en-US" sz="1050" b="1" dirty="0" smtClean="0"/>
              <a:t> </a:t>
            </a:r>
            <a:r>
              <a:rPr lang="sl-SI" sz="1050" b="1" dirty="0" err="1" smtClean="0"/>
              <a:t>lexicographic</a:t>
            </a:r>
            <a:r>
              <a:rPr lang="sl-SI" sz="1050" b="1" baseline="0" dirty="0" smtClean="0"/>
              <a:t> </a:t>
            </a:r>
            <a:r>
              <a:rPr lang="en-US" sz="1050" dirty="0" smtClean="0"/>
              <a:t>classification</a:t>
            </a:r>
            <a:r>
              <a:rPr lang="en-US" sz="1050" dirty="0"/>
              <a:t>, presented by Atkins &amp; </a:t>
            </a:r>
            <a:r>
              <a:rPr lang="en-US" sz="1050" dirty="0" err="1"/>
              <a:t>Rundell</a:t>
            </a:r>
            <a:r>
              <a:rPr lang="en-US" sz="1050" dirty="0"/>
              <a:t>, </a:t>
            </a:r>
            <a:r>
              <a:rPr lang="sl-SI" sz="1050" dirty="0" err="1" smtClean="0"/>
              <a:t>then</a:t>
            </a:r>
            <a:r>
              <a:rPr lang="sl-SI" sz="1050" dirty="0" smtClean="0"/>
              <a:t> </a:t>
            </a:r>
            <a:r>
              <a:rPr lang="sl-SI" sz="1050" dirty="0" err="1" smtClean="0"/>
              <a:t>I'll</a:t>
            </a:r>
            <a:r>
              <a:rPr lang="sl-SI" sz="1050" dirty="0" smtClean="0"/>
              <a:t> </a:t>
            </a:r>
            <a:r>
              <a:rPr lang="en-US" sz="1050" b="0" dirty="0" smtClean="0"/>
              <a:t>go into </a:t>
            </a:r>
            <a:r>
              <a:rPr lang="en-US" sz="1050" b="0" dirty="0"/>
              <a:t>details, presenting </a:t>
            </a:r>
            <a:r>
              <a:rPr lang="en-US" sz="1050" b="1" dirty="0"/>
              <a:t>some sub-categories </a:t>
            </a:r>
            <a:endParaRPr lang="sl-SI" sz="1050" b="1" dirty="0" smtClean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050" dirty="0" smtClean="0"/>
              <a:t>and </a:t>
            </a:r>
            <a:r>
              <a:rPr lang="en-US" sz="1050" b="1" dirty="0" smtClean="0"/>
              <a:t>properties</a:t>
            </a:r>
            <a:r>
              <a:rPr lang="sl-SI" sz="1050" dirty="0" smtClean="0"/>
              <a:t> </a:t>
            </a:r>
            <a:r>
              <a:rPr lang="sl-SI" sz="1050" dirty="0" err="1" smtClean="0"/>
              <a:t>of</a:t>
            </a:r>
            <a:r>
              <a:rPr lang="sl-SI" sz="1050" dirty="0" smtClean="0"/>
              <a:t> </a:t>
            </a:r>
            <a:r>
              <a:rPr lang="sl-SI" sz="1050" dirty="0" err="1" smtClean="0"/>
              <a:t>MWEs</a:t>
            </a:r>
            <a:r>
              <a:rPr lang="en-US" sz="1050" dirty="0" smtClean="0"/>
              <a:t> </a:t>
            </a:r>
            <a:r>
              <a:rPr lang="en-US" sz="1050" dirty="0"/>
              <a:t>that are crucial for </a:t>
            </a:r>
            <a:r>
              <a:rPr lang="sl-SI" sz="1050" dirty="0" err="1" smtClean="0"/>
              <a:t>indentifying</a:t>
            </a:r>
            <a:r>
              <a:rPr lang="sl-SI" sz="1050" dirty="0" smtClean="0"/>
              <a:t> </a:t>
            </a:r>
            <a:r>
              <a:rPr lang="sl-SI" sz="1050" dirty="0" err="1" smtClean="0"/>
              <a:t>each</a:t>
            </a:r>
            <a:r>
              <a:rPr lang="sl-SI" sz="1050" dirty="0" smtClean="0"/>
              <a:t> </a:t>
            </a:r>
            <a:r>
              <a:rPr lang="en-US" sz="1050" dirty="0" smtClean="0"/>
              <a:t>MWE </a:t>
            </a:r>
            <a:r>
              <a:rPr lang="en-US" sz="1050" dirty="0"/>
              <a:t>type</a:t>
            </a:r>
            <a:r>
              <a:rPr lang="en-US" sz="1050" dirty="0" smtClean="0"/>
              <a:t>.</a:t>
            </a:r>
            <a:endParaRPr lang="en-US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4039A-17E3-43E6-B1DE-B98CD7B8B3BE}" type="slidenum">
              <a:rPr lang="sl-SI" smtClean="0"/>
              <a:t>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71533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861D-1314-4748-A974-751E051DBE42}" type="datetimeFigureOut">
              <a:rPr lang="sl-SI" smtClean="0"/>
              <a:t>31.3.2016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8DD7-C112-443F-BB93-EE841C3F632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40235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861D-1314-4748-A974-751E051DBE42}" type="datetimeFigureOut">
              <a:rPr lang="sl-SI" smtClean="0"/>
              <a:t>31.3.2016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8DD7-C112-443F-BB93-EE841C3F632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5480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861D-1314-4748-A974-751E051DBE42}" type="datetimeFigureOut">
              <a:rPr lang="sl-SI" smtClean="0"/>
              <a:t>31.3.2016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8DD7-C112-443F-BB93-EE841C3F632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26141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861D-1314-4748-A974-751E051DBE42}" type="datetimeFigureOut">
              <a:rPr lang="sl-SI" smtClean="0"/>
              <a:t>31.3.2016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8DD7-C112-443F-BB93-EE841C3F632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40995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861D-1314-4748-A974-751E051DBE42}" type="datetimeFigureOut">
              <a:rPr lang="sl-SI" smtClean="0"/>
              <a:t>31.3.2016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8DD7-C112-443F-BB93-EE841C3F632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112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861D-1314-4748-A974-751E051DBE42}" type="datetimeFigureOut">
              <a:rPr lang="sl-SI" smtClean="0"/>
              <a:t>31.3.2016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8DD7-C112-443F-BB93-EE841C3F632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7939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861D-1314-4748-A974-751E051DBE42}" type="datetimeFigureOut">
              <a:rPr lang="sl-SI" smtClean="0"/>
              <a:t>31.3.2016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8DD7-C112-443F-BB93-EE841C3F632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81707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861D-1314-4748-A974-751E051DBE42}" type="datetimeFigureOut">
              <a:rPr lang="sl-SI" smtClean="0"/>
              <a:t>31.3.2016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8DD7-C112-443F-BB93-EE841C3F632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78350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861D-1314-4748-A974-751E051DBE42}" type="datetimeFigureOut">
              <a:rPr lang="sl-SI" smtClean="0"/>
              <a:t>31.3.2016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8DD7-C112-443F-BB93-EE841C3F632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74009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861D-1314-4748-A974-751E051DBE42}" type="datetimeFigureOut">
              <a:rPr lang="sl-SI" smtClean="0"/>
              <a:t>31.3.2016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8DD7-C112-443F-BB93-EE841C3F632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80562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861D-1314-4748-A974-751E051DBE42}" type="datetimeFigureOut">
              <a:rPr lang="sl-SI" smtClean="0"/>
              <a:t>31.3.2016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8DD7-C112-443F-BB93-EE841C3F632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13787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8861D-1314-4748-A974-751E051DBE42}" type="datetimeFigureOut">
              <a:rPr lang="sl-SI" smtClean="0"/>
              <a:t>31.3.2016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78DD7-C112-443F-BB93-EE841C3F632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40988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typo.uni-konstanz.de/parseme/index.php/2-general/135-enel-parseme-workshop-on-mwe-lexicon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mwetoolkit.sourceforge.net/PHITE.php" TargetMode="External"/><Relationship Id="rId2" Type="http://schemas.openxmlformats.org/officeDocument/2006/relationships/hyperlink" Target="https://www.sketchengine.co.uk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-igm.univ-mlv.fr/~unitex/" TargetMode="External"/><Relationship Id="rId4" Type="http://schemas.openxmlformats.org/officeDocument/2006/relationships/hyperlink" Target="http://korpus.matf.bg.ac.rs/soft/LeXimir.html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lhuyar.eus/en/site/community/nor-gara-en/fundazioa-en" TargetMode="External"/><Relationship Id="rId3" Type="http://schemas.openxmlformats.org/officeDocument/2006/relationships/hyperlink" Target="http://goo.gl/SgQlxS" TargetMode="External"/><Relationship Id="rId7" Type="http://schemas.openxmlformats.org/officeDocument/2006/relationships/hyperlink" Target="https://kamusi.org/" TargetMode="External"/><Relationship Id="rId2" Type="http://schemas.openxmlformats.org/officeDocument/2006/relationships/hyperlink" Target="http://www.idion.ilsp.g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nw.inl.nl/" TargetMode="External"/><Relationship Id="rId5" Type="http://schemas.openxmlformats.org/officeDocument/2006/relationships/hyperlink" Target="http://www.kollokationenwoerterbuch.ch/web/" TargetMode="External"/><Relationship Id="rId10" Type="http://schemas.openxmlformats.org/officeDocument/2006/relationships/hyperlink" Target="http://eng.slovenscina.eu/spletni-slovar/leksikalna-baza" TargetMode="External"/><Relationship Id="rId4" Type="http://schemas.openxmlformats.org/officeDocument/2006/relationships/hyperlink" Target="http://athena.clarin.gr/" TargetMode="External"/><Relationship Id="rId9" Type="http://schemas.openxmlformats.org/officeDocument/2006/relationships/hyperlink" Target="http://ihjj.hr/projekt/baza-hrvatskih-glagolskih-valencija/27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PARSEME/</a:t>
            </a:r>
            <a:r>
              <a:rPr lang="en-US" dirty="0" err="1" smtClean="0"/>
              <a:t>ENeL</a:t>
            </a:r>
            <a:r>
              <a:rPr lang="en-US" dirty="0" smtClean="0"/>
              <a:t> workshop on MWE e-lexicons</a:t>
            </a:r>
            <a:endParaRPr lang="sl-S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Skopje, FYROM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15248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Wednesday</a:t>
            </a:r>
            <a:endParaRPr lang="sl-SI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2364697"/>
              </p:ext>
            </p:extLst>
          </p:nvPr>
        </p:nvGraphicFramePr>
        <p:xfrm>
          <a:off x="838200" y="1825625"/>
          <a:ext cx="10515600" cy="460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5203"/>
                <a:gridCol w="9160397"/>
              </a:tblGrid>
              <a:tr h="370840"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sz="2000" dirty="0" smtClean="0"/>
                        <a:t>9:00-10:30</a:t>
                      </a:r>
                      <a:endParaRPr lang="sl-SI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Session 5: Towards </a:t>
                      </a:r>
                      <a:r>
                        <a:rPr lang="en-US" sz="20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ENeL</a:t>
                      </a:r>
                      <a:r>
                        <a:rPr lang="en-US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/PARSEME synergies - hands-on work I</a:t>
                      </a:r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Working in groups with people from both communities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Drafting specifications of an ideal NLP-supported lexicographic framework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Designing a prototype interface with requested functionalities</a:t>
                      </a:r>
                      <a:endParaRPr lang="en-US" sz="20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sz="2000" dirty="0" smtClean="0"/>
                        <a:t>15:30-18:00</a:t>
                      </a:r>
                      <a:endParaRPr lang="sl-SI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Session 6: Towards PARSEME/</a:t>
                      </a:r>
                      <a:r>
                        <a:rPr lang="en-US" sz="20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ENeL</a:t>
                      </a:r>
                      <a:r>
                        <a:rPr lang="en-US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synergies - hands-on work II</a:t>
                      </a:r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Working in groups with people from both communities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Drafting specifications of an ideal MWE resource that would be useful in different NLP applications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Sample data sets with the desired properties</a:t>
                      </a:r>
                      <a:endParaRPr lang="en-US" sz="20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sz="2000" dirty="0" smtClean="0"/>
                        <a:t>13:30-15:00 </a:t>
                      </a:r>
                      <a:endParaRPr lang="sl-SI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Final discussion and conclusions</a:t>
                      </a:r>
                      <a:endParaRPr lang="en-US" sz="20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Comparing specifications from sessions I and II and discussing the reasons of divergences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Planning a joint publication</a:t>
                      </a:r>
                      <a:endParaRPr lang="en-US" sz="20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792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Wish</a:t>
            </a:r>
            <a:r>
              <a:rPr lang="sl-SI" dirty="0" smtClean="0"/>
              <a:t> list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One of the goals of the workshop is to draft specifications of an ideal NLP-supported lexicographic framework including requested functionalities dedicated to MWEs.</a:t>
            </a:r>
          </a:p>
          <a:p>
            <a:r>
              <a:rPr lang="en-US" dirty="0" smtClean="0"/>
              <a:t>In order to have a starting point for the work and discussions to be held during the workshop, we ask you to submit a wish list for an ideal NLP-supported lexicographic framework with requested functionalities.</a:t>
            </a:r>
          </a:p>
          <a:p>
            <a:r>
              <a:rPr lang="en-US" dirty="0" smtClean="0"/>
              <a:t>This wish list may include:</a:t>
            </a:r>
          </a:p>
          <a:p>
            <a:pPr lvl="1"/>
            <a:r>
              <a:rPr lang="en-US" dirty="0" smtClean="0"/>
              <a:t>ideal functionalities of MWE tools used for lexicographic purposes</a:t>
            </a:r>
          </a:p>
          <a:p>
            <a:pPr lvl="1"/>
            <a:r>
              <a:rPr lang="en-US" dirty="0" smtClean="0"/>
              <a:t>prototype interface for MWE tools used for lexicographic purposes</a:t>
            </a:r>
          </a:p>
          <a:p>
            <a:pPr lvl="1"/>
            <a:r>
              <a:rPr lang="en-US" dirty="0" smtClean="0"/>
              <a:t>description how to include MWE tools in lexicographic workflow</a:t>
            </a:r>
          </a:p>
          <a:p>
            <a:pPr lvl="1"/>
            <a:r>
              <a:rPr lang="en-US" dirty="0" smtClean="0"/>
              <a:t>other ideas how to use MWE tools for lexicography</a:t>
            </a:r>
          </a:p>
        </p:txBody>
      </p:sp>
    </p:spTree>
    <p:extLst>
      <p:ext uri="{BB962C8B-B14F-4D97-AF65-F5344CB8AC3E}">
        <p14:creationId xmlns:p14="http://schemas.microsoft.com/office/powerpoint/2010/main" val="14261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ENeL</a:t>
            </a:r>
            <a:r>
              <a:rPr lang="sl-SI" dirty="0" smtClean="0"/>
              <a:t> </a:t>
            </a:r>
            <a:r>
              <a:rPr lang="sl-SI" dirty="0" err="1" smtClean="0"/>
              <a:t>Participants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Simon Krek, Slovenia</a:t>
            </a:r>
          </a:p>
          <a:p>
            <a:r>
              <a:rPr lang="sl-SI" dirty="0" smtClean="0"/>
              <a:t>Carole Tiberius, </a:t>
            </a:r>
            <a:r>
              <a:rPr lang="sl-SI" dirty="0" err="1" smtClean="0"/>
              <a:t>Netherlands</a:t>
            </a:r>
            <a:endParaRPr lang="sl-SI" dirty="0" smtClean="0"/>
          </a:p>
          <a:p>
            <a:r>
              <a:rPr lang="sl-SI" dirty="0" smtClean="0"/>
              <a:t>Lut Colman, </a:t>
            </a:r>
            <a:r>
              <a:rPr lang="sl-SI" dirty="0" err="1" smtClean="0"/>
              <a:t>Netherlands</a:t>
            </a:r>
            <a:endParaRPr lang="sl-SI" dirty="0" smtClean="0"/>
          </a:p>
          <a:p>
            <a:r>
              <a:rPr lang="sl-SI" dirty="0" smtClean="0"/>
              <a:t>Polona Gantar, Slovenija</a:t>
            </a:r>
          </a:p>
          <a:p>
            <a:r>
              <a:rPr lang="sl-SI" dirty="0" smtClean="0"/>
              <a:t>Miloš </a:t>
            </a:r>
            <a:r>
              <a:rPr lang="sl-SI" dirty="0" err="1" smtClean="0"/>
              <a:t>Jakubiček</a:t>
            </a:r>
            <a:r>
              <a:rPr lang="sl-SI" dirty="0" smtClean="0"/>
              <a:t>, </a:t>
            </a:r>
            <a:r>
              <a:rPr lang="sl-SI" dirty="0" err="1" smtClean="0"/>
              <a:t>Czech</a:t>
            </a:r>
            <a:r>
              <a:rPr lang="sl-SI" dirty="0" smtClean="0"/>
              <a:t> </a:t>
            </a:r>
            <a:r>
              <a:rPr lang="sl-SI" dirty="0" err="1"/>
              <a:t>R</a:t>
            </a:r>
            <a:r>
              <a:rPr lang="sl-SI" dirty="0" err="1" smtClean="0"/>
              <a:t>epublic</a:t>
            </a:r>
            <a:endParaRPr lang="sl-SI" dirty="0" smtClean="0"/>
          </a:p>
          <a:p>
            <a:r>
              <a:rPr lang="sl-SI" dirty="0" smtClean="0"/>
              <a:t>Tobias Roth, </a:t>
            </a:r>
            <a:r>
              <a:rPr lang="sl-SI" dirty="0" err="1" smtClean="0"/>
              <a:t>Switzerland</a:t>
            </a:r>
            <a:endParaRPr lang="sl-SI" dirty="0" smtClean="0"/>
          </a:p>
          <a:p>
            <a:r>
              <a:rPr lang="sl-SI" dirty="0" smtClean="0"/>
              <a:t>Martin Benjamin, </a:t>
            </a:r>
            <a:r>
              <a:rPr lang="sl-SI" dirty="0" err="1" smtClean="0"/>
              <a:t>Switzerland</a:t>
            </a:r>
            <a:endParaRPr lang="sl-SI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l-SI" dirty="0" smtClean="0"/>
              <a:t>Matea Birtić, </a:t>
            </a:r>
            <a:r>
              <a:rPr lang="sl-SI" dirty="0" err="1" smtClean="0"/>
              <a:t>Croatia</a:t>
            </a:r>
            <a:endParaRPr lang="sl-SI" dirty="0" smtClean="0"/>
          </a:p>
          <a:p>
            <a:r>
              <a:rPr lang="sl-SI" dirty="0" smtClean="0"/>
              <a:t>Thierry Declerck, </a:t>
            </a:r>
            <a:r>
              <a:rPr lang="sl-SI" dirty="0" err="1" smtClean="0"/>
              <a:t>Germany</a:t>
            </a:r>
            <a:endParaRPr lang="sl-SI" dirty="0" smtClean="0"/>
          </a:p>
          <a:p>
            <a:r>
              <a:rPr lang="sl-SI" dirty="0" smtClean="0"/>
              <a:t>Antton Gurrutxaga, </a:t>
            </a:r>
            <a:r>
              <a:rPr lang="sl-SI" dirty="0" err="1" smtClean="0"/>
              <a:t>Spain</a:t>
            </a:r>
            <a:endParaRPr lang="sl-SI" dirty="0" smtClean="0"/>
          </a:p>
          <a:p>
            <a:r>
              <a:rPr lang="sl-SI" dirty="0" smtClean="0"/>
              <a:t>Stella Markantonatou, </a:t>
            </a:r>
            <a:r>
              <a:rPr lang="sl-SI" dirty="0" err="1" smtClean="0"/>
              <a:t>Greece</a:t>
            </a:r>
            <a:endParaRPr lang="sl-SI" dirty="0" smtClean="0"/>
          </a:p>
          <a:p>
            <a:r>
              <a:rPr lang="sl-SI" dirty="0" err="1" smtClean="0"/>
              <a:t>Voula</a:t>
            </a:r>
            <a:r>
              <a:rPr lang="sl-SI" dirty="0" smtClean="0"/>
              <a:t> </a:t>
            </a:r>
            <a:r>
              <a:rPr lang="sl-SI" dirty="0" err="1" smtClean="0"/>
              <a:t>Giouli</a:t>
            </a:r>
            <a:r>
              <a:rPr lang="sl-SI" dirty="0" smtClean="0"/>
              <a:t>, </a:t>
            </a:r>
            <a:r>
              <a:rPr lang="sl-SI" dirty="0" err="1" smtClean="0"/>
              <a:t>Greece</a:t>
            </a:r>
            <a:r>
              <a:rPr lang="sl-SI" dirty="0" smtClean="0"/>
              <a:t>  </a:t>
            </a:r>
          </a:p>
          <a:p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Lidija </a:t>
            </a:r>
            <a:r>
              <a:rPr lang="sl-SI" dirty="0" err="1" smtClean="0">
                <a:solidFill>
                  <a:schemeClr val="bg1">
                    <a:lumMod val="50000"/>
                  </a:schemeClr>
                </a:solidFill>
              </a:rPr>
              <a:t>Tanturovska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sl-SI" dirty="0" err="1" smtClean="0">
                <a:solidFill>
                  <a:schemeClr val="bg1">
                    <a:lumMod val="50000"/>
                  </a:schemeClr>
                </a:solidFill>
              </a:rPr>
              <a:t>Macedonia</a:t>
            </a:r>
            <a:endParaRPr lang="sl-SI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Biljana </a:t>
            </a:r>
            <a:r>
              <a:rPr lang="sl-SI" dirty="0" err="1" smtClean="0">
                <a:solidFill>
                  <a:schemeClr val="bg1">
                    <a:lumMod val="50000"/>
                  </a:schemeClr>
                </a:solidFill>
              </a:rPr>
              <a:t>Nikovska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sl-SI" dirty="0" err="1" smtClean="0">
                <a:solidFill>
                  <a:schemeClr val="bg1">
                    <a:lumMod val="50000"/>
                  </a:schemeClr>
                </a:solidFill>
              </a:rPr>
              <a:t>Macedonia</a:t>
            </a:r>
            <a:endParaRPr lang="sl-SI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58513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Results</a:t>
            </a:r>
            <a:endParaRPr lang="sl-SI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 err="1" smtClean="0"/>
              <a:t>Reading</a:t>
            </a:r>
            <a:r>
              <a:rPr lang="sl-SI" dirty="0" smtClean="0"/>
              <a:t> </a:t>
            </a:r>
            <a:r>
              <a:rPr lang="sl-SI" dirty="0" err="1" smtClean="0"/>
              <a:t>lists</a:t>
            </a:r>
            <a:r>
              <a:rPr lang="sl-SI" dirty="0" smtClean="0"/>
              <a:t> (</a:t>
            </a:r>
            <a:r>
              <a:rPr lang="sl-SI" dirty="0" err="1" smtClean="0"/>
              <a:t>ENeL</a:t>
            </a:r>
            <a:r>
              <a:rPr lang="sl-SI" dirty="0" smtClean="0"/>
              <a:t> – </a:t>
            </a:r>
            <a:r>
              <a:rPr lang="sl-SI" dirty="0" err="1" smtClean="0"/>
              <a:t>Parseme</a:t>
            </a:r>
            <a:r>
              <a:rPr lang="sl-SI" dirty="0" smtClean="0"/>
              <a:t>) </a:t>
            </a:r>
          </a:p>
          <a:p>
            <a:r>
              <a:rPr lang="sl-SI" dirty="0" smtClean="0"/>
              <a:t>Data </a:t>
            </a:r>
            <a:r>
              <a:rPr lang="sl-SI" dirty="0" err="1" smtClean="0"/>
              <a:t>sets</a:t>
            </a:r>
            <a:r>
              <a:rPr lang="sl-SI" dirty="0" smtClean="0"/>
              <a:t> </a:t>
            </a:r>
            <a:r>
              <a:rPr lang="sl-SI" dirty="0" err="1" smtClean="0"/>
              <a:t>from</a:t>
            </a:r>
            <a:r>
              <a:rPr lang="sl-SI" dirty="0" smtClean="0"/>
              <a:t> </a:t>
            </a:r>
            <a:r>
              <a:rPr lang="sl-SI" dirty="0" err="1" smtClean="0"/>
              <a:t>participants</a:t>
            </a:r>
            <a:r>
              <a:rPr lang="sl-SI" dirty="0" smtClean="0"/>
              <a:t> (</a:t>
            </a:r>
            <a:r>
              <a:rPr lang="sl-SI" dirty="0" err="1" smtClean="0"/>
              <a:t>ENeL</a:t>
            </a:r>
            <a:r>
              <a:rPr lang="sl-SI" dirty="0" smtClean="0"/>
              <a:t>)</a:t>
            </a:r>
          </a:p>
          <a:p>
            <a:r>
              <a:rPr lang="sl-SI" dirty="0" err="1" smtClean="0"/>
              <a:t>Tools</a:t>
            </a:r>
            <a:r>
              <a:rPr lang="sl-SI" dirty="0" smtClean="0"/>
              <a:t> </a:t>
            </a:r>
            <a:r>
              <a:rPr lang="sl-SI" dirty="0" err="1" smtClean="0"/>
              <a:t>from</a:t>
            </a:r>
            <a:r>
              <a:rPr lang="sl-SI" dirty="0" smtClean="0"/>
              <a:t> </a:t>
            </a:r>
            <a:r>
              <a:rPr lang="sl-SI" dirty="0" err="1" smtClean="0"/>
              <a:t>participants</a:t>
            </a:r>
            <a:r>
              <a:rPr lang="sl-SI" dirty="0" smtClean="0"/>
              <a:t> (</a:t>
            </a:r>
            <a:r>
              <a:rPr lang="sl-SI" dirty="0" err="1" smtClean="0"/>
              <a:t>Parseme</a:t>
            </a:r>
            <a:r>
              <a:rPr lang="sl-SI" dirty="0" smtClean="0"/>
              <a:t>)</a:t>
            </a:r>
          </a:p>
          <a:p>
            <a:r>
              <a:rPr lang="sl-SI" dirty="0" smtClean="0"/>
              <a:t>S</a:t>
            </a:r>
            <a:r>
              <a:rPr lang="en-US" dirty="0" err="1" smtClean="0"/>
              <a:t>pecifications</a:t>
            </a:r>
            <a:r>
              <a:rPr lang="en-US" dirty="0" smtClean="0"/>
              <a:t> of an ideal NLP-supported lexicographic framework</a:t>
            </a:r>
          </a:p>
          <a:p>
            <a:r>
              <a:rPr lang="sl-SI" dirty="0" smtClean="0"/>
              <a:t>(P</a:t>
            </a:r>
            <a:r>
              <a:rPr lang="en-US" dirty="0" err="1" smtClean="0"/>
              <a:t>rototype</a:t>
            </a:r>
            <a:r>
              <a:rPr lang="en-US" dirty="0" smtClean="0"/>
              <a:t> interface with requested functionalities</a:t>
            </a:r>
            <a:r>
              <a:rPr lang="sl-SI" dirty="0" smtClean="0"/>
              <a:t>)</a:t>
            </a:r>
          </a:p>
          <a:p>
            <a:r>
              <a:rPr lang="sl-SI" dirty="0" smtClean="0"/>
              <a:t>S</a:t>
            </a:r>
            <a:r>
              <a:rPr lang="en-US" dirty="0" err="1" smtClean="0"/>
              <a:t>pecifications</a:t>
            </a:r>
            <a:r>
              <a:rPr lang="en-US" dirty="0" smtClean="0"/>
              <a:t> of an ideal MWE resource that would be useful in different NLP applications</a:t>
            </a:r>
          </a:p>
          <a:p>
            <a:r>
              <a:rPr lang="en-US" dirty="0" smtClean="0"/>
              <a:t>Sample data sets with the desired properties</a:t>
            </a:r>
          </a:p>
          <a:p>
            <a:r>
              <a:rPr lang="sl-SI" dirty="0" err="1" smtClean="0"/>
              <a:t>Joint</a:t>
            </a:r>
            <a:r>
              <a:rPr lang="sl-SI" dirty="0" smtClean="0"/>
              <a:t> </a:t>
            </a:r>
            <a:r>
              <a:rPr lang="sl-SI" dirty="0" err="1" smtClean="0"/>
              <a:t>publication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2632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Invitation</a:t>
            </a:r>
            <a:r>
              <a:rPr lang="sl-SI" dirty="0" smtClean="0"/>
              <a:t> (10 Dec 2015)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b="1" dirty="0" err="1" smtClean="0"/>
              <a:t>ENeL</a:t>
            </a:r>
            <a:r>
              <a:rPr lang="en-US" dirty="0" smtClean="0"/>
              <a:t> has been collaborating closely with the </a:t>
            </a:r>
            <a:r>
              <a:rPr lang="en-US" b="1" dirty="0" err="1" smtClean="0"/>
              <a:t>Parseme</a:t>
            </a:r>
            <a:r>
              <a:rPr lang="en-US" b="1" dirty="0" smtClean="0"/>
              <a:t> COST action, </a:t>
            </a:r>
            <a:r>
              <a:rPr lang="en-US" b="1" dirty="0" err="1" smtClean="0"/>
              <a:t>PARSing</a:t>
            </a:r>
            <a:r>
              <a:rPr lang="en-US" b="1" dirty="0" smtClean="0"/>
              <a:t> and Multi-word Expressions</a:t>
            </a:r>
            <a:endParaRPr lang="sl-SI" b="1" dirty="0" smtClean="0"/>
          </a:p>
          <a:p>
            <a:pPr>
              <a:lnSpc>
                <a:spcPct val="110000"/>
              </a:lnSpc>
            </a:pP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/>
              <a:t>objective</a:t>
            </a:r>
            <a:r>
              <a:rPr lang="sl-SI" dirty="0"/>
              <a:t> is to </a:t>
            </a:r>
            <a:r>
              <a:rPr lang="sl-SI" dirty="0" err="1"/>
              <a:t>look</a:t>
            </a:r>
            <a:r>
              <a:rPr lang="sl-SI" dirty="0"/>
              <a:t> </a:t>
            </a:r>
            <a:r>
              <a:rPr lang="sl-SI" dirty="0" err="1"/>
              <a:t>for</a:t>
            </a:r>
            <a:r>
              <a:rPr lang="sl-SI" dirty="0"/>
              <a:t> </a:t>
            </a:r>
            <a:r>
              <a:rPr lang="sl-SI" dirty="0" err="1"/>
              <a:t>synergies</a:t>
            </a:r>
            <a:r>
              <a:rPr lang="sl-SI" dirty="0"/>
              <a:t> </a:t>
            </a:r>
            <a:r>
              <a:rPr lang="sl-SI" dirty="0" err="1"/>
              <a:t>between</a:t>
            </a:r>
            <a:r>
              <a:rPr lang="sl-SI" dirty="0"/>
              <a:t> </a:t>
            </a:r>
            <a:r>
              <a:rPr lang="sl-SI" dirty="0" err="1"/>
              <a:t>our</a:t>
            </a:r>
            <a:r>
              <a:rPr lang="sl-SI" dirty="0"/>
              <a:t> </a:t>
            </a:r>
            <a:r>
              <a:rPr lang="sl-SI" dirty="0" err="1"/>
              <a:t>two</a:t>
            </a:r>
            <a:r>
              <a:rPr lang="sl-SI" dirty="0"/>
              <a:t> </a:t>
            </a:r>
            <a:r>
              <a:rPr lang="sl-SI" dirty="0" err="1"/>
              <a:t>communities</a:t>
            </a:r>
            <a:r>
              <a:rPr lang="sl-SI" dirty="0"/>
              <a:t>, </a:t>
            </a:r>
            <a:r>
              <a:rPr lang="sl-SI" dirty="0" err="1"/>
              <a:t>and</a:t>
            </a:r>
            <a:r>
              <a:rPr lang="sl-SI" dirty="0"/>
              <a:t> in </a:t>
            </a:r>
            <a:r>
              <a:rPr lang="sl-SI" dirty="0" err="1"/>
              <a:t>particular</a:t>
            </a:r>
            <a:r>
              <a:rPr lang="sl-SI" dirty="0"/>
              <a:t> </a:t>
            </a:r>
            <a:r>
              <a:rPr lang="sl-SI" dirty="0" smtClean="0"/>
              <a:t>to:</a:t>
            </a:r>
          </a:p>
          <a:p>
            <a:pPr lvl="1">
              <a:lnSpc>
                <a:spcPct val="110000"/>
              </a:lnSpc>
            </a:pPr>
            <a:r>
              <a:rPr lang="sl-SI" dirty="0" err="1" smtClean="0"/>
              <a:t>understand</a:t>
            </a:r>
            <a:r>
              <a:rPr lang="sl-SI" dirty="0" smtClean="0"/>
              <a:t> </a:t>
            </a:r>
            <a:r>
              <a:rPr lang="sl-SI" dirty="0"/>
              <a:t>how </a:t>
            </a:r>
            <a:r>
              <a:rPr lang="sl-SI" dirty="0" err="1"/>
              <a:t>lexicographers</a:t>
            </a:r>
            <a:r>
              <a:rPr lang="sl-SI" dirty="0"/>
              <a:t> </a:t>
            </a:r>
            <a:r>
              <a:rPr lang="sl-SI" dirty="0" err="1"/>
              <a:t>organize</a:t>
            </a:r>
            <a:r>
              <a:rPr lang="sl-SI" dirty="0"/>
              <a:t> </a:t>
            </a:r>
            <a:r>
              <a:rPr lang="sl-SI" b="1" dirty="0" err="1"/>
              <a:t>MWEs</a:t>
            </a:r>
            <a:r>
              <a:rPr lang="sl-SI" b="1" dirty="0"/>
              <a:t> in </a:t>
            </a:r>
            <a:r>
              <a:rPr lang="sl-SI" b="1" dirty="0" err="1"/>
              <a:t>dictionaries</a:t>
            </a:r>
            <a:r>
              <a:rPr lang="sl-SI" b="1" dirty="0"/>
              <a:t> </a:t>
            </a:r>
            <a:r>
              <a:rPr lang="sl-SI" dirty="0" err="1"/>
              <a:t>and</a:t>
            </a:r>
            <a:r>
              <a:rPr lang="sl-SI" dirty="0"/>
              <a:t> </a:t>
            </a:r>
            <a:r>
              <a:rPr lang="sl-SI" dirty="0" err="1"/>
              <a:t>lexicons</a:t>
            </a:r>
            <a:r>
              <a:rPr lang="sl-SI" dirty="0"/>
              <a:t> </a:t>
            </a:r>
            <a:r>
              <a:rPr lang="sl-SI" dirty="0" err="1"/>
              <a:t>and</a:t>
            </a:r>
            <a:r>
              <a:rPr lang="sl-SI" dirty="0"/>
              <a:t> </a:t>
            </a:r>
            <a:r>
              <a:rPr lang="sl-SI" dirty="0" err="1"/>
              <a:t>what</a:t>
            </a:r>
            <a:r>
              <a:rPr lang="sl-SI" dirty="0"/>
              <a:t> </a:t>
            </a:r>
            <a:r>
              <a:rPr lang="sl-SI" dirty="0" err="1"/>
              <a:t>their</a:t>
            </a:r>
            <a:r>
              <a:rPr lang="sl-SI" dirty="0"/>
              <a:t> software </a:t>
            </a:r>
            <a:r>
              <a:rPr lang="sl-SI" dirty="0" err="1"/>
              <a:t>needs</a:t>
            </a:r>
            <a:r>
              <a:rPr lang="sl-SI" dirty="0"/>
              <a:t> </a:t>
            </a:r>
            <a:r>
              <a:rPr lang="sl-SI" dirty="0" smtClean="0"/>
              <a:t>are</a:t>
            </a:r>
            <a:endParaRPr lang="sl-SI" dirty="0"/>
          </a:p>
          <a:p>
            <a:pPr lvl="1">
              <a:lnSpc>
                <a:spcPct val="110000"/>
              </a:lnSpc>
            </a:pPr>
            <a:r>
              <a:rPr lang="sl-SI" dirty="0" err="1" smtClean="0"/>
              <a:t>understand</a:t>
            </a:r>
            <a:r>
              <a:rPr lang="sl-SI" dirty="0" smtClean="0"/>
              <a:t> </a:t>
            </a:r>
            <a:r>
              <a:rPr lang="sl-SI" dirty="0"/>
              <a:t>how </a:t>
            </a:r>
            <a:r>
              <a:rPr lang="sl-SI" b="1" dirty="0"/>
              <a:t>NLP </a:t>
            </a:r>
            <a:r>
              <a:rPr lang="sl-SI" b="1" dirty="0" err="1"/>
              <a:t>tools</a:t>
            </a:r>
            <a:r>
              <a:rPr lang="sl-SI" b="1" dirty="0"/>
              <a:t> </a:t>
            </a:r>
            <a:r>
              <a:rPr lang="sl-SI" b="1" dirty="0" err="1"/>
              <a:t>and</a:t>
            </a:r>
            <a:r>
              <a:rPr lang="sl-SI" b="1" dirty="0"/>
              <a:t> </a:t>
            </a:r>
            <a:r>
              <a:rPr lang="sl-SI" b="1" dirty="0" err="1"/>
              <a:t>applications</a:t>
            </a:r>
            <a:r>
              <a:rPr lang="sl-SI" b="1" dirty="0"/>
              <a:t> </a:t>
            </a:r>
            <a:r>
              <a:rPr lang="sl-SI" dirty="0" err="1"/>
              <a:t>can</a:t>
            </a:r>
            <a:r>
              <a:rPr lang="sl-SI" dirty="0"/>
              <a:t> </a:t>
            </a:r>
            <a:r>
              <a:rPr lang="sl-SI" dirty="0" err="1"/>
              <a:t>benefit</a:t>
            </a:r>
            <a:r>
              <a:rPr lang="sl-SI" dirty="0"/>
              <a:t> </a:t>
            </a:r>
            <a:r>
              <a:rPr lang="sl-SI" dirty="0" err="1"/>
              <a:t>from</a:t>
            </a:r>
            <a:r>
              <a:rPr lang="sl-SI" dirty="0"/>
              <a:t> MWE </a:t>
            </a:r>
            <a:r>
              <a:rPr lang="sl-SI" dirty="0" err="1"/>
              <a:t>lexicons</a:t>
            </a:r>
            <a:r>
              <a:rPr lang="sl-SI" dirty="0" smtClean="0"/>
              <a:t>,</a:t>
            </a:r>
          </a:p>
          <a:p>
            <a:pPr lvl="1">
              <a:lnSpc>
                <a:spcPct val="110000"/>
              </a:lnSpc>
            </a:pPr>
            <a:r>
              <a:rPr lang="sl-SI" dirty="0" err="1" smtClean="0"/>
              <a:t>draft</a:t>
            </a:r>
            <a:r>
              <a:rPr lang="sl-SI" dirty="0" smtClean="0"/>
              <a:t> </a:t>
            </a:r>
            <a:r>
              <a:rPr lang="sl-SI" dirty="0" err="1"/>
              <a:t>specifications</a:t>
            </a:r>
            <a:r>
              <a:rPr lang="sl-SI" dirty="0"/>
              <a:t> </a:t>
            </a:r>
            <a:r>
              <a:rPr lang="sl-SI" dirty="0" err="1"/>
              <a:t>of</a:t>
            </a:r>
            <a:r>
              <a:rPr lang="sl-SI" dirty="0"/>
              <a:t> </a:t>
            </a:r>
            <a:r>
              <a:rPr lang="sl-SI" dirty="0" err="1"/>
              <a:t>an</a:t>
            </a:r>
            <a:r>
              <a:rPr lang="sl-SI" dirty="0"/>
              <a:t> ideal </a:t>
            </a:r>
            <a:r>
              <a:rPr lang="sl-SI" b="1" dirty="0" err="1"/>
              <a:t>lexicographic</a:t>
            </a:r>
            <a:r>
              <a:rPr lang="sl-SI" b="1" dirty="0"/>
              <a:t> software</a:t>
            </a:r>
            <a:r>
              <a:rPr lang="sl-SI" dirty="0" smtClean="0"/>
              <a:t>,</a:t>
            </a:r>
          </a:p>
          <a:p>
            <a:pPr lvl="1">
              <a:lnSpc>
                <a:spcPct val="110000"/>
              </a:lnSpc>
            </a:pPr>
            <a:r>
              <a:rPr lang="sl-SI" dirty="0" err="1" smtClean="0"/>
              <a:t>draft</a:t>
            </a:r>
            <a:r>
              <a:rPr lang="sl-SI" dirty="0" smtClean="0"/>
              <a:t> </a:t>
            </a:r>
            <a:r>
              <a:rPr lang="sl-SI" dirty="0" err="1"/>
              <a:t>specifications</a:t>
            </a:r>
            <a:r>
              <a:rPr lang="sl-SI" dirty="0"/>
              <a:t> </a:t>
            </a:r>
            <a:r>
              <a:rPr lang="sl-SI" dirty="0" err="1"/>
              <a:t>of</a:t>
            </a:r>
            <a:r>
              <a:rPr lang="sl-SI" dirty="0"/>
              <a:t> </a:t>
            </a:r>
            <a:r>
              <a:rPr lang="sl-SI" dirty="0" err="1"/>
              <a:t>an</a:t>
            </a:r>
            <a:r>
              <a:rPr lang="sl-SI" dirty="0"/>
              <a:t> ideal </a:t>
            </a:r>
            <a:r>
              <a:rPr lang="sl-SI" b="1" dirty="0"/>
              <a:t>MWE </a:t>
            </a:r>
            <a:r>
              <a:rPr lang="sl-SI" b="1" dirty="0" err="1"/>
              <a:t>lexicon</a:t>
            </a:r>
            <a:r>
              <a:rPr lang="sl-SI" b="1" dirty="0"/>
              <a:t> </a:t>
            </a:r>
            <a:r>
              <a:rPr lang="sl-SI" dirty="0" err="1"/>
              <a:t>usable</a:t>
            </a:r>
            <a:r>
              <a:rPr lang="sl-SI" dirty="0"/>
              <a:t> in NLP </a:t>
            </a:r>
            <a:r>
              <a:rPr lang="sl-SI" dirty="0" err="1"/>
              <a:t>applications</a:t>
            </a:r>
            <a:r>
              <a:rPr lang="sl-SI" dirty="0" smtClean="0"/>
              <a:t>.</a:t>
            </a:r>
          </a:p>
          <a:p>
            <a:pPr>
              <a:lnSpc>
                <a:spcPct val="110000"/>
              </a:lnSpc>
            </a:pP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/>
              <a:t>drafted</a:t>
            </a:r>
            <a:r>
              <a:rPr lang="sl-SI" dirty="0"/>
              <a:t> </a:t>
            </a:r>
            <a:r>
              <a:rPr lang="sl-SI" dirty="0" err="1"/>
              <a:t>specifications</a:t>
            </a:r>
            <a:r>
              <a:rPr lang="sl-SI" dirty="0"/>
              <a:t> </a:t>
            </a:r>
            <a:r>
              <a:rPr lang="sl-SI" dirty="0" err="1"/>
              <a:t>will</a:t>
            </a:r>
            <a:r>
              <a:rPr lang="sl-SI" dirty="0"/>
              <a:t> be </a:t>
            </a:r>
            <a:r>
              <a:rPr lang="sl-SI" dirty="0" err="1"/>
              <a:t>made</a:t>
            </a:r>
            <a:r>
              <a:rPr lang="sl-SI" dirty="0"/>
              <a:t> </a:t>
            </a:r>
            <a:r>
              <a:rPr lang="sl-SI" dirty="0" err="1"/>
              <a:t>publicly</a:t>
            </a:r>
            <a:r>
              <a:rPr lang="sl-SI" dirty="0"/>
              <a:t> </a:t>
            </a:r>
            <a:r>
              <a:rPr lang="sl-SI" dirty="0" err="1"/>
              <a:t>available</a:t>
            </a:r>
            <a:r>
              <a:rPr lang="sl-SI" dirty="0"/>
              <a:t>. </a:t>
            </a:r>
            <a:r>
              <a:rPr lang="sl-SI" dirty="0" err="1"/>
              <a:t>We</a:t>
            </a:r>
            <a:r>
              <a:rPr lang="sl-SI" dirty="0"/>
              <a:t> are </a:t>
            </a:r>
            <a:r>
              <a:rPr lang="sl-SI" dirty="0" err="1"/>
              <a:t>also</a:t>
            </a:r>
            <a:r>
              <a:rPr lang="sl-SI" dirty="0"/>
              <a:t> </a:t>
            </a:r>
            <a:r>
              <a:rPr lang="sl-SI" dirty="0" err="1"/>
              <a:t>planning</a:t>
            </a:r>
            <a:r>
              <a:rPr lang="sl-SI" dirty="0"/>
              <a:t> a </a:t>
            </a:r>
            <a:r>
              <a:rPr lang="sl-SI" dirty="0" err="1"/>
              <a:t>joint</a:t>
            </a:r>
            <a:r>
              <a:rPr lang="sl-SI" dirty="0"/>
              <a:t> </a:t>
            </a:r>
            <a:r>
              <a:rPr lang="sl-SI" dirty="0" err="1"/>
              <a:t>publication</a:t>
            </a:r>
            <a:r>
              <a:rPr lang="sl-SI" dirty="0"/>
              <a:t> </a:t>
            </a:r>
            <a:r>
              <a:rPr lang="sl-SI" dirty="0" err="1"/>
              <a:t>based</a:t>
            </a:r>
            <a:r>
              <a:rPr lang="sl-SI" dirty="0"/>
              <a:t> on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results</a:t>
            </a:r>
            <a:r>
              <a:rPr lang="sl-SI" dirty="0"/>
              <a:t> </a:t>
            </a:r>
            <a:r>
              <a:rPr lang="sl-SI" dirty="0" err="1"/>
              <a:t>of</a:t>
            </a:r>
            <a:r>
              <a:rPr lang="sl-SI" dirty="0"/>
              <a:t>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workshop</a:t>
            </a:r>
            <a:r>
              <a:rPr lang="sl-SI" dirty="0"/>
              <a:t>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62601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Practical</a:t>
            </a:r>
            <a:r>
              <a:rPr lang="sl-SI" dirty="0" smtClean="0"/>
              <a:t> </a:t>
            </a:r>
            <a:r>
              <a:rPr lang="sl-SI" dirty="0" err="1" smtClean="0"/>
              <a:t>information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sl-SI" b="1" dirty="0" err="1" smtClean="0"/>
              <a:t>Dates</a:t>
            </a:r>
            <a:r>
              <a:rPr lang="sl-SI" dirty="0" smtClean="0"/>
              <a:t>: 5-6 April 2016 (</a:t>
            </a:r>
            <a:r>
              <a:rPr lang="sl-SI" dirty="0" err="1" smtClean="0"/>
              <a:t>co-located</a:t>
            </a:r>
            <a:r>
              <a:rPr lang="sl-SI" dirty="0" smtClean="0"/>
              <a:t> </a:t>
            </a:r>
            <a:r>
              <a:rPr lang="sl-SI" dirty="0" err="1" smtClean="0"/>
              <a:t>with</a:t>
            </a:r>
            <a:r>
              <a:rPr lang="sl-SI" dirty="0" smtClean="0"/>
              <a:t> </a:t>
            </a:r>
            <a:r>
              <a:rPr lang="sl-SI" dirty="0" err="1" smtClean="0"/>
              <a:t>PARSEME's</a:t>
            </a:r>
            <a:r>
              <a:rPr lang="sl-SI" dirty="0" smtClean="0"/>
              <a:t> 6th general meeting on 7-8 April in Struga)</a:t>
            </a:r>
          </a:p>
          <a:p>
            <a:pPr>
              <a:lnSpc>
                <a:spcPct val="110000"/>
              </a:lnSpc>
            </a:pPr>
            <a:r>
              <a:rPr lang="sl-SI" b="1" dirty="0" err="1" smtClean="0"/>
              <a:t>Location</a:t>
            </a:r>
            <a:r>
              <a:rPr lang="sl-SI" b="1" dirty="0" smtClean="0"/>
              <a:t> &amp; </a:t>
            </a:r>
            <a:r>
              <a:rPr lang="sl-SI" b="1" dirty="0" err="1" smtClean="0"/>
              <a:t>Hosting</a:t>
            </a:r>
            <a:r>
              <a:rPr lang="sl-SI" b="1" dirty="0" smtClean="0"/>
              <a:t> </a:t>
            </a:r>
            <a:r>
              <a:rPr lang="sl-SI" b="1" dirty="0" err="1" smtClean="0"/>
              <a:t>Institution</a:t>
            </a:r>
            <a:r>
              <a:rPr lang="sl-SI" dirty="0" smtClean="0"/>
              <a:t>: </a:t>
            </a:r>
            <a:r>
              <a:rPr lang="sl-SI" dirty="0" err="1" smtClean="0"/>
              <a:t>University</a:t>
            </a:r>
            <a:r>
              <a:rPr lang="sl-SI" dirty="0" smtClean="0"/>
              <a:t> </a:t>
            </a:r>
            <a:r>
              <a:rPr lang="sl-SI" dirty="0" err="1" smtClean="0"/>
              <a:t>of</a:t>
            </a:r>
            <a:r>
              <a:rPr lang="sl-SI" dirty="0" smtClean="0"/>
              <a:t> Skopje, </a:t>
            </a:r>
            <a:r>
              <a:rPr lang="sl-SI" dirty="0" err="1" smtClean="0"/>
              <a:t>Faculty</a:t>
            </a:r>
            <a:r>
              <a:rPr lang="sl-SI" dirty="0" smtClean="0"/>
              <a:t> </a:t>
            </a:r>
            <a:r>
              <a:rPr lang="sl-SI" dirty="0" err="1" smtClean="0"/>
              <a:t>of</a:t>
            </a:r>
            <a:r>
              <a:rPr lang="sl-SI" dirty="0" smtClean="0"/>
              <a:t> </a:t>
            </a:r>
            <a:r>
              <a:rPr lang="sl-SI" dirty="0" err="1" smtClean="0"/>
              <a:t>Computer</a:t>
            </a:r>
            <a:r>
              <a:rPr lang="sl-SI" dirty="0" smtClean="0"/>
              <a:t> Science </a:t>
            </a:r>
            <a:r>
              <a:rPr lang="sl-SI" dirty="0" err="1" smtClean="0"/>
              <a:t>and</a:t>
            </a:r>
            <a:r>
              <a:rPr lang="sl-SI" dirty="0" smtClean="0"/>
              <a:t> Engineering (FCSE), Skopje, FYR </a:t>
            </a:r>
            <a:r>
              <a:rPr lang="sl-SI" dirty="0" err="1" smtClean="0"/>
              <a:t>of</a:t>
            </a:r>
            <a:r>
              <a:rPr lang="sl-SI" dirty="0" smtClean="0"/>
              <a:t> </a:t>
            </a:r>
            <a:r>
              <a:rPr lang="sl-SI" dirty="0" err="1" smtClean="0"/>
              <a:t>Macedonia</a:t>
            </a:r>
            <a:r>
              <a:rPr lang="sl-SI" dirty="0" smtClean="0"/>
              <a:t> (Katarina Zdravkova)</a:t>
            </a:r>
          </a:p>
          <a:p>
            <a:pPr>
              <a:lnSpc>
                <a:spcPct val="110000"/>
              </a:lnSpc>
            </a:pPr>
            <a:r>
              <a:rPr lang="sl-SI" b="1" dirty="0" err="1" smtClean="0"/>
              <a:t>Organizers</a:t>
            </a:r>
            <a:r>
              <a:rPr lang="sl-SI" dirty="0" smtClean="0"/>
              <a:t>: Simon Krek, Carole Tiberius, Carla Parra Escartín, Agata Savary</a:t>
            </a:r>
          </a:p>
          <a:p>
            <a:pPr>
              <a:lnSpc>
                <a:spcPct val="110000"/>
              </a:lnSpc>
            </a:pPr>
            <a:r>
              <a:rPr lang="sl-SI" b="1" dirty="0" smtClean="0"/>
              <a:t>Web site</a:t>
            </a:r>
            <a:r>
              <a:rPr lang="sl-SI" dirty="0" smtClean="0"/>
              <a:t>: </a:t>
            </a:r>
            <a:r>
              <a:rPr lang="sl-SI" dirty="0" smtClean="0">
                <a:hlinkClick r:id="rId2"/>
              </a:rPr>
              <a:t>http://typo.uni-konstanz.de/parseme/index.php/2-general/135-enel-parseme-workshop-on-mwe-lexicons</a:t>
            </a:r>
            <a:r>
              <a:rPr lang="sl-SI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730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Tuesday</a:t>
            </a:r>
            <a:r>
              <a:rPr lang="sl-SI" dirty="0" smtClean="0"/>
              <a:t> </a:t>
            </a:r>
            <a:r>
              <a:rPr lang="sl-SI" dirty="0" err="1" smtClean="0"/>
              <a:t>morning</a:t>
            </a:r>
            <a:endParaRPr lang="sl-SI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5385242"/>
              </p:ext>
            </p:extLst>
          </p:nvPr>
        </p:nvGraphicFramePr>
        <p:xfrm>
          <a:off x="838200" y="1825625"/>
          <a:ext cx="10515600" cy="454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5203"/>
                <a:gridCol w="9160397"/>
              </a:tblGrid>
              <a:tr h="370840">
                <a:tc>
                  <a:txBody>
                    <a:bodyPr/>
                    <a:lstStyle/>
                    <a:p>
                      <a:r>
                        <a:rPr lang="sl-SI" sz="2000" dirty="0" smtClean="0"/>
                        <a:t>9:00-9:30</a:t>
                      </a:r>
                      <a:endParaRPr lang="sl-SI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Presentation</a:t>
                      </a:r>
                    </a:p>
                    <a:p>
                      <a:r>
                        <a:rPr lang="en-US" sz="2000" dirty="0" smtClean="0"/>
                        <a:t>Welcome by workshop leaders and presentation round (max. 1 min. per participant)</a:t>
                      </a:r>
                      <a:endParaRPr lang="sl-SI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sz="2000" smtClean="0"/>
                        <a:t>9:30-10:30</a:t>
                      </a:r>
                      <a:endParaRPr lang="sl-SI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2000" b="1" dirty="0" err="1" smtClean="0"/>
                        <a:t>Session</a:t>
                      </a:r>
                      <a:r>
                        <a:rPr lang="sl-SI" sz="2000" b="1" dirty="0" smtClean="0"/>
                        <a:t> 1: </a:t>
                      </a:r>
                      <a:r>
                        <a:rPr lang="sl-SI" sz="2000" b="1" dirty="0" err="1" smtClean="0"/>
                        <a:t>MWEs</a:t>
                      </a:r>
                      <a:r>
                        <a:rPr lang="sl-SI" sz="2000" b="1" dirty="0" smtClean="0"/>
                        <a:t> </a:t>
                      </a:r>
                      <a:r>
                        <a:rPr lang="sl-SI" sz="2000" b="1" dirty="0" err="1" smtClean="0"/>
                        <a:t>from</a:t>
                      </a:r>
                      <a:r>
                        <a:rPr lang="sl-SI" sz="2000" b="1" dirty="0" smtClean="0"/>
                        <a:t> a </a:t>
                      </a:r>
                      <a:r>
                        <a:rPr lang="sl-SI" sz="2000" b="1" dirty="0" err="1" smtClean="0"/>
                        <a:t>lexicographical</a:t>
                      </a:r>
                      <a:r>
                        <a:rPr lang="sl-SI" sz="2000" b="1" dirty="0" smtClean="0"/>
                        <a:t> </a:t>
                      </a:r>
                      <a:r>
                        <a:rPr lang="sl-SI" sz="2000" b="1" dirty="0" err="1" smtClean="0"/>
                        <a:t>perspective</a:t>
                      </a:r>
                      <a:r>
                        <a:rPr lang="sl-SI" sz="2000" b="1" dirty="0" smtClean="0"/>
                        <a:t> - a global </a:t>
                      </a:r>
                      <a:r>
                        <a:rPr lang="sl-SI" sz="2000" b="1" dirty="0" err="1" smtClean="0"/>
                        <a:t>view</a:t>
                      </a:r>
                      <a:r>
                        <a:rPr lang="sl-SI" sz="2000" b="1" dirty="0" smtClean="0"/>
                        <a:t> </a:t>
                      </a:r>
                    </a:p>
                    <a:p>
                      <a:r>
                        <a:rPr lang="sl-SI" sz="2000" dirty="0" err="1" smtClean="0"/>
                        <a:t>Construction</a:t>
                      </a:r>
                      <a:r>
                        <a:rPr lang="sl-SI" sz="2000" dirty="0" smtClean="0"/>
                        <a:t> </a:t>
                      </a:r>
                      <a:r>
                        <a:rPr lang="sl-SI" sz="2000" dirty="0" err="1" smtClean="0"/>
                        <a:t>of</a:t>
                      </a:r>
                      <a:r>
                        <a:rPr lang="sl-SI" sz="2000" dirty="0" smtClean="0"/>
                        <a:t> MWE </a:t>
                      </a:r>
                      <a:r>
                        <a:rPr lang="sl-SI" sz="2000" dirty="0" err="1" smtClean="0"/>
                        <a:t>lexicographical</a:t>
                      </a:r>
                      <a:r>
                        <a:rPr lang="sl-SI" sz="2000" dirty="0" smtClean="0"/>
                        <a:t> </a:t>
                      </a:r>
                      <a:r>
                        <a:rPr lang="sl-SI" sz="2000" dirty="0" err="1" smtClean="0"/>
                        <a:t>resources</a:t>
                      </a:r>
                      <a:r>
                        <a:rPr lang="sl-SI" sz="2000" dirty="0" smtClean="0"/>
                        <a:t>. </a:t>
                      </a:r>
                      <a:r>
                        <a:rPr lang="sl-SI" sz="2000" dirty="0" err="1" smtClean="0"/>
                        <a:t>Presentation</a:t>
                      </a:r>
                      <a:r>
                        <a:rPr lang="sl-SI" sz="2000" dirty="0" smtClean="0"/>
                        <a:t> </a:t>
                      </a:r>
                      <a:r>
                        <a:rPr lang="sl-SI" sz="2000" dirty="0" err="1" smtClean="0"/>
                        <a:t>of</a:t>
                      </a:r>
                      <a:r>
                        <a:rPr lang="sl-SI" sz="2000" dirty="0" smtClean="0"/>
                        <a:t> </a:t>
                      </a:r>
                      <a:r>
                        <a:rPr lang="sl-SI" sz="2000" dirty="0" err="1" smtClean="0"/>
                        <a:t>frameworks</a:t>
                      </a:r>
                      <a:r>
                        <a:rPr lang="sl-SI" sz="2000" dirty="0" smtClean="0"/>
                        <a:t> </a:t>
                      </a:r>
                      <a:r>
                        <a:rPr lang="sl-SI" sz="2000" dirty="0" err="1" smtClean="0"/>
                        <a:t>and</a:t>
                      </a:r>
                      <a:r>
                        <a:rPr lang="sl-SI" sz="2000" dirty="0" smtClean="0"/>
                        <a:t> </a:t>
                      </a:r>
                      <a:r>
                        <a:rPr lang="sl-SI" sz="2000" dirty="0" err="1" smtClean="0"/>
                        <a:t>standards</a:t>
                      </a:r>
                      <a:r>
                        <a:rPr lang="sl-SI" sz="2000" dirty="0" smtClean="0"/>
                        <a:t> used in </a:t>
                      </a:r>
                      <a:r>
                        <a:rPr lang="sl-SI" sz="2000" dirty="0" err="1" smtClean="0"/>
                        <a:t>Lexicography</a:t>
                      </a:r>
                      <a:r>
                        <a:rPr lang="sl-SI" sz="2000" dirty="0" smtClean="0"/>
                        <a:t>. Some demos </a:t>
                      </a:r>
                      <a:r>
                        <a:rPr lang="sl-SI" sz="2000" dirty="0" err="1" smtClean="0"/>
                        <a:t>of</a:t>
                      </a:r>
                      <a:r>
                        <a:rPr lang="sl-SI" sz="2000" dirty="0" smtClean="0"/>
                        <a:t> how </a:t>
                      </a:r>
                      <a:r>
                        <a:rPr lang="sl-SI" sz="2000" dirty="0" err="1" smtClean="0"/>
                        <a:t>lexicographers</a:t>
                      </a:r>
                      <a:r>
                        <a:rPr lang="sl-SI" sz="2000" dirty="0" smtClean="0"/>
                        <a:t> </a:t>
                      </a:r>
                      <a:r>
                        <a:rPr lang="sl-SI" sz="2000" dirty="0" err="1" smtClean="0"/>
                        <a:t>work</a:t>
                      </a:r>
                      <a:endParaRPr lang="sl-SI" sz="2000" dirty="0" smtClean="0"/>
                    </a:p>
                    <a:p>
                      <a:endParaRPr lang="sl-SI" sz="2000" dirty="0" smtClean="0"/>
                    </a:p>
                    <a:p>
                      <a:r>
                        <a:rPr lang="sl-SI" sz="2000" dirty="0" err="1" smtClean="0"/>
                        <a:t>Invited</a:t>
                      </a:r>
                      <a:r>
                        <a:rPr lang="sl-SI" sz="2000" dirty="0" smtClean="0"/>
                        <a:t> </a:t>
                      </a:r>
                      <a:r>
                        <a:rPr lang="sl-SI" sz="2000" dirty="0" err="1" smtClean="0"/>
                        <a:t>speakers</a:t>
                      </a:r>
                      <a:r>
                        <a:rPr lang="sl-SI" sz="2000" dirty="0" smtClean="0"/>
                        <a:t>:</a:t>
                      </a:r>
                    </a:p>
                    <a:p>
                      <a:r>
                        <a:rPr lang="sl-SI" sz="2000" b="1" dirty="0" smtClean="0"/>
                        <a:t>Lut Colman</a:t>
                      </a:r>
                      <a:r>
                        <a:rPr lang="sl-SI" sz="2000" dirty="0" smtClean="0"/>
                        <a:t>, Institute </a:t>
                      </a:r>
                      <a:r>
                        <a:rPr lang="sl-SI" sz="2000" dirty="0" err="1" smtClean="0"/>
                        <a:t>for</a:t>
                      </a:r>
                      <a:r>
                        <a:rPr lang="sl-SI" sz="2000" dirty="0" smtClean="0"/>
                        <a:t> </a:t>
                      </a:r>
                      <a:r>
                        <a:rPr lang="sl-SI" sz="2000" dirty="0" err="1" smtClean="0"/>
                        <a:t>Dutch</a:t>
                      </a:r>
                      <a:r>
                        <a:rPr lang="sl-SI" sz="2000" dirty="0" smtClean="0"/>
                        <a:t> </a:t>
                      </a:r>
                      <a:r>
                        <a:rPr lang="sl-SI" sz="2000" dirty="0" err="1" smtClean="0"/>
                        <a:t>Lexicology</a:t>
                      </a:r>
                      <a:r>
                        <a:rPr lang="sl-SI" sz="2000" dirty="0" smtClean="0"/>
                        <a:t>, </a:t>
                      </a:r>
                      <a:r>
                        <a:rPr lang="sl-SI" sz="2000" dirty="0" err="1" smtClean="0"/>
                        <a:t>the</a:t>
                      </a:r>
                      <a:r>
                        <a:rPr lang="sl-SI" sz="2000" dirty="0" smtClean="0"/>
                        <a:t> </a:t>
                      </a:r>
                      <a:r>
                        <a:rPr lang="sl-SI" sz="2000" dirty="0" err="1" smtClean="0"/>
                        <a:t>Netherlands</a:t>
                      </a:r>
                      <a:endParaRPr lang="sl-SI" sz="2000" dirty="0" smtClean="0"/>
                    </a:p>
                    <a:p>
                      <a:r>
                        <a:rPr lang="sl-SI" sz="2000" b="1" dirty="0" smtClean="0"/>
                        <a:t>Polona Gantar</a:t>
                      </a:r>
                      <a:r>
                        <a:rPr lang="sl-SI" sz="2000" dirty="0" smtClean="0"/>
                        <a:t>, </a:t>
                      </a:r>
                      <a:r>
                        <a:rPr lang="sl-SI" sz="2000" dirty="0" err="1" smtClean="0"/>
                        <a:t>University</a:t>
                      </a:r>
                      <a:r>
                        <a:rPr lang="sl-SI" sz="2000" dirty="0" smtClean="0"/>
                        <a:t> </a:t>
                      </a:r>
                      <a:r>
                        <a:rPr lang="sl-SI" sz="2000" dirty="0" err="1" smtClean="0"/>
                        <a:t>of</a:t>
                      </a:r>
                      <a:r>
                        <a:rPr lang="sl-SI" sz="2000" dirty="0" smtClean="0"/>
                        <a:t> Ljubljana, Slovenia</a:t>
                      </a:r>
                      <a:endParaRPr lang="sl-SI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sz="2000" dirty="0" smtClean="0"/>
                        <a:t>11:00-12:00</a:t>
                      </a:r>
                      <a:endParaRPr lang="sl-SI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Session 2: MWEs from a Natural Language Processing perspective - a global view</a:t>
                      </a:r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Brief introduction to some NLP tools and applications. How can MWE lexicons improve them? How can NLP tools help in MWE lexicon construction?</a:t>
                      </a:r>
                    </a:p>
                    <a:p>
                      <a:endParaRPr lang="sl-SI" sz="20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Invited speaker: </a:t>
                      </a:r>
                      <a:r>
                        <a:rPr lang="en-US" sz="20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Héctor</a:t>
                      </a:r>
                      <a:r>
                        <a:rPr lang="en-US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Martínez Alonso</a:t>
                      </a:r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 University of Paris 7 - INRIA (France)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633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 MWEs from a lexicographical perspective - a global view</a:t>
            </a:r>
            <a:endParaRPr lang="sl-SI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sl-SI" smtClean="0"/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sl-SI" sz="2800" smtClean="0"/>
              <a:t>Lut </a:t>
            </a:r>
            <a:r>
              <a:rPr lang="sl-SI" sz="2800"/>
              <a:t>Colman, Institute for Dutch Lexicology, the </a:t>
            </a:r>
            <a:r>
              <a:rPr lang="sl-SI" sz="2800" smtClean="0"/>
              <a:t>Netherlands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sl-SI" sz="2800" smtClean="0"/>
              <a:t>Polona </a:t>
            </a:r>
            <a:r>
              <a:rPr lang="sl-SI" sz="2800"/>
              <a:t>Gantar, University of Ljubljana, Slovenia</a:t>
            </a:r>
          </a:p>
        </p:txBody>
      </p:sp>
    </p:spTree>
    <p:extLst>
      <p:ext uri="{BB962C8B-B14F-4D97-AF65-F5344CB8AC3E}">
        <p14:creationId xmlns:p14="http://schemas.microsoft.com/office/powerpoint/2010/main" val="426658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I</a:t>
            </a:r>
            <a:r>
              <a:rPr lang="sl-SI" smtClean="0"/>
              <a:t>ntroduction</a:t>
            </a:r>
            <a:r>
              <a:rPr lang="sl-SI"/>
              <a:t/>
            </a:r>
            <a:br>
              <a:rPr lang="sl-SI"/>
            </a:b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MWE </a:t>
            </a:r>
            <a:r>
              <a:rPr lang="sl-SI" b="1" dirty="0" err="1"/>
              <a:t>typology</a:t>
            </a:r>
            <a:r>
              <a:rPr lang="sl-SI" dirty="0"/>
              <a:t> </a:t>
            </a:r>
            <a:r>
              <a:rPr lang="sl-SI" dirty="0" err="1"/>
              <a:t>from</a:t>
            </a:r>
            <a:r>
              <a:rPr lang="sl-SI" dirty="0"/>
              <a:t>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 smtClean="0"/>
              <a:t>dictionary</a:t>
            </a:r>
            <a:r>
              <a:rPr lang="sl-SI" dirty="0" smtClean="0"/>
              <a:t> </a:t>
            </a:r>
            <a:r>
              <a:rPr lang="sl-SI" dirty="0" err="1"/>
              <a:t>user</a:t>
            </a:r>
            <a:r>
              <a:rPr lang="sl-SI" dirty="0"/>
              <a:t>, </a:t>
            </a:r>
            <a:r>
              <a:rPr lang="sl-SI" dirty="0" err="1"/>
              <a:t>lexicographer</a:t>
            </a:r>
            <a:r>
              <a:rPr lang="sl-SI" dirty="0"/>
              <a:t> </a:t>
            </a:r>
            <a:r>
              <a:rPr lang="sl-SI" dirty="0" err="1"/>
              <a:t>and</a:t>
            </a:r>
            <a:r>
              <a:rPr lang="sl-SI" dirty="0"/>
              <a:t> NLP </a:t>
            </a:r>
            <a:r>
              <a:rPr lang="sl-SI" dirty="0" err="1"/>
              <a:t>researcher</a:t>
            </a:r>
            <a:r>
              <a:rPr lang="sl-SI" dirty="0"/>
              <a:t> </a:t>
            </a:r>
            <a:r>
              <a:rPr lang="sl-SI" dirty="0" err="1"/>
              <a:t>perspective</a:t>
            </a:r>
            <a:r>
              <a:rPr lang="sl-SI" dirty="0"/>
              <a:t> </a:t>
            </a:r>
          </a:p>
          <a:p>
            <a:r>
              <a:rPr lang="sl-SI" dirty="0" err="1" smtClean="0"/>
              <a:t>MWEs</a:t>
            </a:r>
            <a:r>
              <a:rPr lang="sl-SI" dirty="0" smtClean="0"/>
              <a:t> as </a:t>
            </a:r>
            <a:r>
              <a:rPr lang="sl-SI" dirty="0" err="1" smtClean="0"/>
              <a:t>parts</a:t>
            </a:r>
            <a:r>
              <a:rPr lang="sl-SI" dirty="0" smtClean="0"/>
              <a:t> </a:t>
            </a:r>
            <a:r>
              <a:rPr lang="sl-SI" dirty="0" err="1" smtClean="0"/>
              <a:t>of</a:t>
            </a:r>
            <a:r>
              <a:rPr lang="sl-SI" dirty="0" smtClean="0"/>
              <a:t> </a:t>
            </a:r>
            <a:r>
              <a:rPr lang="sl-SI" dirty="0" err="1" smtClean="0"/>
              <a:t>dictionaries</a:t>
            </a:r>
            <a:r>
              <a:rPr lang="sl-SI" dirty="0" smtClean="0"/>
              <a:t> </a:t>
            </a:r>
            <a:r>
              <a:rPr lang="sl-SI" dirty="0" err="1" smtClean="0"/>
              <a:t>and</a:t>
            </a:r>
            <a:r>
              <a:rPr lang="sl-SI" dirty="0" smtClean="0"/>
              <a:t>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b="1" dirty="0" err="1" smtClean="0"/>
              <a:t>mental</a:t>
            </a:r>
            <a:r>
              <a:rPr lang="sl-SI" b="1" dirty="0" smtClean="0"/>
              <a:t> </a:t>
            </a:r>
            <a:r>
              <a:rPr lang="sl-SI" b="1" dirty="0" err="1" smtClean="0"/>
              <a:t>lexicon</a:t>
            </a:r>
            <a:endParaRPr lang="sl-SI" b="1" dirty="0" smtClean="0"/>
          </a:p>
          <a:p>
            <a:r>
              <a:rPr lang="sl-SI" dirty="0" err="1" smtClean="0"/>
              <a:t>Overview</a:t>
            </a:r>
            <a:r>
              <a:rPr lang="sl-SI" dirty="0" smtClean="0"/>
              <a:t> </a:t>
            </a:r>
            <a:r>
              <a:rPr lang="sl-SI" dirty="0" err="1"/>
              <a:t>of</a:t>
            </a:r>
            <a:r>
              <a:rPr lang="sl-SI" dirty="0"/>
              <a:t> </a:t>
            </a:r>
            <a:r>
              <a:rPr lang="sl-SI" dirty="0" err="1"/>
              <a:t>different</a:t>
            </a:r>
            <a:r>
              <a:rPr lang="sl-SI" dirty="0"/>
              <a:t> </a:t>
            </a:r>
            <a:r>
              <a:rPr lang="sl-SI" b="1" dirty="0" err="1" smtClean="0"/>
              <a:t>types</a:t>
            </a:r>
            <a:r>
              <a:rPr lang="sl-SI" dirty="0" smtClean="0"/>
              <a:t> </a:t>
            </a:r>
            <a:r>
              <a:rPr lang="sl-SI" dirty="0" err="1" smtClean="0"/>
              <a:t>of</a:t>
            </a:r>
            <a:r>
              <a:rPr lang="sl-SI" dirty="0" smtClean="0"/>
              <a:t> </a:t>
            </a:r>
            <a:r>
              <a:rPr lang="sl-SI" dirty="0" err="1" smtClean="0"/>
              <a:t>MWEs</a:t>
            </a:r>
            <a:r>
              <a:rPr lang="sl-SI" dirty="0" smtClean="0"/>
              <a:t> </a:t>
            </a:r>
            <a:r>
              <a:rPr lang="sl-SI" dirty="0"/>
              <a:t>in </a:t>
            </a:r>
            <a:r>
              <a:rPr lang="sl-SI" dirty="0" err="1"/>
              <a:t>dictionaries</a:t>
            </a:r>
            <a:endParaRPr lang="sl-SI" dirty="0"/>
          </a:p>
          <a:p>
            <a:r>
              <a:rPr lang="sl-SI" dirty="0" smtClean="0"/>
              <a:t>P</a:t>
            </a:r>
            <a:r>
              <a:rPr lang="en-US" dirty="0" err="1" smtClean="0"/>
              <a:t>roperties</a:t>
            </a:r>
            <a:r>
              <a:rPr lang="sl-SI" dirty="0" smtClean="0"/>
              <a:t> </a:t>
            </a:r>
            <a:r>
              <a:rPr lang="sl-SI" dirty="0" err="1"/>
              <a:t>of</a:t>
            </a:r>
            <a:r>
              <a:rPr lang="sl-SI" dirty="0"/>
              <a:t> </a:t>
            </a:r>
            <a:r>
              <a:rPr lang="sl-SI" dirty="0" err="1"/>
              <a:t>MWEs</a:t>
            </a:r>
            <a:r>
              <a:rPr lang="en-US" dirty="0"/>
              <a:t> </a:t>
            </a:r>
            <a:r>
              <a:rPr lang="en-US" dirty="0" smtClean="0"/>
              <a:t>crucial for</a:t>
            </a:r>
            <a:r>
              <a:rPr lang="sl-SI" dirty="0" smtClean="0"/>
              <a:t> </a:t>
            </a:r>
            <a:r>
              <a:rPr lang="sl-SI" b="1" dirty="0" err="1" smtClean="0"/>
              <a:t>identifying</a:t>
            </a:r>
            <a:r>
              <a:rPr lang="en-US" dirty="0" smtClean="0"/>
              <a:t> </a:t>
            </a:r>
            <a:r>
              <a:rPr lang="sl-SI" dirty="0" err="1" smtClean="0"/>
              <a:t>different</a:t>
            </a:r>
            <a:r>
              <a:rPr lang="sl-SI" dirty="0" smtClean="0"/>
              <a:t> </a:t>
            </a:r>
            <a:r>
              <a:rPr lang="en-US" dirty="0" smtClean="0"/>
              <a:t>MWE</a:t>
            </a:r>
            <a:r>
              <a:rPr lang="sl-SI" dirty="0" smtClean="0"/>
              <a:t> </a:t>
            </a:r>
            <a:r>
              <a:rPr lang="sl-SI" dirty="0" err="1" smtClean="0"/>
              <a:t>types</a:t>
            </a:r>
            <a:endParaRPr lang="sl-SI" dirty="0" smtClean="0"/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20546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err="1" smtClean="0"/>
              <a:t>Outline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b="1" dirty="0" err="1" smtClean="0"/>
              <a:t>Lexicographic</a:t>
            </a:r>
            <a:r>
              <a:rPr lang="nl-NL" b="1" dirty="0" smtClean="0"/>
              <a:t> </a:t>
            </a:r>
            <a:r>
              <a:rPr lang="nl-NL" b="1" dirty="0" err="1" smtClean="0"/>
              <a:t>definition</a:t>
            </a:r>
            <a:r>
              <a:rPr lang="nl-NL" b="1" dirty="0" smtClean="0"/>
              <a:t> of </a:t>
            </a:r>
            <a:r>
              <a:rPr lang="nl-NL" b="1" dirty="0" err="1" smtClean="0"/>
              <a:t>MWE</a:t>
            </a:r>
            <a:endParaRPr lang="nl-NL" b="1" dirty="0" smtClean="0"/>
          </a:p>
          <a:p>
            <a:r>
              <a:rPr lang="nl-NL" b="1" dirty="0" err="1" smtClean="0"/>
              <a:t>Concepts</a:t>
            </a:r>
            <a:r>
              <a:rPr lang="nl-NL" dirty="0" smtClean="0"/>
              <a:t> </a:t>
            </a:r>
          </a:p>
          <a:p>
            <a:pPr lvl="1"/>
            <a:r>
              <a:rPr lang="nl-NL" dirty="0" err="1"/>
              <a:t>c</a:t>
            </a:r>
            <a:r>
              <a:rPr lang="nl-NL" dirty="0" err="1" smtClean="0"/>
              <a:t>ollocability</a:t>
            </a:r>
            <a:r>
              <a:rPr lang="nl-NL" dirty="0" smtClean="0"/>
              <a:t>, </a:t>
            </a:r>
            <a:r>
              <a:rPr lang="nl-NL" dirty="0" err="1" smtClean="0"/>
              <a:t>contiguity</a:t>
            </a:r>
            <a:r>
              <a:rPr lang="nl-NL" dirty="0" smtClean="0"/>
              <a:t>, </a:t>
            </a:r>
            <a:r>
              <a:rPr lang="nl-NL" dirty="0" err="1" smtClean="0"/>
              <a:t>idiomaticity</a:t>
            </a:r>
            <a:r>
              <a:rPr lang="nl-NL" dirty="0" smtClean="0"/>
              <a:t>, </a:t>
            </a:r>
            <a:r>
              <a:rPr lang="nl-NL" dirty="0" err="1" smtClean="0"/>
              <a:t>compositionality</a:t>
            </a:r>
            <a:r>
              <a:rPr lang="nl-NL" dirty="0" smtClean="0"/>
              <a:t>, </a:t>
            </a:r>
            <a:r>
              <a:rPr lang="nl-NL" dirty="0" err="1" smtClean="0"/>
              <a:t>figuration</a:t>
            </a:r>
            <a:r>
              <a:rPr lang="nl-NL" dirty="0" smtClean="0"/>
              <a:t>, </a:t>
            </a:r>
            <a:r>
              <a:rPr lang="nl-NL" dirty="0" err="1" smtClean="0"/>
              <a:t>fixedness</a:t>
            </a:r>
            <a:endParaRPr lang="nl-NL" dirty="0" smtClean="0"/>
          </a:p>
          <a:p>
            <a:r>
              <a:rPr lang="nl-NL" b="1" dirty="0" err="1" smtClean="0"/>
              <a:t>Theoretical</a:t>
            </a:r>
            <a:r>
              <a:rPr lang="nl-NL" b="1" dirty="0" smtClean="0"/>
              <a:t> frames</a:t>
            </a:r>
          </a:p>
          <a:p>
            <a:r>
              <a:rPr lang="nl-NL" b="1" dirty="0" smtClean="0"/>
              <a:t>Treatment of </a:t>
            </a:r>
            <a:r>
              <a:rPr lang="nl-NL" b="1" dirty="0" err="1" smtClean="0"/>
              <a:t>MWEs</a:t>
            </a:r>
            <a:r>
              <a:rPr lang="nl-NL" b="1" dirty="0" smtClean="0"/>
              <a:t> in </a:t>
            </a:r>
            <a:r>
              <a:rPr lang="nl-NL" b="1" dirty="0" err="1" smtClean="0"/>
              <a:t>dictionaries</a:t>
            </a:r>
            <a:endParaRPr lang="nl-NL" b="1" dirty="0"/>
          </a:p>
          <a:p>
            <a:pPr lvl="1"/>
            <a:r>
              <a:rPr lang="nl-NL" dirty="0" err="1" smtClean="0"/>
              <a:t>macrostructure</a:t>
            </a:r>
            <a:r>
              <a:rPr lang="nl-NL" dirty="0" smtClean="0"/>
              <a:t> &amp; </a:t>
            </a:r>
            <a:r>
              <a:rPr lang="nl-NL" dirty="0" err="1" smtClean="0"/>
              <a:t>microstructure</a:t>
            </a:r>
            <a:endParaRPr lang="nl-NL" dirty="0"/>
          </a:p>
          <a:p>
            <a:pPr lvl="1"/>
            <a:r>
              <a:rPr lang="nl-NL" dirty="0" err="1" smtClean="0"/>
              <a:t>description</a:t>
            </a:r>
            <a:r>
              <a:rPr lang="nl-NL" dirty="0" smtClean="0"/>
              <a:t> </a:t>
            </a:r>
          </a:p>
          <a:p>
            <a:pPr lvl="2"/>
            <a:r>
              <a:rPr lang="nl-NL" dirty="0" err="1" smtClean="0"/>
              <a:t>Semantics</a:t>
            </a:r>
            <a:r>
              <a:rPr lang="nl-NL" dirty="0" smtClean="0"/>
              <a:t>: </a:t>
            </a:r>
            <a:r>
              <a:rPr lang="nl-NL" dirty="0" err="1" smtClean="0"/>
              <a:t>defined</a:t>
            </a:r>
            <a:r>
              <a:rPr lang="nl-NL" dirty="0" smtClean="0"/>
              <a:t> or </a:t>
            </a:r>
            <a:r>
              <a:rPr lang="nl-NL" dirty="0" err="1" smtClean="0"/>
              <a:t>not</a:t>
            </a:r>
            <a:r>
              <a:rPr lang="nl-NL" dirty="0" smtClean="0"/>
              <a:t>, </a:t>
            </a:r>
            <a:r>
              <a:rPr lang="nl-NL" dirty="0" err="1" smtClean="0"/>
              <a:t>additional</a:t>
            </a:r>
            <a:r>
              <a:rPr lang="nl-NL" dirty="0" smtClean="0"/>
              <a:t> info (</a:t>
            </a:r>
            <a:r>
              <a:rPr lang="nl-NL" dirty="0" err="1" smtClean="0"/>
              <a:t>examples</a:t>
            </a:r>
            <a:r>
              <a:rPr lang="nl-NL" dirty="0" smtClean="0"/>
              <a:t>, labels, </a:t>
            </a:r>
            <a:r>
              <a:rPr lang="nl-NL" dirty="0" err="1" smtClean="0"/>
              <a:t>etc</a:t>
            </a:r>
            <a:r>
              <a:rPr lang="nl-NL" dirty="0" smtClean="0"/>
              <a:t>)</a:t>
            </a:r>
          </a:p>
          <a:p>
            <a:pPr lvl="2"/>
            <a:r>
              <a:rPr lang="nl-NL" dirty="0" err="1" smtClean="0"/>
              <a:t>Internal</a:t>
            </a:r>
            <a:r>
              <a:rPr lang="nl-NL" dirty="0" smtClean="0"/>
              <a:t> </a:t>
            </a:r>
            <a:r>
              <a:rPr lang="nl-NL" dirty="0" err="1" smtClean="0"/>
              <a:t>structure</a:t>
            </a:r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pPr marL="457200" lvl="1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1416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Tuesday</a:t>
            </a:r>
            <a:r>
              <a:rPr lang="sl-SI" dirty="0" smtClean="0"/>
              <a:t> </a:t>
            </a:r>
            <a:r>
              <a:rPr lang="sl-SI" dirty="0" err="1" smtClean="0"/>
              <a:t>afternoon</a:t>
            </a:r>
            <a:endParaRPr lang="sl-SI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017475"/>
              </p:ext>
            </p:extLst>
          </p:nvPr>
        </p:nvGraphicFramePr>
        <p:xfrm>
          <a:off x="838200" y="1825625"/>
          <a:ext cx="10515600" cy="423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5203"/>
                <a:gridCol w="9160397"/>
              </a:tblGrid>
              <a:tr h="370840">
                <a:tc>
                  <a:txBody>
                    <a:bodyPr/>
                    <a:lstStyle/>
                    <a:p>
                      <a:endParaRPr lang="sl-SI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sz="2000" dirty="0" smtClean="0"/>
                        <a:t>13:00-15:00</a:t>
                      </a:r>
                      <a:endParaRPr lang="sl-SI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Session 3: PARSEME meets </a:t>
                      </a:r>
                      <a:r>
                        <a:rPr lang="en-US" sz="20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ENeL</a:t>
                      </a:r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Plenary interactive demos of MWE resources and tools of the </a:t>
                      </a:r>
                      <a:r>
                        <a:rPr lang="en-US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ENeL</a:t>
                      </a:r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community</a:t>
                      </a:r>
                      <a:r>
                        <a:rPr lang="sl-SI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sl-SI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n-US" sz="20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Sketch engine</a:t>
                      </a:r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presented by </a:t>
                      </a:r>
                      <a:r>
                        <a:rPr lang="en-US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Miloš </a:t>
                      </a:r>
                      <a:r>
                        <a:rPr lang="en-US" sz="20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Jakubiček</a:t>
                      </a:r>
                      <a:endParaRPr lang="en-US" sz="20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MWE dictionaries and more: practical session by </a:t>
                      </a:r>
                      <a:r>
                        <a:rPr lang="en-US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Lut Colman </a:t>
                      </a:r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</a:t>
                      </a:r>
                      <a:r>
                        <a:rPr lang="en-US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Polona Gantar</a:t>
                      </a:r>
                      <a:endParaRPr lang="en-US" sz="20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sz="2000" dirty="0" smtClean="0"/>
                        <a:t>15:30-18:00</a:t>
                      </a:r>
                      <a:endParaRPr lang="sl-SI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20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Session</a:t>
                      </a:r>
                      <a:r>
                        <a:rPr lang="sl-SI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4: </a:t>
                      </a:r>
                      <a:r>
                        <a:rPr lang="sl-SI" sz="20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ENeL</a:t>
                      </a:r>
                      <a:r>
                        <a:rPr lang="sl-SI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l-SI" sz="20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meets</a:t>
                      </a:r>
                      <a:r>
                        <a:rPr lang="sl-SI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PARSEME</a:t>
                      </a:r>
                      <a:r>
                        <a:rPr lang="sl-SI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sl-SI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l-SI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Plenary</a:t>
                      </a:r>
                      <a:r>
                        <a:rPr lang="sl-SI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l-SI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interactive</a:t>
                      </a:r>
                      <a:r>
                        <a:rPr lang="sl-SI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demos </a:t>
                      </a:r>
                      <a:r>
                        <a:rPr lang="sl-SI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sl-SI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MWE-</a:t>
                      </a:r>
                      <a:r>
                        <a:rPr lang="sl-SI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aware</a:t>
                      </a:r>
                      <a:r>
                        <a:rPr lang="sl-SI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NLP </a:t>
                      </a:r>
                      <a:r>
                        <a:rPr lang="sl-SI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tools</a:t>
                      </a:r>
                      <a:r>
                        <a:rPr lang="sl-SI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l-SI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sl-SI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l-SI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sl-SI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PARSEME </a:t>
                      </a:r>
                      <a:r>
                        <a:rPr lang="sl-SI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community</a:t>
                      </a:r>
                      <a:endParaRPr lang="sl-SI" sz="20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sl-SI" sz="20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l-SI" sz="2000" b="0" i="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mwetoolkit</a:t>
                      </a:r>
                      <a:r>
                        <a:rPr lang="sl-SI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sl-SI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presented</a:t>
                      </a:r>
                      <a:r>
                        <a:rPr lang="sl-SI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l-SI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by</a:t>
                      </a:r>
                      <a:r>
                        <a:rPr lang="sl-SI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Carlos Ramisch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l-SI" sz="2000" b="0" i="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LeXimir</a:t>
                      </a:r>
                      <a:r>
                        <a:rPr lang="sl-SI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sl-SI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presented</a:t>
                      </a:r>
                      <a:r>
                        <a:rPr lang="sl-SI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l-SI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by</a:t>
                      </a:r>
                      <a:r>
                        <a:rPr lang="sl-SI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Cvetana </a:t>
                      </a:r>
                      <a:r>
                        <a:rPr lang="sl-SI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Krstev</a:t>
                      </a:r>
                      <a:endParaRPr lang="sl-SI" sz="20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l-SI" sz="2000" b="0" i="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Unitex</a:t>
                      </a:r>
                      <a:r>
                        <a:rPr lang="sl-SI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sl-SI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presented</a:t>
                      </a:r>
                      <a:r>
                        <a:rPr lang="sl-SI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l-SI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by</a:t>
                      </a:r>
                      <a:r>
                        <a:rPr lang="sl-SI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Matthieu Constant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l-SI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Demo </a:t>
                      </a:r>
                      <a:r>
                        <a:rPr lang="sl-SI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session</a:t>
                      </a:r>
                      <a:r>
                        <a:rPr lang="sl-SI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l-SI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sl-SI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MWE-</a:t>
                      </a:r>
                      <a:r>
                        <a:rPr lang="sl-SI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aware</a:t>
                      </a:r>
                      <a:r>
                        <a:rPr lang="sl-SI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NLP </a:t>
                      </a:r>
                      <a:r>
                        <a:rPr lang="sl-SI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tools</a:t>
                      </a:r>
                      <a:endParaRPr lang="sl-SI" sz="20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10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Data </a:t>
            </a:r>
            <a:r>
              <a:rPr lang="sl-SI" dirty="0" err="1" smtClean="0"/>
              <a:t>sets</a:t>
            </a:r>
            <a:r>
              <a:rPr lang="sl-SI" dirty="0" smtClean="0"/>
              <a:t> </a:t>
            </a:r>
            <a:r>
              <a:rPr lang="sl-SI" dirty="0" err="1" smtClean="0"/>
              <a:t>from</a:t>
            </a:r>
            <a:r>
              <a:rPr lang="sl-SI" dirty="0" smtClean="0"/>
              <a:t> </a:t>
            </a:r>
            <a:r>
              <a:rPr lang="sl-SI" dirty="0" err="1" smtClean="0"/>
              <a:t>participants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>
              <a:lnSpc>
                <a:spcPct val="110000"/>
              </a:lnSpc>
            </a:pPr>
            <a:r>
              <a:rPr lang="nl-NL" sz="2200" b="1" dirty="0" smtClean="0"/>
              <a:t>Idion</a:t>
            </a:r>
            <a:r>
              <a:rPr lang="nl-NL" sz="2200" dirty="0" smtClean="0"/>
              <a:t> (Modern Greek), Stella Markantonatou (ILSP, Athens)</a:t>
            </a:r>
            <a:r>
              <a:rPr lang="sl-SI" sz="2200" dirty="0" smtClean="0"/>
              <a:t> - </a:t>
            </a:r>
            <a:r>
              <a:rPr lang="nl-NL" sz="2200" dirty="0" smtClean="0">
                <a:hlinkClick r:id="rId2"/>
              </a:rPr>
              <a:t>http://www.idion.ilsp.gr</a:t>
            </a:r>
            <a:endParaRPr lang="nl-NL" sz="2200" dirty="0" smtClean="0"/>
          </a:p>
          <a:p>
            <a:pPr lvl="1">
              <a:lnSpc>
                <a:spcPct val="110000"/>
              </a:lnSpc>
            </a:pPr>
            <a:r>
              <a:rPr lang="sl-SI" sz="2200" b="1" dirty="0" err="1" smtClean="0"/>
              <a:t>Polytropon</a:t>
            </a:r>
            <a:r>
              <a:rPr lang="nl-NL" sz="2200" dirty="0" smtClean="0"/>
              <a:t> (</a:t>
            </a:r>
            <a:r>
              <a:rPr lang="sl-SI" sz="2200" dirty="0" smtClean="0"/>
              <a:t>Modern </a:t>
            </a:r>
            <a:r>
              <a:rPr lang="sl-SI" sz="2200" dirty="0" err="1" smtClean="0"/>
              <a:t>Greek</a:t>
            </a:r>
            <a:r>
              <a:rPr lang="nl-NL" sz="2200" dirty="0" smtClean="0"/>
              <a:t>), </a:t>
            </a:r>
            <a:r>
              <a:rPr lang="sl-SI" sz="2200" dirty="0" err="1" smtClean="0"/>
              <a:t>Voula</a:t>
            </a:r>
            <a:r>
              <a:rPr lang="sl-SI" sz="2200" dirty="0" smtClean="0"/>
              <a:t> </a:t>
            </a:r>
            <a:r>
              <a:rPr lang="sl-SI" sz="2200" dirty="0" err="1" smtClean="0"/>
              <a:t>Giouli</a:t>
            </a:r>
            <a:r>
              <a:rPr lang="sl-SI" sz="2200" dirty="0" smtClean="0"/>
              <a:t> </a:t>
            </a:r>
            <a:r>
              <a:rPr lang="nl-NL" sz="2200" dirty="0" smtClean="0"/>
              <a:t>(</a:t>
            </a:r>
            <a:r>
              <a:rPr lang="en-US" sz="2200" dirty="0" smtClean="0"/>
              <a:t>Institute for Language and Speech Processing</a:t>
            </a:r>
            <a:r>
              <a:rPr lang="nl-NL" sz="2200" dirty="0" smtClean="0"/>
              <a:t>)</a:t>
            </a:r>
            <a:r>
              <a:rPr lang="sl-SI" sz="2200" dirty="0" smtClean="0"/>
              <a:t> - 	</a:t>
            </a:r>
            <a:r>
              <a:rPr lang="sl-SI" sz="2200" dirty="0" smtClean="0">
                <a:hlinkClick r:id="rId3"/>
              </a:rPr>
              <a:t>http://goo.gl/SgQlxS</a:t>
            </a:r>
            <a:r>
              <a:rPr lang="sl-SI" sz="2200" dirty="0" smtClean="0"/>
              <a:t> at </a:t>
            </a:r>
            <a:r>
              <a:rPr lang="sl-SI" sz="2200" dirty="0" smtClean="0">
                <a:hlinkClick r:id="rId4"/>
              </a:rPr>
              <a:t>http://athena.clarin.gr/</a:t>
            </a:r>
            <a:r>
              <a:rPr lang="sl-SI" sz="2200" dirty="0" smtClean="0"/>
              <a:t> </a:t>
            </a:r>
          </a:p>
          <a:p>
            <a:pPr lvl="1">
              <a:lnSpc>
                <a:spcPct val="110000"/>
              </a:lnSpc>
            </a:pPr>
            <a:r>
              <a:rPr lang="nl-NL" sz="2200" b="1" dirty="0" smtClean="0"/>
              <a:t>Kollokationenwörterbuch</a:t>
            </a:r>
            <a:r>
              <a:rPr lang="nl-NL" sz="2200" dirty="0" smtClean="0"/>
              <a:t> (Swiss Geman), Tobias Roth (Schweizerisches Idiotikon , Zürich)</a:t>
            </a:r>
            <a:r>
              <a:rPr lang="sl-SI" sz="2200" dirty="0" smtClean="0"/>
              <a:t> - </a:t>
            </a:r>
            <a:r>
              <a:rPr lang="nl-NL" sz="2200" dirty="0" smtClean="0"/>
              <a:t>	</a:t>
            </a:r>
            <a:r>
              <a:rPr lang="nl-NL" sz="2200" dirty="0" smtClean="0">
                <a:hlinkClick r:id="rId5"/>
              </a:rPr>
              <a:t>http://www.kollokationenwoerterbuch.ch/web/</a:t>
            </a:r>
            <a:endParaRPr lang="nl-NL" sz="2200" dirty="0" smtClean="0"/>
          </a:p>
          <a:p>
            <a:pPr lvl="1">
              <a:lnSpc>
                <a:spcPct val="110000"/>
              </a:lnSpc>
            </a:pPr>
            <a:r>
              <a:rPr lang="nl-NL" sz="2200" b="1" dirty="0" smtClean="0"/>
              <a:t>ANW</a:t>
            </a:r>
            <a:r>
              <a:rPr lang="nl-NL" sz="2200" dirty="0" smtClean="0"/>
              <a:t> (Dutch), Lut Colman (INL, Leiden)</a:t>
            </a:r>
            <a:r>
              <a:rPr lang="sl-SI" sz="2200" dirty="0" smtClean="0"/>
              <a:t> -  </a:t>
            </a:r>
            <a:r>
              <a:rPr lang="nl-NL" sz="2200" dirty="0" smtClean="0">
                <a:hlinkClick r:id="rId6"/>
              </a:rPr>
              <a:t>http://anw.inl.nl</a:t>
            </a:r>
            <a:endParaRPr lang="sl-SI" sz="2200" dirty="0" smtClean="0"/>
          </a:p>
          <a:p>
            <a:pPr lvl="1">
              <a:lnSpc>
                <a:spcPct val="110000"/>
              </a:lnSpc>
            </a:pPr>
            <a:r>
              <a:rPr lang="sl-SI" sz="2200" b="1" dirty="0" err="1" smtClean="0"/>
              <a:t>Kamusi</a:t>
            </a:r>
            <a:r>
              <a:rPr lang="sl-SI" sz="2200" b="1" dirty="0" smtClean="0"/>
              <a:t> </a:t>
            </a:r>
            <a:r>
              <a:rPr lang="nl-NL" sz="2200" dirty="0" smtClean="0"/>
              <a:t>(</a:t>
            </a:r>
            <a:r>
              <a:rPr lang="sl-SI" sz="2200" dirty="0" err="1" smtClean="0"/>
              <a:t>different</a:t>
            </a:r>
            <a:r>
              <a:rPr lang="sl-SI" sz="2200" dirty="0" smtClean="0"/>
              <a:t> </a:t>
            </a:r>
            <a:r>
              <a:rPr lang="sl-SI" sz="2200" dirty="0" err="1" smtClean="0"/>
              <a:t>languages</a:t>
            </a:r>
            <a:r>
              <a:rPr lang="nl-NL" sz="2200" dirty="0" smtClean="0"/>
              <a:t>), </a:t>
            </a:r>
            <a:r>
              <a:rPr lang="sl-SI" sz="2200" dirty="0" smtClean="0"/>
              <a:t>Martin Benjamin </a:t>
            </a:r>
            <a:r>
              <a:rPr lang="nl-NL" sz="2200" dirty="0" smtClean="0"/>
              <a:t>(</a:t>
            </a:r>
            <a:r>
              <a:rPr lang="sl-SI" sz="2200" dirty="0" smtClean="0"/>
              <a:t>Kamusi.org</a:t>
            </a:r>
            <a:r>
              <a:rPr lang="nl-NL" sz="2200" dirty="0" smtClean="0"/>
              <a:t>)</a:t>
            </a:r>
            <a:r>
              <a:rPr lang="sl-SI" sz="2200" dirty="0" smtClean="0"/>
              <a:t> - </a:t>
            </a:r>
            <a:r>
              <a:rPr lang="nl-NL" sz="2200" dirty="0" smtClean="0">
                <a:hlinkClick r:id="rId7"/>
              </a:rPr>
              <a:t>https://kamusi.org/</a:t>
            </a:r>
            <a:endParaRPr lang="sl-SI" sz="2200" dirty="0" smtClean="0"/>
          </a:p>
          <a:p>
            <a:pPr lvl="1">
              <a:lnSpc>
                <a:spcPct val="110000"/>
              </a:lnSpc>
            </a:pPr>
            <a:r>
              <a:rPr lang="sl-SI" sz="2200" b="1" dirty="0" err="1" smtClean="0"/>
              <a:t>Elhuyar</a:t>
            </a:r>
            <a:r>
              <a:rPr lang="sl-SI" sz="2200" b="1" dirty="0" smtClean="0"/>
              <a:t> MWE </a:t>
            </a:r>
            <a:r>
              <a:rPr lang="sl-SI" sz="2200" b="1" dirty="0" err="1" smtClean="0"/>
              <a:t>resources</a:t>
            </a:r>
            <a:r>
              <a:rPr lang="sl-SI" sz="2200" b="1" dirty="0" smtClean="0"/>
              <a:t> </a:t>
            </a:r>
            <a:r>
              <a:rPr lang="nl-NL" sz="2200" dirty="0" smtClean="0"/>
              <a:t>(</a:t>
            </a:r>
            <a:r>
              <a:rPr lang="sl-SI" sz="2200" dirty="0" err="1" smtClean="0"/>
              <a:t>Basque</a:t>
            </a:r>
            <a:r>
              <a:rPr lang="nl-NL" sz="2200" dirty="0" smtClean="0"/>
              <a:t>), </a:t>
            </a:r>
            <a:r>
              <a:rPr lang="en-GB" sz="2200" dirty="0" smtClean="0"/>
              <a:t>Antton Gurrutxaga</a:t>
            </a:r>
            <a:r>
              <a:rPr lang="sl-SI" sz="2200" dirty="0" smtClean="0"/>
              <a:t> </a:t>
            </a:r>
            <a:r>
              <a:rPr lang="nl-NL" sz="2200" dirty="0" smtClean="0"/>
              <a:t>(</a:t>
            </a:r>
            <a:r>
              <a:rPr lang="sl-SI" sz="2200" dirty="0" err="1" smtClean="0"/>
              <a:t>Elhuyar</a:t>
            </a:r>
            <a:r>
              <a:rPr lang="sl-SI" sz="2200" dirty="0" smtClean="0"/>
              <a:t> </a:t>
            </a:r>
            <a:r>
              <a:rPr lang="sl-SI" sz="2200" dirty="0" err="1" smtClean="0"/>
              <a:t>Foundation</a:t>
            </a:r>
            <a:r>
              <a:rPr lang="sl-SI" sz="2200" dirty="0" smtClean="0"/>
              <a:t>, </a:t>
            </a:r>
            <a:r>
              <a:rPr lang="sl-SI" sz="2200" dirty="0" err="1" smtClean="0"/>
              <a:t>Usurbil</a:t>
            </a:r>
            <a:r>
              <a:rPr lang="nl-NL" sz="2200" dirty="0" smtClean="0"/>
              <a:t>)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nl-NL" sz="2200" dirty="0" smtClean="0"/>
              <a:t>	 </a:t>
            </a:r>
            <a:r>
              <a:rPr lang="nl-NL" sz="2200" dirty="0" smtClean="0">
                <a:hlinkClick r:id="rId8"/>
              </a:rPr>
              <a:t>https://www.elhuyar.eus/en/site/community/nor-gara-en/fundazioa-en</a:t>
            </a:r>
            <a:endParaRPr lang="sl-SI" sz="2200" dirty="0" smtClean="0"/>
          </a:p>
          <a:p>
            <a:pPr lvl="1">
              <a:lnSpc>
                <a:spcPct val="110000"/>
              </a:lnSpc>
            </a:pPr>
            <a:r>
              <a:rPr lang="sl-SI" sz="2200" b="1" dirty="0" err="1" smtClean="0"/>
              <a:t>Valency</a:t>
            </a:r>
            <a:r>
              <a:rPr lang="sl-SI" sz="2200" b="1" dirty="0" smtClean="0"/>
              <a:t> </a:t>
            </a:r>
            <a:r>
              <a:rPr lang="sl-SI" sz="2200" b="1" dirty="0" err="1" smtClean="0"/>
              <a:t>Database</a:t>
            </a:r>
            <a:r>
              <a:rPr lang="sl-SI" sz="2200" b="1" dirty="0" smtClean="0"/>
              <a:t> </a:t>
            </a:r>
            <a:r>
              <a:rPr lang="sl-SI" sz="2200" b="1" dirty="0" err="1" smtClean="0"/>
              <a:t>of</a:t>
            </a:r>
            <a:r>
              <a:rPr lang="sl-SI" sz="2200" b="1" dirty="0" smtClean="0"/>
              <a:t> </a:t>
            </a:r>
            <a:r>
              <a:rPr lang="sl-SI" sz="2200" b="1" dirty="0" err="1" smtClean="0"/>
              <a:t>Croatian</a:t>
            </a:r>
            <a:r>
              <a:rPr lang="sl-SI" sz="2200" dirty="0" smtClean="0"/>
              <a:t>,</a:t>
            </a:r>
            <a:r>
              <a:rPr lang="sl-SI" sz="2200" b="1" dirty="0" smtClean="0"/>
              <a:t> </a:t>
            </a:r>
            <a:r>
              <a:rPr lang="sl-SI" sz="2200" dirty="0" smtClean="0"/>
              <a:t>Matea Birtić (Institute </a:t>
            </a:r>
            <a:r>
              <a:rPr lang="sl-SI" sz="2200" dirty="0" err="1" smtClean="0"/>
              <a:t>for</a:t>
            </a:r>
            <a:r>
              <a:rPr lang="sl-SI" sz="2200" dirty="0" smtClean="0"/>
              <a:t> </a:t>
            </a:r>
            <a:r>
              <a:rPr lang="sl-SI" sz="2200" dirty="0" err="1" smtClean="0"/>
              <a:t>Croatian</a:t>
            </a:r>
            <a:r>
              <a:rPr lang="sl-SI" sz="2200" dirty="0" smtClean="0"/>
              <a:t> </a:t>
            </a:r>
            <a:r>
              <a:rPr lang="sl-SI" sz="2200" dirty="0" err="1" smtClean="0"/>
              <a:t>Language</a:t>
            </a:r>
            <a:r>
              <a:rPr lang="sl-SI" sz="2200" dirty="0" smtClean="0"/>
              <a:t> </a:t>
            </a:r>
            <a:r>
              <a:rPr lang="sl-SI" sz="2200" dirty="0" err="1" smtClean="0"/>
              <a:t>and</a:t>
            </a:r>
            <a:r>
              <a:rPr lang="sl-SI" sz="2200" dirty="0" smtClean="0"/>
              <a:t> </a:t>
            </a:r>
            <a:r>
              <a:rPr lang="sl-SI" sz="2200" dirty="0" err="1" smtClean="0"/>
              <a:t>Linguistics</a:t>
            </a:r>
            <a:r>
              <a:rPr lang="sl-SI" sz="2200" dirty="0" smtClean="0"/>
              <a:t>, Zagreb) - </a:t>
            </a:r>
            <a:r>
              <a:rPr lang="sl-SI" sz="2200" dirty="0" smtClean="0">
                <a:hlinkClick r:id="rId9"/>
              </a:rPr>
              <a:t>http://ihjj.hr/projekt/baza-hrvatskih-glagolskih-valencija/27/</a:t>
            </a:r>
            <a:endParaRPr lang="sl-SI" sz="2200" dirty="0" smtClean="0"/>
          </a:p>
          <a:p>
            <a:pPr lvl="1">
              <a:lnSpc>
                <a:spcPct val="110000"/>
              </a:lnSpc>
            </a:pPr>
            <a:r>
              <a:rPr lang="sl-SI" sz="2200" b="1" dirty="0" err="1" smtClean="0"/>
              <a:t>Slovene</a:t>
            </a:r>
            <a:r>
              <a:rPr lang="sl-SI" sz="2200" b="1" dirty="0" smtClean="0"/>
              <a:t> </a:t>
            </a:r>
            <a:r>
              <a:rPr lang="sl-SI" sz="2200" b="1" dirty="0" err="1" smtClean="0"/>
              <a:t>Lexical</a:t>
            </a:r>
            <a:r>
              <a:rPr lang="sl-SI" sz="2200" b="1" dirty="0" smtClean="0"/>
              <a:t> </a:t>
            </a:r>
            <a:r>
              <a:rPr lang="sl-SI" sz="2200" b="1" dirty="0" err="1" smtClean="0"/>
              <a:t>Database</a:t>
            </a:r>
            <a:r>
              <a:rPr lang="sl-SI" sz="2200" dirty="0" smtClean="0"/>
              <a:t>, Polona Gantar (</a:t>
            </a:r>
            <a:r>
              <a:rPr lang="sl-SI" sz="2200" dirty="0" err="1" smtClean="0"/>
              <a:t>University</a:t>
            </a:r>
            <a:r>
              <a:rPr lang="sl-SI" sz="2200" dirty="0" smtClean="0"/>
              <a:t> </a:t>
            </a:r>
            <a:r>
              <a:rPr lang="sl-SI" sz="2200" dirty="0" err="1" smtClean="0"/>
              <a:t>of</a:t>
            </a:r>
            <a:r>
              <a:rPr lang="sl-SI" sz="2200" dirty="0" smtClean="0"/>
              <a:t> Ljubljana)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sl-SI" sz="2200" dirty="0" smtClean="0"/>
              <a:t>	</a:t>
            </a:r>
            <a:r>
              <a:rPr lang="sl-SI" sz="2200" dirty="0" smtClean="0">
                <a:hlinkClick r:id="rId10"/>
              </a:rPr>
              <a:t>http://eng.slovenscina.eu/spletni-slovar/leksikalna-baza</a:t>
            </a:r>
            <a:endParaRPr lang="sl-SI" sz="2200" dirty="0" smtClean="0"/>
          </a:p>
        </p:txBody>
      </p:sp>
    </p:spTree>
    <p:extLst>
      <p:ext uri="{BB962C8B-B14F-4D97-AF65-F5344CB8AC3E}">
        <p14:creationId xmlns:p14="http://schemas.microsoft.com/office/powerpoint/2010/main" val="79713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900</Words>
  <Application>Microsoft Office PowerPoint</Application>
  <PresentationFormat>Widescreen</PresentationFormat>
  <Paragraphs>137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Office Theme</vt:lpstr>
      <vt:lpstr>PARSEME/ENeL workshop on MWE e-lexicons</vt:lpstr>
      <vt:lpstr>Invitation (10 Dec 2015)</vt:lpstr>
      <vt:lpstr>Practical information</vt:lpstr>
      <vt:lpstr>Tuesday morning</vt:lpstr>
      <vt:lpstr> MWEs from a lexicographical perspective - a global view</vt:lpstr>
      <vt:lpstr>Introduction </vt:lpstr>
      <vt:lpstr>Outline</vt:lpstr>
      <vt:lpstr>Tuesday afternoon</vt:lpstr>
      <vt:lpstr>Data sets from participants</vt:lpstr>
      <vt:lpstr>Wednesday</vt:lpstr>
      <vt:lpstr>Wish list</vt:lpstr>
      <vt:lpstr>ENeL Participants</vt:lpstr>
      <vt:lpstr>Results</vt:lpstr>
    </vt:vector>
  </TitlesOfParts>
  <Company>IJS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PARSEME/ENeL workshop on MWE e-lexicons</dc:title>
  <dc:creator>Simon Krek</dc:creator>
  <cp:lastModifiedBy>Simon Krek</cp:lastModifiedBy>
  <cp:revision>35</cp:revision>
  <dcterms:created xsi:type="dcterms:W3CDTF">2016-03-31T11:44:46Z</dcterms:created>
  <dcterms:modified xsi:type="dcterms:W3CDTF">2016-03-31T13:34:24Z</dcterms:modified>
</cp:coreProperties>
</file>