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60" r:id="rId6"/>
    <p:sldId id="263"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64" r:id="rId20"/>
    <p:sldId id="277" r:id="rId21"/>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9" autoAdjust="0"/>
    <p:restoredTop sz="94660"/>
  </p:normalViewPr>
  <p:slideViewPr>
    <p:cSldViewPr snapToGrid="0">
      <p:cViewPr varScale="1">
        <p:scale>
          <a:sx n="66" d="100"/>
          <a:sy n="66" d="100"/>
        </p:scale>
        <p:origin x="641"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l-S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p>
            <a:fld id="{C657ACF7-841C-4871-86FC-C081892D18B9}" type="datetimeFigureOut">
              <a:rPr lang="sl-SI" smtClean="0"/>
              <a:t>8.4.2016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3734807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C657ACF7-841C-4871-86FC-C081892D18B9}" type="datetimeFigureOut">
              <a:rPr lang="sl-SI" smtClean="0"/>
              <a:t>8.4.2016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164847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C657ACF7-841C-4871-86FC-C081892D18B9}" type="datetimeFigureOut">
              <a:rPr lang="sl-SI" smtClean="0"/>
              <a:t>8.4.2016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105546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C657ACF7-841C-4871-86FC-C081892D18B9}" type="datetimeFigureOut">
              <a:rPr lang="sl-SI" smtClean="0"/>
              <a:t>8.4.2016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139699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l-S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57ACF7-841C-4871-86FC-C081892D18B9}" type="datetimeFigureOut">
              <a:rPr lang="sl-SI" smtClean="0"/>
              <a:t>8.4.2016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3283443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0"/>
          </p:nvPr>
        </p:nvSpPr>
        <p:spPr/>
        <p:txBody>
          <a:bodyPr/>
          <a:lstStyle/>
          <a:p>
            <a:fld id="{C657ACF7-841C-4871-86FC-C081892D18B9}" type="datetimeFigureOut">
              <a:rPr lang="sl-SI" smtClean="0"/>
              <a:t>8.4.2016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2947873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l-S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6"/>
          <p:cNvSpPr>
            <a:spLocks noGrp="1"/>
          </p:cNvSpPr>
          <p:nvPr>
            <p:ph type="dt" sz="half" idx="10"/>
          </p:nvPr>
        </p:nvSpPr>
        <p:spPr/>
        <p:txBody>
          <a:bodyPr/>
          <a:lstStyle/>
          <a:p>
            <a:fld id="{C657ACF7-841C-4871-86FC-C081892D18B9}" type="datetimeFigureOut">
              <a:rPr lang="sl-SI" smtClean="0"/>
              <a:t>8.4.2016</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2695167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p>
            <a:fld id="{C657ACF7-841C-4871-86FC-C081892D18B9}" type="datetimeFigureOut">
              <a:rPr lang="sl-SI" smtClean="0"/>
              <a:t>8.4.2016</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930368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57ACF7-841C-4871-86FC-C081892D18B9}" type="datetimeFigureOut">
              <a:rPr lang="sl-SI" smtClean="0"/>
              <a:t>8.4.2016</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306573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l-S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57ACF7-841C-4871-86FC-C081892D18B9}" type="datetimeFigureOut">
              <a:rPr lang="sl-SI" smtClean="0"/>
              <a:t>8.4.2016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2265992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l-S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57ACF7-841C-4871-86FC-C081892D18B9}" type="datetimeFigureOut">
              <a:rPr lang="sl-SI" smtClean="0"/>
              <a:t>8.4.2016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B997E7E-369A-45BB-989D-6199CD036D82}" type="slidenum">
              <a:rPr lang="sl-SI" smtClean="0"/>
              <a:t>‹#›</a:t>
            </a:fld>
            <a:endParaRPr lang="sl-SI"/>
          </a:p>
        </p:txBody>
      </p:sp>
    </p:spTree>
    <p:extLst>
      <p:ext uri="{BB962C8B-B14F-4D97-AF65-F5344CB8AC3E}">
        <p14:creationId xmlns:p14="http://schemas.microsoft.com/office/powerpoint/2010/main" val="400259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l-S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7ACF7-841C-4871-86FC-C081892D18B9}" type="datetimeFigureOut">
              <a:rPr lang="sl-SI" smtClean="0"/>
              <a:t>8.4.2016</a:t>
            </a:fld>
            <a:endParaRPr lang="sl-S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97E7E-369A-45BB-989D-6199CD036D82}" type="slidenum">
              <a:rPr lang="sl-SI" smtClean="0"/>
              <a:t>‹#›</a:t>
            </a:fld>
            <a:endParaRPr lang="sl-SI"/>
          </a:p>
        </p:txBody>
      </p:sp>
    </p:spTree>
    <p:extLst>
      <p:ext uri="{BB962C8B-B14F-4D97-AF65-F5344CB8AC3E}">
        <p14:creationId xmlns:p14="http://schemas.microsoft.com/office/powerpoint/2010/main" val="2550271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ec.europa.eu/research/participants/portal/desktop/en/opportunities/h2020/topics/2123-infraia-02-2017.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dwds.d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imon.krek@guest.arnes.si" TargetMode="External"/><Relationship Id="rId2" Type="http://schemas.openxmlformats.org/officeDocument/2006/relationships/hyperlink" Target="mailto:simon.krek@ijs.s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l-SI" dirty="0" smtClean="0"/>
              <a:t>ELEXIS</a:t>
            </a:r>
            <a:endParaRPr lang="sl-SI" dirty="0"/>
          </a:p>
        </p:txBody>
      </p:sp>
      <p:sp>
        <p:nvSpPr>
          <p:cNvPr id="3" name="Subtitle 2"/>
          <p:cNvSpPr>
            <a:spLocks noGrp="1"/>
          </p:cNvSpPr>
          <p:nvPr>
            <p:ph type="subTitle" idx="1"/>
          </p:nvPr>
        </p:nvSpPr>
        <p:spPr/>
        <p:txBody>
          <a:bodyPr/>
          <a:lstStyle/>
          <a:p>
            <a:r>
              <a:rPr lang="sl-SI" b="1" dirty="0" err="1" smtClean="0"/>
              <a:t>European</a:t>
            </a:r>
            <a:r>
              <a:rPr lang="sl-SI" b="1" dirty="0" smtClean="0"/>
              <a:t> </a:t>
            </a:r>
            <a:r>
              <a:rPr lang="sl-SI" b="1" dirty="0" err="1" smtClean="0"/>
              <a:t>Lexicographic</a:t>
            </a:r>
            <a:r>
              <a:rPr lang="sl-SI" b="1" dirty="0" smtClean="0"/>
              <a:t> </a:t>
            </a:r>
            <a:r>
              <a:rPr lang="sl-SI" b="1" dirty="0" err="1" smtClean="0"/>
              <a:t>Infrastructure</a:t>
            </a:r>
            <a:endParaRPr lang="sl-SI" b="1" dirty="0" smtClean="0"/>
          </a:p>
          <a:p>
            <a:r>
              <a:rPr lang="sl-SI" dirty="0" err="1" smtClean="0"/>
              <a:t>Call</a:t>
            </a:r>
            <a:r>
              <a:rPr lang="sl-SI" dirty="0" smtClean="0"/>
              <a:t>: </a:t>
            </a:r>
            <a:r>
              <a:rPr lang="en-US" dirty="0" smtClean="0"/>
              <a:t>Integrating </a:t>
            </a:r>
            <a:r>
              <a:rPr lang="en-US" dirty="0"/>
              <a:t>Activities for Starting </a:t>
            </a:r>
            <a:r>
              <a:rPr lang="en-US" dirty="0" smtClean="0"/>
              <a:t>Communities</a:t>
            </a:r>
            <a:endParaRPr lang="sl-SI" dirty="0" smtClean="0"/>
          </a:p>
          <a:p>
            <a:r>
              <a:rPr lang="en-US" dirty="0" smtClean="0">
                <a:hlinkClick r:id="rId2"/>
              </a:rPr>
              <a:t>INFRAIA-02-2017</a:t>
            </a:r>
            <a:endParaRPr lang="en-US" dirty="0"/>
          </a:p>
          <a:p>
            <a:endParaRPr lang="sl-SI" dirty="0"/>
          </a:p>
        </p:txBody>
      </p:sp>
    </p:spTree>
    <p:extLst>
      <p:ext uri="{BB962C8B-B14F-4D97-AF65-F5344CB8AC3E}">
        <p14:creationId xmlns:p14="http://schemas.microsoft.com/office/powerpoint/2010/main" val="151460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Impact</a:t>
            </a:r>
            <a:r>
              <a:rPr lang="sl-SI" dirty="0" smtClean="0"/>
              <a:t>: </a:t>
            </a:r>
            <a:r>
              <a:rPr lang="en-US" dirty="0" smtClean="0"/>
              <a:t>Cross-disciplinary </a:t>
            </a:r>
            <a:r>
              <a:rPr lang="en-US" dirty="0" err="1"/>
              <a:t>fertilisations</a:t>
            </a:r>
            <a:r>
              <a:rPr lang="en-US" dirty="0"/>
              <a:t>, academia and industry</a:t>
            </a:r>
            <a:endParaRPr lang="sl-SI" dirty="0"/>
          </a:p>
        </p:txBody>
      </p:sp>
      <p:sp>
        <p:nvSpPr>
          <p:cNvPr id="3" name="Content Placeholder 2"/>
          <p:cNvSpPr>
            <a:spLocks noGrp="1"/>
          </p:cNvSpPr>
          <p:nvPr>
            <p:ph idx="1"/>
          </p:nvPr>
        </p:nvSpPr>
        <p:spPr/>
        <p:txBody>
          <a:bodyPr>
            <a:normAutofit fontScale="92500" lnSpcReduction="20000"/>
          </a:bodyPr>
          <a:lstStyle/>
          <a:p>
            <a:r>
              <a:rPr lang="en-US" dirty="0" smtClean="0"/>
              <a:t>both </a:t>
            </a:r>
            <a:r>
              <a:rPr lang="en-US" dirty="0"/>
              <a:t>computational linguistics and lexicography will be able to achieve a higher level of language description and text processing in a virtuous cycle of cross-disciplinary exchange of knowledge and data;</a:t>
            </a:r>
          </a:p>
          <a:p>
            <a:r>
              <a:rPr lang="en-US" dirty="0" smtClean="0"/>
              <a:t>research </a:t>
            </a:r>
            <a:r>
              <a:rPr lang="en-US" dirty="0"/>
              <a:t>or study of lexica in linguistic studies and related disciplines will be enabled by massive interlinking of previously isolated lexicographic resources, which can lead to new discoveries, particularly in the semantic domain;</a:t>
            </a:r>
          </a:p>
          <a:p>
            <a:r>
              <a:rPr lang="en-US" dirty="0" smtClean="0"/>
              <a:t>in </a:t>
            </a:r>
            <a:r>
              <a:rPr lang="en-US" dirty="0"/>
              <a:t>humanities disciplines, such as history, religion, gender studies, literature and education, new resources and services can be used for cross-lingual studies, based on interlinked and integrated semantic data;</a:t>
            </a:r>
          </a:p>
          <a:p>
            <a:r>
              <a:rPr lang="en-US" dirty="0" smtClean="0"/>
              <a:t>artificial </a:t>
            </a:r>
            <a:r>
              <a:rPr lang="en-US" dirty="0"/>
              <a:t>intelligence systems will be able to make use of lexicographic data in repositories, interlinked semantic data and extracted data from multilingual and multimodal resources.</a:t>
            </a:r>
          </a:p>
          <a:p>
            <a:endParaRPr lang="sl-SI" dirty="0"/>
          </a:p>
        </p:txBody>
      </p:sp>
    </p:spTree>
    <p:extLst>
      <p:ext uri="{BB962C8B-B14F-4D97-AF65-F5344CB8AC3E}">
        <p14:creationId xmlns:p14="http://schemas.microsoft.com/office/powerpoint/2010/main" val="3703634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Impact</a:t>
            </a:r>
            <a:r>
              <a:rPr lang="sl-SI" dirty="0" smtClean="0"/>
              <a:t>: </a:t>
            </a:r>
            <a:r>
              <a:rPr lang="sl-SI" dirty="0" err="1" smtClean="0"/>
              <a:t>Integration</a:t>
            </a:r>
            <a:r>
              <a:rPr lang="sl-SI" dirty="0" smtClean="0"/>
              <a:t> </a:t>
            </a:r>
            <a:r>
              <a:rPr lang="sl-SI" dirty="0" err="1"/>
              <a:t>of</a:t>
            </a:r>
            <a:r>
              <a:rPr lang="sl-SI" dirty="0"/>
              <a:t> </a:t>
            </a:r>
            <a:r>
              <a:rPr lang="sl-SI" dirty="0" err="1"/>
              <a:t>knowledge-based</a:t>
            </a:r>
            <a:r>
              <a:rPr lang="sl-SI" dirty="0"/>
              <a:t> </a:t>
            </a:r>
            <a:r>
              <a:rPr lang="sl-SI" dirty="0" err="1" smtClean="0"/>
              <a:t>resources</a:t>
            </a:r>
            <a:r>
              <a:rPr lang="sl-SI" dirty="0" smtClean="0"/>
              <a:t> 1</a:t>
            </a:r>
            <a:endParaRPr lang="sl-SI" dirty="0"/>
          </a:p>
        </p:txBody>
      </p:sp>
      <p:sp>
        <p:nvSpPr>
          <p:cNvPr id="3" name="Content Placeholder 2"/>
          <p:cNvSpPr>
            <a:spLocks noGrp="1"/>
          </p:cNvSpPr>
          <p:nvPr>
            <p:ph idx="1"/>
          </p:nvPr>
        </p:nvSpPr>
        <p:spPr/>
        <p:txBody>
          <a:bodyPr>
            <a:normAutofit lnSpcReduction="10000"/>
          </a:bodyPr>
          <a:lstStyle/>
          <a:p>
            <a:r>
              <a:rPr lang="en-US" dirty="0" smtClean="0"/>
              <a:t>previously </a:t>
            </a:r>
            <a:r>
              <a:rPr lang="en-US" dirty="0"/>
              <a:t>non-integrated modern and historical lexicographic resources available as isolated incompatible data will be linked, integrated and enriched on different levels. A scalable, multilingual and multifunctional, language resource will be created by:</a:t>
            </a:r>
          </a:p>
          <a:p>
            <a:r>
              <a:rPr lang="en-US" dirty="0"/>
              <a:t>➔	</a:t>
            </a:r>
            <a:r>
              <a:rPr lang="en-US" b="1" dirty="0"/>
              <a:t>linking resources</a:t>
            </a:r>
            <a:r>
              <a:rPr lang="en-US" dirty="0"/>
              <a:t>: this means providing links between different elements of dictionary entries (lemmas/headwords, senses, definitions, multi-word expressions, etymologies, etc.) enabling any dictionary (element) to be linked with all other dictionaries (or dictionary elements).</a:t>
            </a:r>
          </a:p>
          <a:p>
            <a:r>
              <a:rPr lang="en-US" dirty="0"/>
              <a:t>Result: a growing network of existing dictionaries linked across common concepts via a huge (multilingual) index.</a:t>
            </a:r>
          </a:p>
          <a:p>
            <a:endParaRPr lang="sl-SI" dirty="0"/>
          </a:p>
        </p:txBody>
      </p:sp>
    </p:spTree>
    <p:extLst>
      <p:ext uri="{BB962C8B-B14F-4D97-AF65-F5344CB8AC3E}">
        <p14:creationId xmlns:p14="http://schemas.microsoft.com/office/powerpoint/2010/main" val="1389812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a:t>Impact</a:t>
            </a:r>
            <a:r>
              <a:rPr lang="sl-SI" dirty="0"/>
              <a:t>: </a:t>
            </a:r>
            <a:r>
              <a:rPr lang="sl-SI" dirty="0" err="1" smtClean="0"/>
              <a:t>Integration</a:t>
            </a:r>
            <a:r>
              <a:rPr lang="sl-SI" dirty="0" smtClean="0"/>
              <a:t> </a:t>
            </a:r>
            <a:r>
              <a:rPr lang="sl-SI" dirty="0" err="1"/>
              <a:t>of</a:t>
            </a:r>
            <a:r>
              <a:rPr lang="sl-SI" dirty="0"/>
              <a:t> </a:t>
            </a:r>
            <a:r>
              <a:rPr lang="sl-SI" dirty="0" err="1"/>
              <a:t>knowledge-based</a:t>
            </a:r>
            <a:r>
              <a:rPr lang="sl-SI" dirty="0"/>
              <a:t> </a:t>
            </a:r>
            <a:r>
              <a:rPr lang="sl-SI" dirty="0" err="1"/>
              <a:t>resources</a:t>
            </a:r>
            <a:r>
              <a:rPr lang="sl-SI" dirty="0"/>
              <a:t> </a:t>
            </a:r>
            <a:r>
              <a:rPr lang="sl-SI" dirty="0" smtClean="0"/>
              <a:t>2</a:t>
            </a:r>
            <a:endParaRPr lang="sl-SI" dirty="0"/>
          </a:p>
        </p:txBody>
      </p:sp>
      <p:sp>
        <p:nvSpPr>
          <p:cNvPr id="3" name="Content Placeholder 2"/>
          <p:cNvSpPr>
            <a:spLocks noGrp="1"/>
          </p:cNvSpPr>
          <p:nvPr>
            <p:ph idx="1"/>
          </p:nvPr>
        </p:nvSpPr>
        <p:spPr/>
        <p:txBody>
          <a:bodyPr>
            <a:normAutofit/>
          </a:bodyPr>
          <a:lstStyle/>
          <a:p>
            <a:pPr lvl="0"/>
            <a:r>
              <a:rPr lang="en-US" dirty="0"/>
              <a:t>➔	</a:t>
            </a:r>
            <a:r>
              <a:rPr lang="en-GB" b="1" dirty="0" smtClean="0"/>
              <a:t>integrating </a:t>
            </a:r>
            <a:r>
              <a:rPr lang="en-GB" b="1" dirty="0"/>
              <a:t>resources</a:t>
            </a:r>
            <a:r>
              <a:rPr lang="en-GB" dirty="0"/>
              <a:t>: this means taking information from individual resources and putting them together in a new resource / aligning them to create a combined resource.  </a:t>
            </a:r>
            <a:endParaRPr lang="sl-SI" dirty="0" smtClean="0"/>
          </a:p>
          <a:p>
            <a:pPr lvl="1"/>
            <a:r>
              <a:rPr lang="en-GB" dirty="0" smtClean="0"/>
              <a:t>Result</a:t>
            </a:r>
            <a:r>
              <a:rPr lang="en-GB" dirty="0"/>
              <a:t>: any combination of existing (linked) resources resulting in a new resource available for immediate use or as a starting point for creating a novel individual lexicographic resource</a:t>
            </a:r>
            <a:r>
              <a:rPr lang="en-GB" dirty="0" smtClean="0"/>
              <a:t>.</a:t>
            </a:r>
            <a:endParaRPr lang="sl-SI" dirty="0" smtClean="0"/>
          </a:p>
          <a:p>
            <a:pPr lvl="1"/>
            <a:r>
              <a:rPr lang="en-GB" dirty="0" smtClean="0"/>
              <a:t>Example</a:t>
            </a:r>
            <a:r>
              <a:rPr lang="en-GB" dirty="0"/>
              <a:t>: </a:t>
            </a:r>
            <a:r>
              <a:rPr lang="en-GB" dirty="0">
                <a:hlinkClick r:id="rId2"/>
              </a:rPr>
              <a:t>http://www.dwds.de/</a:t>
            </a:r>
            <a:r>
              <a:rPr lang="en-GB" dirty="0"/>
              <a:t> (cf. Geyken, </a:t>
            </a:r>
            <a:r>
              <a:rPr lang="en-GB" dirty="0" err="1"/>
              <a:t>Vossen</a:t>
            </a:r>
            <a:r>
              <a:rPr lang="en-GB" dirty="0"/>
              <a:t>) - DWDSWB, WDG and </a:t>
            </a:r>
            <a:r>
              <a:rPr lang="en-GB" dirty="0" err="1"/>
              <a:t>EtymWB</a:t>
            </a:r>
            <a:r>
              <a:rPr lang="en-GB" dirty="0"/>
              <a:t> are completely aligned and the alignment is actively exploited on the project’s website to achieve a synchronised display of equivalent lexical entries. This makes it possible to use </a:t>
            </a:r>
            <a:r>
              <a:rPr lang="en-GB" dirty="0" err="1"/>
              <a:t>EtymWB</a:t>
            </a:r>
            <a:r>
              <a:rPr lang="en-GB" dirty="0"/>
              <a:t> as an etymological extension to the synchronous view of the present-day dictionaries.</a:t>
            </a:r>
            <a:endParaRPr lang="sl-SI" dirty="0"/>
          </a:p>
          <a:p>
            <a:endParaRPr lang="sl-SI" dirty="0"/>
          </a:p>
        </p:txBody>
      </p:sp>
    </p:spTree>
    <p:extLst>
      <p:ext uri="{BB962C8B-B14F-4D97-AF65-F5344CB8AC3E}">
        <p14:creationId xmlns:p14="http://schemas.microsoft.com/office/powerpoint/2010/main" val="634332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a:t>Impact</a:t>
            </a:r>
            <a:r>
              <a:rPr lang="sl-SI" dirty="0"/>
              <a:t>: </a:t>
            </a:r>
            <a:r>
              <a:rPr lang="sl-SI" dirty="0" err="1" smtClean="0"/>
              <a:t>Integration</a:t>
            </a:r>
            <a:r>
              <a:rPr lang="sl-SI" dirty="0" smtClean="0"/>
              <a:t> </a:t>
            </a:r>
            <a:r>
              <a:rPr lang="sl-SI" dirty="0" err="1"/>
              <a:t>of</a:t>
            </a:r>
            <a:r>
              <a:rPr lang="sl-SI" dirty="0"/>
              <a:t> </a:t>
            </a:r>
            <a:r>
              <a:rPr lang="sl-SI" dirty="0" err="1"/>
              <a:t>knowledge-based</a:t>
            </a:r>
            <a:r>
              <a:rPr lang="sl-SI" dirty="0"/>
              <a:t> </a:t>
            </a:r>
            <a:r>
              <a:rPr lang="sl-SI" dirty="0" err="1"/>
              <a:t>resources</a:t>
            </a:r>
            <a:r>
              <a:rPr lang="sl-SI" dirty="0"/>
              <a:t> </a:t>
            </a:r>
            <a:r>
              <a:rPr lang="sl-SI" dirty="0" smtClean="0"/>
              <a:t>3</a:t>
            </a:r>
            <a:endParaRPr lang="sl-SI" dirty="0"/>
          </a:p>
        </p:txBody>
      </p:sp>
      <p:sp>
        <p:nvSpPr>
          <p:cNvPr id="3" name="Content Placeholder 2"/>
          <p:cNvSpPr>
            <a:spLocks noGrp="1"/>
          </p:cNvSpPr>
          <p:nvPr>
            <p:ph idx="1"/>
          </p:nvPr>
        </p:nvSpPr>
        <p:spPr/>
        <p:txBody>
          <a:bodyPr/>
          <a:lstStyle/>
          <a:p>
            <a:r>
              <a:rPr lang="en-US" dirty="0"/>
              <a:t>➔	</a:t>
            </a:r>
            <a:r>
              <a:rPr lang="en-US" b="1" dirty="0"/>
              <a:t>enriching resources </a:t>
            </a:r>
            <a:r>
              <a:rPr lang="en-US" dirty="0"/>
              <a:t>with multimodal data (image, sound, video), and unstructured text (corpora, news feeds, social media etc.) </a:t>
            </a:r>
          </a:p>
          <a:p>
            <a:r>
              <a:rPr lang="en-US" dirty="0"/>
              <a:t>Result: a portal with cross-lingual, cross-media information on word usage.</a:t>
            </a:r>
          </a:p>
          <a:p>
            <a:r>
              <a:rPr lang="en-US" dirty="0"/>
              <a:t>Example: X-LIKE (http://www.xlike.org/, http://eventregistry.org/) and X-LIME (http://xlime.eu/) projects working on extracting knowledge from different media channels and languages and relating it to cross-lingual, cross-media knowledge bases. In case of ELEXIS, “knowledge” is focused on lexicographic description.</a:t>
            </a:r>
          </a:p>
        </p:txBody>
      </p:sp>
    </p:spTree>
    <p:extLst>
      <p:ext uri="{BB962C8B-B14F-4D97-AF65-F5344CB8AC3E}">
        <p14:creationId xmlns:p14="http://schemas.microsoft.com/office/powerpoint/2010/main" val="3161516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a:t>Impact</a:t>
            </a:r>
            <a:r>
              <a:rPr lang="sl-SI" dirty="0"/>
              <a:t>: </a:t>
            </a:r>
            <a:r>
              <a:rPr lang="sl-SI" dirty="0" err="1" smtClean="0"/>
              <a:t>Integration</a:t>
            </a:r>
            <a:r>
              <a:rPr lang="sl-SI" dirty="0" smtClean="0"/>
              <a:t> </a:t>
            </a:r>
            <a:r>
              <a:rPr lang="sl-SI" dirty="0" err="1"/>
              <a:t>of</a:t>
            </a:r>
            <a:r>
              <a:rPr lang="sl-SI" dirty="0"/>
              <a:t> </a:t>
            </a:r>
            <a:r>
              <a:rPr lang="sl-SI" dirty="0" err="1"/>
              <a:t>knowledge-based</a:t>
            </a:r>
            <a:r>
              <a:rPr lang="sl-SI" dirty="0"/>
              <a:t> </a:t>
            </a:r>
            <a:r>
              <a:rPr lang="sl-SI" dirty="0" err="1"/>
              <a:t>resources</a:t>
            </a:r>
            <a:r>
              <a:rPr lang="sl-SI" dirty="0"/>
              <a:t> </a:t>
            </a:r>
            <a:r>
              <a:rPr lang="sl-SI" dirty="0" smtClean="0"/>
              <a:t>4</a:t>
            </a:r>
            <a:endParaRPr lang="sl-SI" dirty="0"/>
          </a:p>
        </p:txBody>
      </p:sp>
      <p:sp>
        <p:nvSpPr>
          <p:cNvPr id="3" name="Content Placeholder 2"/>
          <p:cNvSpPr>
            <a:spLocks noGrp="1"/>
          </p:cNvSpPr>
          <p:nvPr>
            <p:ph idx="1"/>
          </p:nvPr>
        </p:nvSpPr>
        <p:spPr/>
        <p:txBody>
          <a:bodyPr/>
          <a:lstStyle/>
          <a:p>
            <a:pPr lvl="0"/>
            <a:r>
              <a:rPr lang="en-GB" dirty="0"/>
              <a:t>ultimate goal: a universal (integrated and enriched) registry/network of semantic relations used as a semantic intermediary language for global knowledge exchange, focused on difficult </a:t>
            </a:r>
            <a:r>
              <a:rPr lang="en-GB" dirty="0" err="1"/>
              <a:t>polysemous</a:t>
            </a:r>
            <a:r>
              <a:rPr lang="en-GB" dirty="0"/>
              <a:t> vocabulary (single-word and multi-word), modern and historical; the realisation of a universal lexicographic </a:t>
            </a:r>
            <a:r>
              <a:rPr lang="en-GB" dirty="0" err="1"/>
              <a:t>metastructure</a:t>
            </a:r>
            <a:r>
              <a:rPr lang="en-GB" dirty="0"/>
              <a:t>; a matrix dictionary spanning across languages and time.</a:t>
            </a:r>
            <a:endParaRPr lang="sl-SI" dirty="0"/>
          </a:p>
          <a:p>
            <a:endParaRPr lang="sl-SI" dirty="0"/>
          </a:p>
        </p:txBody>
      </p:sp>
    </p:spTree>
    <p:extLst>
      <p:ext uri="{BB962C8B-B14F-4D97-AF65-F5344CB8AC3E}">
        <p14:creationId xmlns:p14="http://schemas.microsoft.com/office/powerpoint/2010/main" val="4164734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dirty="0" err="1" smtClean="0"/>
              <a:t>Virtuous</a:t>
            </a:r>
            <a:r>
              <a:rPr lang="sl-SI" dirty="0" smtClean="0"/>
              <a:t> </a:t>
            </a:r>
            <a:r>
              <a:rPr lang="sl-SI" dirty="0" err="1" smtClean="0"/>
              <a:t>cycle</a:t>
            </a:r>
            <a:r>
              <a:rPr lang="sl-SI" dirty="0" smtClean="0"/>
              <a:t> </a:t>
            </a:r>
            <a:r>
              <a:rPr lang="sl-SI" dirty="0" err="1" smtClean="0"/>
              <a:t>of</a:t>
            </a:r>
            <a:r>
              <a:rPr lang="sl-SI" dirty="0" smtClean="0"/>
              <a:t> e-</a:t>
            </a:r>
            <a:r>
              <a:rPr lang="sl-SI" dirty="0" err="1" smtClean="0"/>
              <a:t>lexicography</a:t>
            </a:r>
            <a:endParaRPr lang="sl-SI"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126794" y="1825625"/>
            <a:ext cx="5938412" cy="4351338"/>
          </a:xfrm>
        </p:spPr>
      </p:pic>
    </p:spTree>
    <p:extLst>
      <p:ext uri="{BB962C8B-B14F-4D97-AF65-F5344CB8AC3E}">
        <p14:creationId xmlns:p14="http://schemas.microsoft.com/office/powerpoint/2010/main" val="1191733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Consortium</a:t>
            </a:r>
            <a:r>
              <a:rPr lang="sl-SI" dirty="0" smtClean="0"/>
              <a:t> 1</a:t>
            </a:r>
            <a:endParaRPr lang="sl-SI" dirty="0"/>
          </a:p>
        </p:txBody>
      </p:sp>
      <p:sp>
        <p:nvSpPr>
          <p:cNvPr id="3" name="Content Placeholder 2"/>
          <p:cNvSpPr>
            <a:spLocks noGrp="1"/>
          </p:cNvSpPr>
          <p:nvPr>
            <p:ph idx="1"/>
          </p:nvPr>
        </p:nvSpPr>
        <p:spPr/>
        <p:txBody>
          <a:bodyPr>
            <a:normAutofit fontScale="92500"/>
          </a:bodyPr>
          <a:lstStyle/>
          <a:p>
            <a:pPr lvl="0"/>
            <a:r>
              <a:rPr lang="en-GB" i="1" u="sng" dirty="0"/>
              <a:t>Providers of lexicographic data and expertise:</a:t>
            </a:r>
            <a:endParaRPr lang="sl-SI" dirty="0"/>
          </a:p>
          <a:p>
            <a:pPr lvl="1"/>
            <a:r>
              <a:rPr lang="en-GB" b="1" dirty="0"/>
              <a:t>Institute for Dutch Language</a:t>
            </a:r>
            <a:r>
              <a:rPr lang="en-GB" dirty="0"/>
              <a:t>, Leiden, Netherlands (Carole </a:t>
            </a:r>
            <a:r>
              <a:rPr lang="en-GB" dirty="0" smtClean="0"/>
              <a:t>Tiberius</a:t>
            </a:r>
            <a:r>
              <a:rPr lang="sl-SI" dirty="0" smtClean="0"/>
              <a:t>)</a:t>
            </a:r>
            <a:endParaRPr lang="sl-SI" dirty="0"/>
          </a:p>
          <a:p>
            <a:pPr lvl="1"/>
            <a:r>
              <a:rPr lang="en-GB" b="1" dirty="0"/>
              <a:t>Danish Society for Language and Literature</a:t>
            </a:r>
            <a:r>
              <a:rPr lang="en-GB" dirty="0"/>
              <a:t>, Copenhagen, Denmark (Lars </a:t>
            </a:r>
            <a:r>
              <a:rPr lang="en-GB" dirty="0" smtClean="0"/>
              <a:t>Trap-Jensen</a:t>
            </a:r>
            <a:r>
              <a:rPr lang="sl-SI" dirty="0" smtClean="0"/>
              <a:t>)</a:t>
            </a:r>
            <a:endParaRPr lang="sl-SI" dirty="0"/>
          </a:p>
          <a:p>
            <a:pPr lvl="1"/>
            <a:r>
              <a:rPr lang="en-GB" b="1" dirty="0"/>
              <a:t>K Dictionaries</a:t>
            </a:r>
            <a:r>
              <a:rPr lang="en-GB" dirty="0"/>
              <a:t>, Tel Aviv, Israel (Ilan </a:t>
            </a:r>
            <a:r>
              <a:rPr lang="en-GB" dirty="0" smtClean="0"/>
              <a:t>Kernerman</a:t>
            </a:r>
            <a:r>
              <a:rPr lang="sl-SI" dirty="0" smtClean="0"/>
              <a:t>)</a:t>
            </a:r>
          </a:p>
          <a:p>
            <a:pPr lvl="0"/>
            <a:r>
              <a:rPr lang="en-GB" dirty="0" smtClean="0"/>
              <a:t> </a:t>
            </a:r>
            <a:r>
              <a:rPr lang="en-GB" i="1" u="sng" dirty="0" smtClean="0"/>
              <a:t>Providers </a:t>
            </a:r>
            <a:r>
              <a:rPr lang="en-GB" i="1" u="sng" dirty="0"/>
              <a:t>of lexicographic data and computational linguistics expertise:</a:t>
            </a:r>
            <a:endParaRPr lang="sl-SI" dirty="0"/>
          </a:p>
          <a:p>
            <a:pPr lvl="1"/>
            <a:r>
              <a:rPr lang="en-GB" b="1" dirty="0"/>
              <a:t>Institute for Bulgarian Language “</a:t>
            </a:r>
            <a:r>
              <a:rPr lang="en-GB" b="1" dirty="0" err="1"/>
              <a:t>Prof.</a:t>
            </a:r>
            <a:r>
              <a:rPr lang="en-GB" b="1" dirty="0"/>
              <a:t> </a:t>
            </a:r>
            <a:r>
              <a:rPr lang="en-GB" b="1" dirty="0" err="1"/>
              <a:t>Lyubomir</a:t>
            </a:r>
            <a:r>
              <a:rPr lang="en-GB" b="1" dirty="0"/>
              <a:t> </a:t>
            </a:r>
            <a:r>
              <a:rPr lang="en-GB" b="1" dirty="0" err="1"/>
              <a:t>Andreychin</a:t>
            </a:r>
            <a:r>
              <a:rPr lang="en-GB" b="1" dirty="0"/>
              <a:t>”</a:t>
            </a:r>
            <a:r>
              <a:rPr lang="en-GB" dirty="0"/>
              <a:t>, Sofia, Bulgaria (</a:t>
            </a:r>
            <a:r>
              <a:rPr lang="en-GB" dirty="0" err="1"/>
              <a:t>Svetla</a:t>
            </a:r>
            <a:r>
              <a:rPr lang="en-GB" dirty="0"/>
              <a:t> </a:t>
            </a:r>
            <a:r>
              <a:rPr lang="en-GB" dirty="0" err="1"/>
              <a:t>Koeva</a:t>
            </a:r>
            <a:r>
              <a:rPr lang="en-GB" dirty="0"/>
              <a:t>, Diana </a:t>
            </a:r>
            <a:r>
              <a:rPr lang="en-GB" dirty="0" err="1"/>
              <a:t>Blagoeva</a:t>
            </a:r>
            <a:r>
              <a:rPr lang="en-GB" dirty="0" smtClean="0"/>
              <a:t>)</a:t>
            </a:r>
            <a:endParaRPr lang="sl-SI" dirty="0" smtClean="0"/>
          </a:p>
          <a:p>
            <a:pPr lvl="1"/>
            <a:r>
              <a:rPr lang="en-GB" b="1" dirty="0" smtClean="0"/>
              <a:t>Research </a:t>
            </a:r>
            <a:r>
              <a:rPr lang="en-GB" b="1" dirty="0"/>
              <a:t>Institute for Linguistics, Hungarian Academy of Sciences</a:t>
            </a:r>
            <a:r>
              <a:rPr lang="en-GB" dirty="0"/>
              <a:t>, Budapest, Hungary (</a:t>
            </a:r>
            <a:r>
              <a:rPr lang="en-GB" dirty="0" err="1"/>
              <a:t>Tamas</a:t>
            </a:r>
            <a:r>
              <a:rPr lang="en-GB" dirty="0"/>
              <a:t> </a:t>
            </a:r>
            <a:r>
              <a:rPr lang="en-GB" dirty="0" err="1"/>
              <a:t>Varadi</a:t>
            </a:r>
            <a:r>
              <a:rPr lang="en-GB" dirty="0" smtClean="0"/>
              <a:t>)</a:t>
            </a:r>
            <a:endParaRPr lang="sl-SI" dirty="0"/>
          </a:p>
          <a:p>
            <a:pPr lvl="1"/>
            <a:r>
              <a:rPr lang="en-GB" b="1" dirty="0"/>
              <a:t>Institute for Computational Linguistics “A. </a:t>
            </a:r>
            <a:r>
              <a:rPr lang="en-GB" b="1" dirty="0" err="1"/>
              <a:t>Zampolli</a:t>
            </a:r>
            <a:r>
              <a:rPr lang="en-GB" b="1" dirty="0"/>
              <a:t>”</a:t>
            </a:r>
            <a:r>
              <a:rPr lang="en-GB" dirty="0"/>
              <a:t>, Pisa, Italy (Monica Monachini</a:t>
            </a:r>
            <a:r>
              <a:rPr lang="en-GB" dirty="0" smtClean="0"/>
              <a:t>)</a:t>
            </a:r>
            <a:endParaRPr lang="sl-SI" dirty="0"/>
          </a:p>
        </p:txBody>
      </p:sp>
    </p:spTree>
    <p:extLst>
      <p:ext uri="{BB962C8B-B14F-4D97-AF65-F5344CB8AC3E}">
        <p14:creationId xmlns:p14="http://schemas.microsoft.com/office/powerpoint/2010/main" val="1063718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Consortium</a:t>
            </a:r>
            <a:r>
              <a:rPr lang="sl-SI" dirty="0" smtClean="0"/>
              <a:t> 2</a:t>
            </a:r>
            <a:endParaRPr lang="sl-SI" dirty="0"/>
          </a:p>
        </p:txBody>
      </p:sp>
      <p:sp>
        <p:nvSpPr>
          <p:cNvPr id="3" name="Content Placeholder 2"/>
          <p:cNvSpPr>
            <a:spLocks noGrp="1"/>
          </p:cNvSpPr>
          <p:nvPr>
            <p:ph idx="1"/>
          </p:nvPr>
        </p:nvSpPr>
        <p:spPr/>
        <p:txBody>
          <a:bodyPr>
            <a:normAutofit/>
          </a:bodyPr>
          <a:lstStyle/>
          <a:p>
            <a:pPr lvl="0"/>
            <a:r>
              <a:rPr lang="en-GB" i="1" u="sng" dirty="0"/>
              <a:t>Standardisation partners:</a:t>
            </a:r>
            <a:endParaRPr lang="sl-SI" dirty="0"/>
          </a:p>
          <a:p>
            <a:pPr lvl="1"/>
            <a:r>
              <a:rPr lang="en-GB" b="1" dirty="0"/>
              <a:t>Faculty of Social Sciences and Humanities, </a:t>
            </a:r>
            <a:r>
              <a:rPr lang="en-GB" b="1" dirty="0" err="1"/>
              <a:t>Universidade</a:t>
            </a:r>
            <a:r>
              <a:rPr lang="en-GB" b="1" dirty="0"/>
              <a:t> Nova de </a:t>
            </a:r>
            <a:r>
              <a:rPr lang="en-GB" b="1" dirty="0" err="1"/>
              <a:t>Lisboa</a:t>
            </a:r>
            <a:r>
              <a:rPr lang="en-GB" dirty="0"/>
              <a:t>, Lisbon, Portugal (Rute </a:t>
            </a:r>
            <a:r>
              <a:rPr lang="en-GB" dirty="0" smtClean="0"/>
              <a:t>Costa) </a:t>
            </a:r>
            <a:endParaRPr lang="sl-SI" dirty="0"/>
          </a:p>
          <a:p>
            <a:pPr lvl="0"/>
            <a:r>
              <a:rPr lang="en-GB" i="1" u="sng" dirty="0"/>
              <a:t>Digital humanities, training and outreach partners:</a:t>
            </a:r>
            <a:endParaRPr lang="sl-SI" dirty="0"/>
          </a:p>
          <a:p>
            <a:pPr lvl="1"/>
            <a:r>
              <a:rPr lang="en-GB" b="1" dirty="0"/>
              <a:t>Austrian Academy of Sciences, Austrian Centre for Digital Humanities</a:t>
            </a:r>
            <a:r>
              <a:rPr lang="en-GB" dirty="0"/>
              <a:t>, Vienna, Austria (Eveline Wandl-Vogt</a:t>
            </a:r>
            <a:r>
              <a:rPr lang="en-GB" dirty="0" smtClean="0"/>
              <a:t>)</a:t>
            </a:r>
            <a:endParaRPr lang="sl-SI" dirty="0"/>
          </a:p>
          <a:p>
            <a:pPr lvl="1"/>
            <a:r>
              <a:rPr lang="en-GB" b="1" dirty="0"/>
              <a:t>Belgrade </a:t>
            </a:r>
            <a:r>
              <a:rPr lang="en-GB" b="1" dirty="0" err="1"/>
              <a:t>Center</a:t>
            </a:r>
            <a:r>
              <a:rPr lang="en-GB" b="1" dirty="0"/>
              <a:t> for Digital Humanities</a:t>
            </a:r>
            <a:r>
              <a:rPr lang="en-GB" dirty="0"/>
              <a:t>, Belgrade, Serbia (Toma Tasovac</a:t>
            </a:r>
            <a:r>
              <a:rPr lang="en-GB" dirty="0" smtClean="0"/>
              <a:t>)</a:t>
            </a:r>
            <a:endParaRPr lang="sl-SI" dirty="0"/>
          </a:p>
          <a:p>
            <a:endParaRPr lang="sl-SI" dirty="0"/>
          </a:p>
        </p:txBody>
      </p:sp>
    </p:spTree>
    <p:extLst>
      <p:ext uri="{BB962C8B-B14F-4D97-AF65-F5344CB8AC3E}">
        <p14:creationId xmlns:p14="http://schemas.microsoft.com/office/powerpoint/2010/main" val="28053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Consortium</a:t>
            </a:r>
            <a:r>
              <a:rPr lang="sl-SI" dirty="0" smtClean="0"/>
              <a:t> 3</a:t>
            </a:r>
            <a:endParaRPr lang="sl-SI" dirty="0"/>
          </a:p>
        </p:txBody>
      </p:sp>
      <p:sp>
        <p:nvSpPr>
          <p:cNvPr id="3" name="Content Placeholder 2"/>
          <p:cNvSpPr>
            <a:spLocks noGrp="1"/>
          </p:cNvSpPr>
          <p:nvPr>
            <p:ph idx="1"/>
          </p:nvPr>
        </p:nvSpPr>
        <p:spPr/>
        <p:txBody>
          <a:bodyPr>
            <a:normAutofit/>
          </a:bodyPr>
          <a:lstStyle/>
          <a:p>
            <a:pPr lvl="0"/>
            <a:r>
              <a:rPr lang="en-GB" i="1" u="sng" dirty="0"/>
              <a:t>Technology partners:</a:t>
            </a:r>
            <a:endParaRPr lang="sl-SI" dirty="0"/>
          </a:p>
          <a:p>
            <a:pPr lvl="1"/>
            <a:r>
              <a:rPr lang="en-GB" b="1" dirty="0"/>
              <a:t>Artificial Intelligence Laboratory, </a:t>
            </a:r>
            <a:r>
              <a:rPr lang="en-GB" b="1" dirty="0" err="1"/>
              <a:t>Jožef</a:t>
            </a:r>
            <a:r>
              <a:rPr lang="en-GB" b="1" dirty="0"/>
              <a:t> Stefan Institute</a:t>
            </a:r>
            <a:r>
              <a:rPr lang="en-GB" dirty="0"/>
              <a:t>, Ljubljana, Slovenia (Simon Krek, Marko Grobelnik, Tomaž Erjavec, Iztok Kosem</a:t>
            </a:r>
            <a:r>
              <a:rPr lang="en-GB" dirty="0" smtClean="0"/>
              <a:t>)</a:t>
            </a:r>
            <a:r>
              <a:rPr lang="sl-SI" dirty="0" smtClean="0"/>
              <a:t>, </a:t>
            </a:r>
            <a:r>
              <a:rPr lang="sl-SI" dirty="0" err="1" smtClean="0"/>
              <a:t>leading</a:t>
            </a:r>
            <a:r>
              <a:rPr lang="sl-SI" dirty="0" smtClean="0"/>
              <a:t> partner</a:t>
            </a:r>
            <a:endParaRPr lang="sl-SI" dirty="0"/>
          </a:p>
          <a:p>
            <a:pPr lvl="1"/>
            <a:r>
              <a:rPr lang="en-GB" b="1" dirty="0" err="1"/>
              <a:t>Sapienza</a:t>
            </a:r>
            <a:r>
              <a:rPr lang="en-GB" b="1" dirty="0"/>
              <a:t> University of Rome</a:t>
            </a:r>
            <a:r>
              <a:rPr lang="en-GB" dirty="0"/>
              <a:t>, Italy (Roberto Navigli</a:t>
            </a:r>
            <a:r>
              <a:rPr lang="en-GB" dirty="0" smtClean="0"/>
              <a:t>)</a:t>
            </a:r>
            <a:endParaRPr lang="sl-SI" dirty="0"/>
          </a:p>
          <a:p>
            <a:pPr lvl="1"/>
            <a:r>
              <a:rPr lang="en-GB" b="1" dirty="0"/>
              <a:t>Insight Centre for Data Analytics, National University of Ireland</a:t>
            </a:r>
            <a:r>
              <a:rPr lang="en-GB" dirty="0"/>
              <a:t>, Galway, Ireland (John McCrae, Paul Buitelaar</a:t>
            </a:r>
            <a:r>
              <a:rPr lang="en-GB" dirty="0" smtClean="0"/>
              <a:t>)</a:t>
            </a:r>
            <a:endParaRPr lang="sl-SI" dirty="0"/>
          </a:p>
          <a:p>
            <a:pPr lvl="1"/>
            <a:r>
              <a:rPr lang="en-GB" b="1" dirty="0"/>
              <a:t>University of Saarland</a:t>
            </a:r>
            <a:r>
              <a:rPr lang="en-GB" dirty="0"/>
              <a:t>, </a:t>
            </a:r>
            <a:r>
              <a:rPr lang="en-GB" dirty="0" err="1"/>
              <a:t>Saarbrücken</a:t>
            </a:r>
            <a:r>
              <a:rPr lang="en-GB" dirty="0"/>
              <a:t>, Germany (Thierry Declerck</a:t>
            </a:r>
            <a:r>
              <a:rPr lang="en-GB" dirty="0" smtClean="0"/>
              <a:t>)</a:t>
            </a:r>
            <a:endParaRPr lang="sl-SI" dirty="0"/>
          </a:p>
          <a:p>
            <a:pPr lvl="1"/>
            <a:r>
              <a:rPr lang="en-GB" b="1" dirty="0"/>
              <a:t>Lexical Computing CZ </a:t>
            </a:r>
            <a:r>
              <a:rPr lang="en-GB" b="1" dirty="0" err="1"/>
              <a:t>s.r.o</a:t>
            </a:r>
            <a:r>
              <a:rPr lang="en-GB" b="1" dirty="0"/>
              <a:t>.</a:t>
            </a:r>
            <a:r>
              <a:rPr lang="en-GB" dirty="0"/>
              <a:t>, Brno, Czech Republic (Miloš </a:t>
            </a:r>
            <a:r>
              <a:rPr lang="en-GB" dirty="0" err="1"/>
              <a:t>Jakubiček</a:t>
            </a:r>
            <a:r>
              <a:rPr lang="en-GB" dirty="0" smtClean="0"/>
              <a:t>)</a:t>
            </a:r>
            <a:endParaRPr lang="sl-SI" dirty="0"/>
          </a:p>
        </p:txBody>
      </p:sp>
    </p:spTree>
    <p:extLst>
      <p:ext uri="{BB962C8B-B14F-4D97-AF65-F5344CB8AC3E}">
        <p14:creationId xmlns:p14="http://schemas.microsoft.com/office/powerpoint/2010/main" val="42957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14701" y="341452"/>
            <a:ext cx="9236564" cy="6245421"/>
          </a:xfrm>
        </p:spPr>
      </p:pic>
    </p:spTree>
    <p:extLst>
      <p:ext uri="{BB962C8B-B14F-4D97-AF65-F5344CB8AC3E}">
        <p14:creationId xmlns:p14="http://schemas.microsoft.com/office/powerpoint/2010/main" val="1912042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dirty="0" err="1"/>
              <a:t>Call</a:t>
            </a:r>
            <a:r>
              <a:rPr lang="sl-SI" dirty="0"/>
              <a:t>: </a:t>
            </a:r>
            <a:r>
              <a:rPr lang="en-US" dirty="0"/>
              <a:t>INFRAIA-02-2017</a:t>
            </a:r>
          </a:p>
        </p:txBody>
      </p:sp>
      <p:sp>
        <p:nvSpPr>
          <p:cNvPr id="3" name="Content Placeholder 2"/>
          <p:cNvSpPr>
            <a:spLocks noGrp="1"/>
          </p:cNvSpPr>
          <p:nvPr>
            <p:ph idx="1"/>
          </p:nvPr>
        </p:nvSpPr>
        <p:spPr/>
        <p:txBody>
          <a:bodyPr>
            <a:normAutofit/>
          </a:bodyPr>
          <a:lstStyle/>
          <a:p>
            <a:r>
              <a:rPr lang="sl-SI" dirty="0" err="1"/>
              <a:t>Types</a:t>
            </a:r>
            <a:r>
              <a:rPr lang="sl-SI" dirty="0"/>
              <a:t> </a:t>
            </a:r>
            <a:r>
              <a:rPr lang="sl-SI" dirty="0" err="1"/>
              <a:t>of</a:t>
            </a:r>
            <a:r>
              <a:rPr lang="sl-SI" dirty="0"/>
              <a:t> </a:t>
            </a:r>
            <a:r>
              <a:rPr lang="sl-SI" dirty="0" err="1"/>
              <a:t>action</a:t>
            </a:r>
            <a:r>
              <a:rPr lang="sl-SI" dirty="0"/>
              <a:t>:	RIA </a:t>
            </a:r>
            <a:r>
              <a:rPr lang="sl-SI" dirty="0" err="1"/>
              <a:t>Research</a:t>
            </a:r>
            <a:r>
              <a:rPr lang="sl-SI" dirty="0"/>
              <a:t> </a:t>
            </a:r>
            <a:r>
              <a:rPr lang="sl-SI" dirty="0" err="1"/>
              <a:t>and</a:t>
            </a:r>
            <a:r>
              <a:rPr lang="sl-SI" dirty="0"/>
              <a:t> </a:t>
            </a:r>
            <a:r>
              <a:rPr lang="sl-SI" dirty="0" err="1"/>
              <a:t>Innovation</a:t>
            </a:r>
            <a:r>
              <a:rPr lang="sl-SI" dirty="0"/>
              <a:t> </a:t>
            </a:r>
            <a:r>
              <a:rPr lang="sl-SI" dirty="0" err="1"/>
              <a:t>action</a:t>
            </a:r>
            <a:endParaRPr lang="sl-SI" dirty="0"/>
          </a:p>
          <a:p>
            <a:r>
              <a:rPr lang="sl-SI" dirty="0" err="1" smtClean="0"/>
              <a:t>Deadline</a:t>
            </a:r>
            <a:r>
              <a:rPr lang="sl-SI" dirty="0" smtClean="0"/>
              <a:t> Model</a:t>
            </a:r>
            <a:r>
              <a:rPr lang="sl-SI" dirty="0"/>
              <a:t>: 	</a:t>
            </a:r>
            <a:r>
              <a:rPr lang="sl-SI" dirty="0" err="1"/>
              <a:t>two-stage</a:t>
            </a:r>
            <a:r>
              <a:rPr lang="sl-SI" dirty="0"/>
              <a:t> </a:t>
            </a:r>
          </a:p>
          <a:p>
            <a:r>
              <a:rPr lang="sl-SI" dirty="0" smtClean="0"/>
              <a:t>1st </a:t>
            </a:r>
            <a:r>
              <a:rPr lang="sl-SI" dirty="0" err="1" smtClean="0"/>
              <a:t>stage</a:t>
            </a:r>
            <a:r>
              <a:rPr lang="sl-SI" dirty="0" smtClean="0"/>
              <a:t> </a:t>
            </a:r>
            <a:r>
              <a:rPr lang="sl-SI" dirty="0" err="1" smtClean="0"/>
              <a:t>Deadline</a:t>
            </a:r>
            <a:r>
              <a:rPr lang="sl-SI" dirty="0" smtClean="0"/>
              <a:t>:	30 </a:t>
            </a:r>
            <a:r>
              <a:rPr lang="sl-SI" dirty="0" err="1"/>
              <a:t>March</a:t>
            </a:r>
            <a:r>
              <a:rPr lang="sl-SI" dirty="0"/>
              <a:t> </a:t>
            </a:r>
            <a:r>
              <a:rPr lang="sl-SI" b="1" dirty="0"/>
              <a:t>2016</a:t>
            </a:r>
            <a:r>
              <a:rPr lang="sl-SI" dirty="0"/>
              <a:t> 17:00:00</a:t>
            </a:r>
          </a:p>
          <a:p>
            <a:r>
              <a:rPr lang="sl-SI" dirty="0" smtClean="0"/>
              <a:t>2nd </a:t>
            </a:r>
            <a:r>
              <a:rPr lang="sl-SI" dirty="0" err="1"/>
              <a:t>stage</a:t>
            </a:r>
            <a:r>
              <a:rPr lang="sl-SI" dirty="0"/>
              <a:t> </a:t>
            </a:r>
            <a:r>
              <a:rPr lang="sl-SI" dirty="0" err="1"/>
              <a:t>Deadline</a:t>
            </a:r>
            <a:r>
              <a:rPr lang="sl-SI" dirty="0"/>
              <a:t>:	</a:t>
            </a:r>
            <a:r>
              <a:rPr lang="sl-SI" dirty="0" smtClean="0"/>
              <a:t>29 </a:t>
            </a:r>
            <a:r>
              <a:rPr lang="sl-SI" dirty="0" err="1"/>
              <a:t>March</a:t>
            </a:r>
            <a:r>
              <a:rPr lang="sl-SI" dirty="0"/>
              <a:t> </a:t>
            </a:r>
            <a:r>
              <a:rPr lang="sl-SI" b="1" dirty="0"/>
              <a:t>2017</a:t>
            </a:r>
            <a:r>
              <a:rPr lang="sl-SI" dirty="0"/>
              <a:t> </a:t>
            </a:r>
            <a:endParaRPr lang="sl-SI" dirty="0" smtClean="0"/>
          </a:p>
          <a:p>
            <a:r>
              <a:rPr lang="sl-SI" dirty="0" err="1" smtClean="0"/>
              <a:t>Work</a:t>
            </a:r>
            <a:r>
              <a:rPr lang="sl-SI" dirty="0" smtClean="0"/>
              <a:t> </a:t>
            </a:r>
            <a:r>
              <a:rPr lang="sl-SI" dirty="0" err="1"/>
              <a:t>Programme</a:t>
            </a:r>
            <a:r>
              <a:rPr lang="sl-SI" dirty="0"/>
              <a:t> Part</a:t>
            </a:r>
            <a:r>
              <a:rPr lang="sl-SI" dirty="0" smtClean="0"/>
              <a:t>:	</a:t>
            </a:r>
            <a:r>
              <a:rPr lang="sl-SI" sz="2000" dirty="0" err="1" smtClean="0"/>
              <a:t>European</a:t>
            </a:r>
            <a:r>
              <a:rPr lang="sl-SI" sz="2000" dirty="0" smtClean="0"/>
              <a:t> </a:t>
            </a:r>
            <a:r>
              <a:rPr lang="sl-SI" sz="2000" dirty="0" err="1"/>
              <a:t>Research</a:t>
            </a:r>
            <a:r>
              <a:rPr lang="sl-SI" sz="2000" dirty="0"/>
              <a:t> </a:t>
            </a:r>
            <a:r>
              <a:rPr lang="sl-SI" sz="2000" dirty="0" err="1"/>
              <a:t>Infrastructures</a:t>
            </a:r>
            <a:r>
              <a:rPr lang="sl-SI" sz="2000" dirty="0"/>
              <a:t> (</a:t>
            </a:r>
            <a:r>
              <a:rPr lang="sl-SI" sz="2000" dirty="0" err="1"/>
              <a:t>including</a:t>
            </a:r>
            <a:r>
              <a:rPr lang="sl-SI" sz="2000" dirty="0"/>
              <a:t> e-</a:t>
            </a:r>
            <a:r>
              <a:rPr lang="sl-SI" sz="2000" dirty="0" err="1"/>
              <a:t>Infrastructures</a:t>
            </a:r>
            <a:r>
              <a:rPr lang="sl-SI" sz="2000" dirty="0" smtClean="0"/>
              <a:t>)</a:t>
            </a:r>
          </a:p>
          <a:p>
            <a:r>
              <a:rPr lang="sl-SI" dirty="0" err="1" smtClean="0"/>
              <a:t>Duration</a:t>
            </a:r>
            <a:r>
              <a:rPr lang="sl-SI" dirty="0" smtClean="0"/>
              <a:t>: 4 </a:t>
            </a:r>
            <a:r>
              <a:rPr lang="sl-SI" dirty="0" err="1" smtClean="0"/>
              <a:t>years</a:t>
            </a:r>
            <a:endParaRPr lang="sl-SI" dirty="0" smtClean="0"/>
          </a:p>
          <a:p>
            <a:r>
              <a:rPr lang="sl-SI" dirty="0" err="1" smtClean="0"/>
              <a:t>Budget</a:t>
            </a:r>
            <a:r>
              <a:rPr lang="sl-SI" dirty="0" smtClean="0"/>
              <a:t>: 5M EUR</a:t>
            </a:r>
          </a:p>
          <a:p>
            <a:r>
              <a:rPr lang="sl-SI" dirty="0" err="1" smtClean="0"/>
              <a:t>Results</a:t>
            </a:r>
            <a:r>
              <a:rPr lang="sl-SI" dirty="0" smtClean="0"/>
              <a:t>: 3 </a:t>
            </a:r>
            <a:r>
              <a:rPr lang="sl-SI" dirty="0" err="1" smtClean="0"/>
              <a:t>months</a:t>
            </a:r>
            <a:r>
              <a:rPr lang="sl-SI" dirty="0" smtClean="0"/>
              <a:t> (1st </a:t>
            </a:r>
            <a:r>
              <a:rPr lang="sl-SI" dirty="0" err="1" smtClean="0"/>
              <a:t>stage</a:t>
            </a:r>
            <a:r>
              <a:rPr lang="sl-SI" dirty="0" smtClean="0"/>
              <a:t>)</a:t>
            </a:r>
            <a:endParaRPr lang="sl-SI" dirty="0"/>
          </a:p>
        </p:txBody>
      </p:sp>
    </p:spTree>
    <p:extLst>
      <p:ext uri="{BB962C8B-B14F-4D97-AF65-F5344CB8AC3E}">
        <p14:creationId xmlns:p14="http://schemas.microsoft.com/office/powerpoint/2010/main" val="1124940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Questions</a:t>
            </a:r>
            <a:endParaRPr lang="sl-SI" dirty="0"/>
          </a:p>
        </p:txBody>
      </p:sp>
      <p:sp>
        <p:nvSpPr>
          <p:cNvPr id="3" name="Content Placeholder 2"/>
          <p:cNvSpPr>
            <a:spLocks noGrp="1"/>
          </p:cNvSpPr>
          <p:nvPr>
            <p:ph idx="1"/>
          </p:nvPr>
        </p:nvSpPr>
        <p:spPr/>
        <p:txBody>
          <a:bodyPr/>
          <a:lstStyle/>
          <a:p>
            <a:pPr algn="ctr"/>
            <a:endParaRPr lang="sl-SI" dirty="0" smtClean="0">
              <a:hlinkClick r:id="rId2"/>
            </a:endParaRPr>
          </a:p>
          <a:p>
            <a:pPr algn="ctr"/>
            <a:endParaRPr lang="sl-SI" dirty="0">
              <a:hlinkClick r:id="rId2"/>
            </a:endParaRPr>
          </a:p>
          <a:p>
            <a:pPr algn="ctr"/>
            <a:endParaRPr lang="sl-SI" dirty="0" smtClean="0">
              <a:hlinkClick r:id="rId2"/>
            </a:endParaRPr>
          </a:p>
          <a:p>
            <a:pPr algn="ctr"/>
            <a:r>
              <a:rPr lang="sl-SI" dirty="0" smtClean="0">
                <a:hlinkClick r:id="rId2"/>
              </a:rPr>
              <a:t>simon.krek@ijs.si</a:t>
            </a:r>
            <a:endParaRPr lang="sl-SI" dirty="0" smtClean="0"/>
          </a:p>
          <a:p>
            <a:pPr algn="ctr"/>
            <a:r>
              <a:rPr lang="sl-SI" dirty="0" smtClean="0">
                <a:hlinkClick r:id="rId3"/>
              </a:rPr>
              <a:t>simon.krek@guest.arnes.si</a:t>
            </a:r>
            <a:r>
              <a:rPr lang="sl-SI" dirty="0" smtClean="0"/>
              <a:t> </a:t>
            </a:r>
            <a:endParaRPr lang="sl-SI" dirty="0"/>
          </a:p>
        </p:txBody>
      </p:sp>
    </p:spTree>
    <p:extLst>
      <p:ext uri="{BB962C8B-B14F-4D97-AF65-F5344CB8AC3E}">
        <p14:creationId xmlns:p14="http://schemas.microsoft.com/office/powerpoint/2010/main" val="2004293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Abstract</a:t>
            </a:r>
            <a:r>
              <a:rPr lang="sl-SI" dirty="0" smtClean="0"/>
              <a:t> – </a:t>
            </a:r>
            <a:r>
              <a:rPr lang="sl-SI" dirty="0" err="1" smtClean="0"/>
              <a:t>access</a:t>
            </a:r>
            <a:r>
              <a:rPr lang="sl-SI" dirty="0" smtClean="0"/>
              <a:t>, bridge </a:t>
            </a:r>
            <a:r>
              <a:rPr lang="sl-SI" dirty="0" err="1" smtClean="0"/>
              <a:t>the</a:t>
            </a:r>
            <a:r>
              <a:rPr lang="sl-SI" dirty="0" smtClean="0"/>
              <a:t> </a:t>
            </a:r>
            <a:r>
              <a:rPr lang="sl-SI" dirty="0" err="1" smtClean="0"/>
              <a:t>gap</a:t>
            </a:r>
            <a:endParaRPr lang="sl-SI" dirty="0"/>
          </a:p>
        </p:txBody>
      </p:sp>
      <p:sp>
        <p:nvSpPr>
          <p:cNvPr id="3" name="Content Placeholder 2"/>
          <p:cNvSpPr>
            <a:spLocks noGrp="1"/>
          </p:cNvSpPr>
          <p:nvPr>
            <p:ph idx="1"/>
          </p:nvPr>
        </p:nvSpPr>
        <p:spPr/>
        <p:txBody>
          <a:bodyPr>
            <a:normAutofit fontScale="92500" lnSpcReduction="10000"/>
          </a:bodyPr>
          <a:lstStyle/>
          <a:p>
            <a:r>
              <a:rPr lang="en-GB" sz="3000" dirty="0"/>
              <a:t>The project proposes to integrate, extend and harmonise national and regional efforts in the field of lexicography, both modern and </a:t>
            </a:r>
            <a:r>
              <a:rPr lang="sl-SI" sz="3000" dirty="0" smtClean="0"/>
              <a:t>h</a:t>
            </a:r>
            <a:r>
              <a:rPr lang="en-GB" sz="3000" dirty="0" err="1" smtClean="0"/>
              <a:t>istorical</a:t>
            </a:r>
            <a:r>
              <a:rPr lang="en-GB" sz="3000" dirty="0"/>
              <a:t>, with the goal of creating a sustainable infrastructure which will </a:t>
            </a:r>
            <a:endParaRPr lang="sl-SI" sz="3000" dirty="0" smtClean="0"/>
          </a:p>
          <a:p>
            <a:r>
              <a:rPr lang="en-GB" sz="3000" dirty="0" smtClean="0"/>
              <a:t>enable </a:t>
            </a:r>
            <a:r>
              <a:rPr lang="en-GB" sz="3000" dirty="0"/>
              <a:t>efficient </a:t>
            </a:r>
            <a:r>
              <a:rPr lang="en-GB" sz="3000" b="1" dirty="0"/>
              <a:t>access to high quality lexical data </a:t>
            </a:r>
            <a:r>
              <a:rPr lang="en-GB" sz="3000" dirty="0"/>
              <a:t>in the digital age, and </a:t>
            </a:r>
            <a:endParaRPr lang="sl-SI" sz="3000" dirty="0" smtClean="0"/>
          </a:p>
          <a:p>
            <a:r>
              <a:rPr lang="en-GB" sz="3000" dirty="0" smtClean="0"/>
              <a:t>bridge </a:t>
            </a:r>
            <a:r>
              <a:rPr lang="en-GB" sz="3000" dirty="0"/>
              <a:t>the gap between more </a:t>
            </a:r>
            <a:r>
              <a:rPr lang="en-GB" sz="3000" b="1" dirty="0"/>
              <a:t>advanced and lesser-resourced scholarly communities</a:t>
            </a:r>
            <a:r>
              <a:rPr lang="en-GB" sz="3000" dirty="0"/>
              <a:t> working on lexicographic resources. </a:t>
            </a:r>
            <a:endParaRPr lang="sl-SI" sz="3000" dirty="0" smtClean="0"/>
          </a:p>
          <a:p>
            <a:r>
              <a:rPr lang="en-GB" sz="3000" dirty="0" smtClean="0"/>
              <a:t>The </a:t>
            </a:r>
            <a:r>
              <a:rPr lang="en-GB" sz="3000" dirty="0"/>
              <a:t>need for such an infrastructure has clearly emerged out of the lexicographic community within the European Network of e-Lexicography COST Action which will end in 2017.</a:t>
            </a:r>
            <a:endParaRPr lang="sl-SI" sz="3000" dirty="0"/>
          </a:p>
          <a:p>
            <a:endParaRPr lang="sl-SI" dirty="0"/>
          </a:p>
        </p:txBody>
      </p:sp>
    </p:spTree>
    <p:extLst>
      <p:ext uri="{BB962C8B-B14F-4D97-AF65-F5344CB8AC3E}">
        <p14:creationId xmlns:p14="http://schemas.microsoft.com/office/powerpoint/2010/main" val="2648630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NLP, LOD, SW</a:t>
            </a:r>
            <a:endParaRPr lang="sl-SI" dirty="0"/>
          </a:p>
        </p:txBody>
      </p:sp>
      <p:sp>
        <p:nvSpPr>
          <p:cNvPr id="3" name="Content Placeholder 2"/>
          <p:cNvSpPr>
            <a:spLocks noGrp="1"/>
          </p:cNvSpPr>
          <p:nvPr>
            <p:ph idx="1"/>
          </p:nvPr>
        </p:nvSpPr>
        <p:spPr/>
        <p:txBody>
          <a:bodyPr>
            <a:normAutofit fontScale="92500" lnSpcReduction="10000"/>
          </a:bodyPr>
          <a:lstStyle/>
          <a:p>
            <a:r>
              <a:rPr lang="en-US" sz="3000" dirty="0"/>
              <a:t>Current lexicographic resources, both modern and historical, have different levels of </a:t>
            </a:r>
            <a:r>
              <a:rPr lang="en-US" sz="3000" b="1" dirty="0"/>
              <a:t>structuring </a:t>
            </a:r>
            <a:r>
              <a:rPr lang="en-US" sz="3000" dirty="0"/>
              <a:t>and are not equally suitable for application in other fields, e.g. </a:t>
            </a:r>
            <a:r>
              <a:rPr lang="en-US" sz="3000" b="1" dirty="0"/>
              <a:t>Natural Language Processing</a:t>
            </a:r>
            <a:r>
              <a:rPr lang="en-US" sz="3000" dirty="0"/>
              <a:t>. The project will develop strategies, tools and standards </a:t>
            </a:r>
            <a:r>
              <a:rPr lang="en-US" sz="3000" dirty="0" smtClean="0"/>
              <a:t>for</a:t>
            </a:r>
            <a:r>
              <a:rPr lang="sl-SI" sz="3000" dirty="0" smtClean="0"/>
              <a:t> </a:t>
            </a:r>
            <a:r>
              <a:rPr lang="en-US" sz="3000" b="1" dirty="0" smtClean="0"/>
              <a:t>extracting</a:t>
            </a:r>
            <a:r>
              <a:rPr lang="en-US" sz="3000" dirty="0"/>
              <a:t>, </a:t>
            </a:r>
            <a:r>
              <a:rPr lang="en-US" sz="3000" b="1" dirty="0"/>
              <a:t>structuring</a:t>
            </a:r>
            <a:r>
              <a:rPr lang="en-US" sz="3000" dirty="0"/>
              <a:t> and </a:t>
            </a:r>
            <a:r>
              <a:rPr lang="en-US" sz="3000" b="1" dirty="0"/>
              <a:t>linking</a:t>
            </a:r>
            <a:r>
              <a:rPr lang="en-US" sz="3000" dirty="0"/>
              <a:t> lexicographic resources </a:t>
            </a:r>
            <a:r>
              <a:rPr lang="en-US" sz="3000" dirty="0" smtClean="0"/>
              <a:t>to </a:t>
            </a:r>
            <a:r>
              <a:rPr lang="en-US" sz="3000" dirty="0"/>
              <a:t>unlock their full potential for Linked Open Data and the Semantic Web, as well as in the context of digital humanities</a:t>
            </a:r>
            <a:r>
              <a:rPr lang="en-US" sz="3000" dirty="0" smtClean="0"/>
              <a:t>.</a:t>
            </a:r>
            <a:endParaRPr lang="sl-SI" sz="3000" dirty="0" smtClean="0"/>
          </a:p>
          <a:p>
            <a:r>
              <a:rPr lang="en-GB" sz="3000" dirty="0"/>
              <a:t>The project will help researchers create, access, share, link, analyse, and interpret heterogeneous lexicographic data across national borders, paving the way for ambitious, transnational, data-driven advancements in the field, while significantly reducing a </a:t>
            </a:r>
            <a:r>
              <a:rPr lang="en-GB" sz="3000" b="1" dirty="0"/>
              <a:t>duplication</a:t>
            </a:r>
            <a:r>
              <a:rPr lang="en-GB" sz="3000" dirty="0"/>
              <a:t> of effort </a:t>
            </a:r>
            <a:r>
              <a:rPr lang="en-GB" sz="3000" b="1" dirty="0"/>
              <a:t>across disciplinary </a:t>
            </a:r>
            <a:r>
              <a:rPr lang="en-GB" sz="3000" dirty="0"/>
              <a:t>boundaries.</a:t>
            </a:r>
            <a:endParaRPr lang="sl-SI" sz="3000" dirty="0"/>
          </a:p>
          <a:p>
            <a:endParaRPr lang="sl-SI" sz="3200" dirty="0"/>
          </a:p>
        </p:txBody>
      </p:sp>
    </p:spTree>
    <p:extLst>
      <p:ext uri="{BB962C8B-B14F-4D97-AF65-F5344CB8AC3E}">
        <p14:creationId xmlns:p14="http://schemas.microsoft.com/office/powerpoint/2010/main" val="1894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Consortium</a:t>
            </a:r>
            <a:r>
              <a:rPr lang="sl-SI" dirty="0" smtClean="0"/>
              <a:t>, CLARIN, DARIAH</a:t>
            </a:r>
            <a:endParaRPr lang="sl-SI" dirty="0"/>
          </a:p>
        </p:txBody>
      </p:sp>
      <p:sp>
        <p:nvSpPr>
          <p:cNvPr id="3" name="Content Placeholder 2"/>
          <p:cNvSpPr>
            <a:spLocks noGrp="1"/>
          </p:cNvSpPr>
          <p:nvPr>
            <p:ph idx="1"/>
          </p:nvPr>
        </p:nvSpPr>
        <p:spPr/>
        <p:txBody>
          <a:bodyPr>
            <a:noAutofit/>
          </a:bodyPr>
          <a:lstStyle/>
          <a:p>
            <a:r>
              <a:rPr lang="en-GB" dirty="0"/>
              <a:t>ELEXIS will be carried out by a balanced consortium with distributed geographical origins. It is composed of </a:t>
            </a:r>
            <a:r>
              <a:rPr lang="en-GB" b="1" dirty="0"/>
              <a:t>content-holding institutions</a:t>
            </a:r>
            <a:r>
              <a:rPr lang="en-GB" dirty="0"/>
              <a:t> and researchers with complementary backgrounds - </a:t>
            </a:r>
            <a:r>
              <a:rPr lang="en-GB" b="1" dirty="0"/>
              <a:t>lexicography</a:t>
            </a:r>
            <a:r>
              <a:rPr lang="en-GB" dirty="0"/>
              <a:t>, </a:t>
            </a:r>
            <a:r>
              <a:rPr lang="en-GB" b="1" dirty="0"/>
              <a:t>digital humanities</a:t>
            </a:r>
            <a:r>
              <a:rPr lang="en-GB" dirty="0"/>
              <a:t>, </a:t>
            </a:r>
            <a:r>
              <a:rPr lang="en-GB" b="1" dirty="0"/>
              <a:t>language technology </a:t>
            </a:r>
            <a:r>
              <a:rPr lang="en-GB" dirty="0"/>
              <a:t>and </a:t>
            </a:r>
            <a:r>
              <a:rPr lang="en-GB" b="1" dirty="0"/>
              <a:t>standardisation</a:t>
            </a:r>
            <a:r>
              <a:rPr lang="en-GB" dirty="0"/>
              <a:t> -  a crucial feature required to address the multi-disciplinary objectives of the project. In cooperation with CLARIN and DARIAH, it will focus on defining and providing common interoperability standards, workflows, conceptual models and data services as well as training and education activities focusing on user needs and cross-disciplinary fertilisations.</a:t>
            </a:r>
            <a:endParaRPr lang="sl-SI" dirty="0"/>
          </a:p>
        </p:txBody>
      </p:sp>
    </p:spTree>
    <p:extLst>
      <p:ext uri="{BB962C8B-B14F-4D97-AF65-F5344CB8AC3E}">
        <p14:creationId xmlns:p14="http://schemas.microsoft.com/office/powerpoint/2010/main" val="227013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Impact</a:t>
            </a:r>
            <a:r>
              <a:rPr lang="sl-SI" dirty="0" smtClean="0"/>
              <a:t>: </a:t>
            </a:r>
            <a:r>
              <a:rPr lang="en-US" dirty="0" smtClean="0"/>
              <a:t>Efficient </a:t>
            </a:r>
            <a:r>
              <a:rPr lang="en-US" dirty="0"/>
              <a:t>access and user </a:t>
            </a:r>
            <a:r>
              <a:rPr lang="en-US" dirty="0" smtClean="0"/>
              <a:t>needs</a:t>
            </a:r>
            <a:endParaRPr lang="sl-SI" dirty="0"/>
          </a:p>
        </p:txBody>
      </p:sp>
      <p:sp>
        <p:nvSpPr>
          <p:cNvPr id="3" name="Content Placeholder 2"/>
          <p:cNvSpPr>
            <a:spLocks noGrp="1"/>
          </p:cNvSpPr>
          <p:nvPr>
            <p:ph idx="1"/>
          </p:nvPr>
        </p:nvSpPr>
        <p:spPr/>
        <p:txBody>
          <a:bodyPr>
            <a:normAutofit fontScale="85000" lnSpcReduction="20000"/>
          </a:bodyPr>
          <a:lstStyle/>
          <a:p>
            <a:pPr lvl="0"/>
            <a:r>
              <a:rPr lang="en-GB" dirty="0" smtClean="0"/>
              <a:t>lexicographic </a:t>
            </a:r>
            <a:r>
              <a:rPr lang="en-GB" dirty="0"/>
              <a:t>communities working on scholarly and language standardisation dictionaries will gain access to </a:t>
            </a:r>
            <a:endParaRPr lang="sl-SI" dirty="0"/>
          </a:p>
          <a:p>
            <a:pPr lvl="1"/>
            <a:r>
              <a:rPr lang="en-GB" dirty="0"/>
              <a:t>modern and </a:t>
            </a:r>
            <a:r>
              <a:rPr lang="en-GB" dirty="0" err="1"/>
              <a:t>retrodigitised</a:t>
            </a:r>
            <a:r>
              <a:rPr lang="en-GB" dirty="0"/>
              <a:t> historical lexicographic data,</a:t>
            </a:r>
            <a:endParaRPr lang="sl-SI" dirty="0"/>
          </a:p>
          <a:p>
            <a:pPr lvl="1"/>
            <a:r>
              <a:rPr lang="en-GB" dirty="0"/>
              <a:t>large amounts of linked and integrated semantic data and </a:t>
            </a:r>
            <a:endParaRPr lang="sl-SI" dirty="0"/>
          </a:p>
          <a:p>
            <a:pPr lvl="1"/>
            <a:r>
              <a:rPr lang="en-GB" dirty="0"/>
              <a:t>extracted structured data from text corpora and multimodal resources,</a:t>
            </a:r>
            <a:endParaRPr lang="sl-SI" dirty="0"/>
          </a:p>
          <a:p>
            <a:pPr lvl="1"/>
            <a:r>
              <a:rPr lang="en-GB" dirty="0"/>
              <a:t>online training materials in DARIAH services,</a:t>
            </a:r>
            <a:endParaRPr lang="sl-SI" dirty="0"/>
          </a:p>
          <a:p>
            <a:pPr lvl="1"/>
            <a:r>
              <a:rPr lang="en-GB" dirty="0"/>
              <a:t>networking events (meetings, conferences, workshops).</a:t>
            </a:r>
            <a:endParaRPr lang="sl-SI" dirty="0"/>
          </a:p>
          <a:p>
            <a:pPr lvl="0"/>
            <a:r>
              <a:rPr lang="en-GB" dirty="0"/>
              <a:t>computational linguistics and language resources communities will gain access to currently inaccessible data from quality lexicographic resources and interlinked semantic data, as well as extracted data from corpora and multimodal resources; </a:t>
            </a:r>
            <a:endParaRPr lang="sl-SI" dirty="0"/>
          </a:p>
          <a:p>
            <a:pPr lvl="0"/>
            <a:r>
              <a:rPr lang="en-GB" dirty="0"/>
              <a:t>digital humanities communities will gain simplified and efficient access to modern and historical lexicographic resources as cultural and historical artefacts, supporting research in a wide area of humanities disciplines such as history, religion, gender studies, literature and education. </a:t>
            </a:r>
            <a:endParaRPr lang="sl-SI" dirty="0"/>
          </a:p>
        </p:txBody>
      </p:sp>
    </p:spTree>
    <p:extLst>
      <p:ext uri="{BB962C8B-B14F-4D97-AF65-F5344CB8AC3E}">
        <p14:creationId xmlns:p14="http://schemas.microsoft.com/office/powerpoint/2010/main" val="422944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Impact</a:t>
            </a:r>
            <a:r>
              <a:rPr lang="sl-SI" dirty="0" smtClean="0"/>
              <a:t>: </a:t>
            </a:r>
            <a:r>
              <a:rPr lang="sl-SI" dirty="0" err="1" smtClean="0"/>
              <a:t>Inter-infrastructure</a:t>
            </a:r>
            <a:r>
              <a:rPr lang="sl-SI" dirty="0" smtClean="0"/>
              <a:t> </a:t>
            </a:r>
            <a:r>
              <a:rPr lang="sl-SI" dirty="0" err="1"/>
              <a:t>synergies</a:t>
            </a:r>
            <a:r>
              <a:rPr lang="sl-SI" dirty="0"/>
              <a:t> </a:t>
            </a:r>
            <a:r>
              <a:rPr lang="sl-SI" dirty="0" err="1"/>
              <a:t>and</a:t>
            </a:r>
            <a:r>
              <a:rPr lang="sl-SI" dirty="0"/>
              <a:t> </a:t>
            </a:r>
            <a:r>
              <a:rPr lang="sl-SI" dirty="0" err="1"/>
              <a:t>optimisation</a:t>
            </a:r>
            <a:endParaRPr lang="sl-SI" dirty="0"/>
          </a:p>
        </p:txBody>
      </p:sp>
      <p:sp>
        <p:nvSpPr>
          <p:cNvPr id="3" name="Content Placeholder 2"/>
          <p:cNvSpPr>
            <a:spLocks noGrp="1"/>
          </p:cNvSpPr>
          <p:nvPr>
            <p:ph idx="1"/>
          </p:nvPr>
        </p:nvSpPr>
        <p:spPr/>
        <p:txBody>
          <a:bodyPr/>
          <a:lstStyle/>
          <a:p>
            <a:pPr lvl="0"/>
            <a:r>
              <a:rPr lang="en-GB" dirty="0"/>
              <a:t>currently isolated European language infrastructures working on lexical description of individual languages in national language institutes and standardisation bodies will be joined in one pan-European infrastructure; </a:t>
            </a:r>
            <a:endParaRPr lang="sl-SI" dirty="0"/>
          </a:p>
          <a:p>
            <a:pPr lvl="0"/>
            <a:r>
              <a:rPr lang="en-GB" dirty="0"/>
              <a:t>close links and synergies will be established between CLARIN and DARIAH, with ELEXIS working on top of existing services provided by both as a new user community.</a:t>
            </a:r>
            <a:endParaRPr lang="sl-SI" dirty="0"/>
          </a:p>
          <a:p>
            <a:endParaRPr lang="sl-SI" dirty="0"/>
          </a:p>
        </p:txBody>
      </p:sp>
    </p:spTree>
    <p:extLst>
      <p:ext uri="{BB962C8B-B14F-4D97-AF65-F5344CB8AC3E}">
        <p14:creationId xmlns:p14="http://schemas.microsoft.com/office/powerpoint/2010/main" val="1590877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Impact</a:t>
            </a:r>
            <a:r>
              <a:rPr lang="sl-SI" dirty="0" smtClean="0"/>
              <a:t>: </a:t>
            </a:r>
            <a:r>
              <a:rPr lang="sl-SI" dirty="0" err="1" smtClean="0"/>
              <a:t>Innovation</a:t>
            </a:r>
            <a:r>
              <a:rPr lang="sl-SI" dirty="0" smtClean="0"/>
              <a:t> </a:t>
            </a:r>
            <a:r>
              <a:rPr lang="sl-SI" dirty="0" err="1"/>
              <a:t>and</a:t>
            </a:r>
            <a:r>
              <a:rPr lang="sl-SI" dirty="0"/>
              <a:t> </a:t>
            </a:r>
            <a:r>
              <a:rPr lang="sl-SI" dirty="0" err="1"/>
              <a:t>industry</a:t>
            </a:r>
            <a:endParaRPr lang="sl-SI" dirty="0"/>
          </a:p>
        </p:txBody>
      </p:sp>
      <p:sp>
        <p:nvSpPr>
          <p:cNvPr id="3" name="Content Placeholder 2"/>
          <p:cNvSpPr>
            <a:spLocks noGrp="1"/>
          </p:cNvSpPr>
          <p:nvPr>
            <p:ph idx="1"/>
          </p:nvPr>
        </p:nvSpPr>
        <p:spPr/>
        <p:txBody>
          <a:bodyPr>
            <a:normAutofit fontScale="92500"/>
          </a:bodyPr>
          <a:lstStyle/>
          <a:p>
            <a:r>
              <a:rPr lang="en-US" dirty="0" smtClean="0"/>
              <a:t>industrial </a:t>
            </a:r>
            <a:r>
              <a:rPr lang="en-US" dirty="0"/>
              <a:t>partners in ELEXIS will be able to take the role of intermediaries between research and industry in language technology and language learning, as well as lexicography and lexical content publishing in general. Interest of industry is visible from participating partners and from the letter of interest by an important stakeholder in the field;</a:t>
            </a:r>
          </a:p>
          <a:p>
            <a:r>
              <a:rPr lang="en-US" dirty="0" smtClean="0"/>
              <a:t>information </a:t>
            </a:r>
            <a:r>
              <a:rPr lang="en-US" dirty="0"/>
              <a:t>from quality lexicographic resources and interlinked semantic data will be opened up and made available for use in commercial scenarios, based on ELEXIS work on IPR issues currently hindering the accessibility of the data;</a:t>
            </a:r>
          </a:p>
          <a:p>
            <a:r>
              <a:rPr lang="en-US" dirty="0" smtClean="0"/>
              <a:t>lexicographic </a:t>
            </a:r>
            <a:r>
              <a:rPr lang="en-US" dirty="0"/>
              <a:t>data will be evaluated by industry-supported data seal of approval.</a:t>
            </a:r>
          </a:p>
          <a:p>
            <a:endParaRPr lang="sl-SI" dirty="0"/>
          </a:p>
        </p:txBody>
      </p:sp>
    </p:spTree>
    <p:extLst>
      <p:ext uri="{BB962C8B-B14F-4D97-AF65-F5344CB8AC3E}">
        <p14:creationId xmlns:p14="http://schemas.microsoft.com/office/powerpoint/2010/main" val="4251281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Impact</a:t>
            </a:r>
            <a:r>
              <a:rPr lang="sl-SI" dirty="0" smtClean="0"/>
              <a:t>: </a:t>
            </a:r>
            <a:r>
              <a:rPr lang="sl-SI" dirty="0" err="1" smtClean="0"/>
              <a:t>Research</a:t>
            </a:r>
            <a:r>
              <a:rPr lang="sl-SI" dirty="0" smtClean="0"/>
              <a:t> </a:t>
            </a:r>
            <a:r>
              <a:rPr lang="sl-SI" dirty="0" err="1"/>
              <a:t>and</a:t>
            </a:r>
            <a:r>
              <a:rPr lang="sl-SI" dirty="0"/>
              <a:t> </a:t>
            </a:r>
            <a:r>
              <a:rPr lang="sl-SI" dirty="0" err="1"/>
              <a:t>education</a:t>
            </a:r>
            <a:endParaRPr lang="sl-SI" dirty="0"/>
          </a:p>
        </p:txBody>
      </p:sp>
      <p:sp>
        <p:nvSpPr>
          <p:cNvPr id="3" name="Content Placeholder 2"/>
          <p:cNvSpPr>
            <a:spLocks noGrp="1"/>
          </p:cNvSpPr>
          <p:nvPr>
            <p:ph idx="1"/>
          </p:nvPr>
        </p:nvSpPr>
        <p:spPr/>
        <p:txBody>
          <a:bodyPr/>
          <a:lstStyle/>
          <a:p>
            <a:r>
              <a:rPr lang="en-US" dirty="0" smtClean="0"/>
              <a:t>online </a:t>
            </a:r>
            <a:r>
              <a:rPr lang="en-US" dirty="0"/>
              <a:t>training courses on innovative e-lexicography with suggested ECTS produced by education partners (from universities) will be incorporated into existing curricula,</a:t>
            </a:r>
          </a:p>
          <a:p>
            <a:r>
              <a:rPr lang="en-US" dirty="0" smtClean="0"/>
              <a:t>language </a:t>
            </a:r>
            <a:r>
              <a:rPr lang="en-US" dirty="0"/>
              <a:t>teaching and language learning communities will be able to develop and use new improved training materials, based on the (open) access to lexica interlinked on a large scale.</a:t>
            </a:r>
          </a:p>
          <a:p>
            <a:endParaRPr lang="sl-SI" dirty="0"/>
          </a:p>
        </p:txBody>
      </p:sp>
    </p:spTree>
    <p:extLst>
      <p:ext uri="{BB962C8B-B14F-4D97-AF65-F5344CB8AC3E}">
        <p14:creationId xmlns:p14="http://schemas.microsoft.com/office/powerpoint/2010/main" val="1176187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1239</Words>
  <Application>Microsoft Office PowerPoint</Application>
  <PresentationFormat>Widescreen</PresentationFormat>
  <Paragraphs>90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ELEXIS</vt:lpstr>
      <vt:lpstr>Call: INFRAIA-02-2017</vt:lpstr>
      <vt:lpstr>Abstract – access, bridge the gap</vt:lpstr>
      <vt:lpstr>NLP, LOD, SW</vt:lpstr>
      <vt:lpstr>Consortium, CLARIN, DARIAH</vt:lpstr>
      <vt:lpstr>Impact: Efficient access and user needs</vt:lpstr>
      <vt:lpstr>Impact: Inter-infrastructure synergies and optimisation</vt:lpstr>
      <vt:lpstr>Impact: Innovation and industry</vt:lpstr>
      <vt:lpstr>Impact: Research and education</vt:lpstr>
      <vt:lpstr>Impact: Cross-disciplinary fertilisations, academia and industry</vt:lpstr>
      <vt:lpstr>Impact: Integration of knowledge-based resources 1</vt:lpstr>
      <vt:lpstr>Impact: Integration of knowledge-based resources 2</vt:lpstr>
      <vt:lpstr>Impact: Integration of knowledge-based resources 3</vt:lpstr>
      <vt:lpstr>Impact: Integration of knowledge-based resources 4</vt:lpstr>
      <vt:lpstr>Virtuous cycle of e-lexicography</vt:lpstr>
      <vt:lpstr>Consortium 1</vt:lpstr>
      <vt:lpstr>Consortium 2</vt:lpstr>
      <vt:lpstr>Consortium 3</vt:lpstr>
      <vt:lpstr>PowerPoint Presentation</vt:lpstr>
      <vt:lpstr>Questions</vt:lpstr>
    </vt:vector>
  </TitlesOfParts>
  <Company>IJS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ELEXIS</dc:title>
  <dc:creator>Simon Krek</dc:creator>
  <cp:lastModifiedBy>Simon Krek</cp:lastModifiedBy>
  <cp:revision>36</cp:revision>
  <dcterms:created xsi:type="dcterms:W3CDTF">2016-03-30T08:33:47Z</dcterms:created>
  <dcterms:modified xsi:type="dcterms:W3CDTF">2016-04-08T09:57:18Z</dcterms:modified>
</cp:coreProperties>
</file>