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</p:sldIdLst>
  <p:sldSz cx="9144000" cy="6858000" type="screen4x3"/>
  <p:notesSz cx="6735763" cy="98663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9FFF1-62C5-4F7D-9DF5-FE14BA21DE31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D3D7-1A0E-4820-8593-B4D1DFCE47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786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70C61-0640-49C7-A16F-485F98725DE4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B4606-9910-4F45-B48C-6E32803E7A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3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B4606-9910-4F45-B48C-6E32803E7A4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94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56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70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935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87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78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49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3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51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634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45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D3D5-A702-4B40-889F-4734013037B6}" type="datetimeFigureOut">
              <a:rPr lang="nl-NL" smtClean="0"/>
              <a:t>6-8-2015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C2EFF-5EE8-4E3C-A401-89A2CBA084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69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err="1" smtClean="0"/>
              <a:t>Work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and</a:t>
            </a:r>
            <a:r>
              <a:rPr lang="nl-NL" sz="4000" b="1" dirty="0" smtClean="0"/>
              <a:t> Budget Plan </a:t>
            </a:r>
            <a:br>
              <a:rPr lang="nl-NL" sz="4000" b="1" dirty="0" smtClean="0"/>
            </a:br>
            <a:r>
              <a:rPr lang="nl-NL" sz="4000" b="1" dirty="0" smtClean="0"/>
              <a:t>			2016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en-US" dirty="0"/>
              <a:t>Grant period: 	</a:t>
            </a:r>
            <a:r>
              <a:rPr lang="en-US" dirty="0" smtClean="0"/>
              <a:t>	</a:t>
            </a:r>
            <a:r>
              <a:rPr lang="en-GB" dirty="0" smtClean="0"/>
              <a:t>01/01/2016 </a:t>
            </a:r>
            <a:r>
              <a:rPr lang="en-GB" dirty="0"/>
              <a:t>– </a:t>
            </a:r>
            <a:r>
              <a:rPr lang="en-GB" dirty="0" smtClean="0"/>
              <a:t>31/12/2016</a:t>
            </a:r>
            <a:endParaRPr lang="nl-NL" dirty="0"/>
          </a:p>
          <a:p>
            <a:pPr marL="0" indent="0">
              <a:buNone/>
            </a:pPr>
            <a:r>
              <a:rPr lang="en-US" dirty="0"/>
              <a:t>Allocated budget</a:t>
            </a:r>
            <a:r>
              <a:rPr lang="en-US" dirty="0" smtClean="0"/>
              <a:t>: 	ca. € </a:t>
            </a:r>
            <a:r>
              <a:rPr lang="en-US" dirty="0" smtClean="0"/>
              <a:t>148.000 euro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NB	The budget is probably roughly the same 	as in 	budget year 2 </a:t>
            </a:r>
            <a:r>
              <a:rPr lang="en-US" dirty="0" smtClean="0"/>
              <a:t>(2015</a:t>
            </a:r>
            <a:r>
              <a:rPr lang="en-US" dirty="0" smtClean="0"/>
              <a:t>)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50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Meetings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100" b="1" dirty="0" smtClean="0"/>
              <a:t>MC: </a:t>
            </a:r>
            <a:r>
              <a:rPr lang="en-GB" sz="3100" dirty="0" smtClean="0"/>
              <a:t>2 </a:t>
            </a:r>
            <a:r>
              <a:rPr lang="en-GB" sz="3100" dirty="0"/>
              <a:t>meetings, in </a:t>
            </a:r>
            <a:r>
              <a:rPr lang="en-GB" sz="3100" dirty="0" smtClean="0"/>
              <a:t>March </a:t>
            </a:r>
            <a:r>
              <a:rPr lang="en-GB" sz="3100" dirty="0"/>
              <a:t>and </a:t>
            </a:r>
            <a:r>
              <a:rPr lang="en-GB" sz="3100" dirty="0" smtClean="0"/>
              <a:t>September 2016</a:t>
            </a:r>
            <a:endParaRPr lang="nl-NL" sz="3100" dirty="0"/>
          </a:p>
          <a:p>
            <a:pPr marL="0" indent="0">
              <a:buNone/>
            </a:pPr>
            <a:r>
              <a:rPr lang="en-GB" sz="3100" b="1" dirty="0" smtClean="0"/>
              <a:t>SG: </a:t>
            </a:r>
            <a:r>
              <a:rPr lang="en-GB" sz="3100" dirty="0" smtClean="0"/>
              <a:t> </a:t>
            </a:r>
            <a:r>
              <a:rPr lang="en-GB" sz="3100" dirty="0"/>
              <a:t>4 meetings, in </a:t>
            </a:r>
            <a:r>
              <a:rPr lang="en-GB" sz="3100" dirty="0" smtClean="0"/>
              <a:t>March, June (Skype), September </a:t>
            </a:r>
            <a:r>
              <a:rPr lang="en-GB" sz="3100" dirty="0"/>
              <a:t>and </a:t>
            </a:r>
            <a:r>
              <a:rPr lang="en-GB" sz="3100" dirty="0" smtClean="0"/>
              <a:t>November  (Skype) 2016</a:t>
            </a:r>
            <a:endParaRPr lang="nl-NL" sz="3100" dirty="0" smtClean="0"/>
          </a:p>
          <a:p>
            <a:pPr marL="0" indent="0">
              <a:buNone/>
            </a:pPr>
            <a:r>
              <a:rPr lang="en-GB" sz="2800" b="1" dirty="0" smtClean="0"/>
              <a:t>WGs</a:t>
            </a:r>
            <a:r>
              <a:rPr lang="en-GB" sz="2800" b="1" dirty="0"/>
              <a:t> </a:t>
            </a:r>
            <a:endParaRPr lang="nl-NL" sz="2800" dirty="0"/>
          </a:p>
          <a:p>
            <a:r>
              <a:rPr lang="en-GB" sz="2800" b="1" dirty="0"/>
              <a:t>WG1 Integrated interface to European dictionary content</a:t>
            </a:r>
            <a:r>
              <a:rPr lang="en-GB" sz="2800" b="1" dirty="0" smtClean="0"/>
              <a:t>: </a:t>
            </a:r>
            <a:r>
              <a:rPr lang="en-GB" sz="2800" dirty="0" smtClean="0"/>
              <a:t>2 </a:t>
            </a:r>
            <a:r>
              <a:rPr lang="en-GB" sz="2800" dirty="0"/>
              <a:t>meetings, in </a:t>
            </a:r>
            <a:r>
              <a:rPr lang="en-GB" sz="2800" dirty="0" smtClean="0"/>
              <a:t>March </a:t>
            </a:r>
            <a:r>
              <a:rPr lang="en-GB" sz="2800" dirty="0"/>
              <a:t>and </a:t>
            </a:r>
            <a:r>
              <a:rPr lang="en-GB" sz="2800" dirty="0" smtClean="0"/>
              <a:t>September 2016</a:t>
            </a:r>
            <a:endParaRPr lang="nl-NL" sz="2800" dirty="0"/>
          </a:p>
          <a:p>
            <a:r>
              <a:rPr lang="en-GB" sz="2800" b="1" dirty="0" smtClean="0"/>
              <a:t>WG2</a:t>
            </a:r>
            <a:r>
              <a:rPr lang="en-GB" sz="2800" dirty="0" smtClean="0"/>
              <a:t> </a:t>
            </a:r>
            <a:r>
              <a:rPr lang="en-US" sz="2800" b="1" dirty="0"/>
              <a:t>Retro-digitized </a:t>
            </a:r>
            <a:r>
              <a:rPr lang="en-US" sz="2800" b="1" dirty="0" smtClean="0"/>
              <a:t>dictionaries: </a:t>
            </a:r>
            <a:r>
              <a:rPr lang="en-GB" sz="2800" dirty="0"/>
              <a:t>2 meetings, in March and September 2016</a:t>
            </a:r>
            <a:endParaRPr lang="nl-NL" sz="2800" dirty="0"/>
          </a:p>
          <a:p>
            <a:r>
              <a:rPr lang="en-GB" sz="2800" b="1" dirty="0" smtClean="0"/>
              <a:t>WG3 </a:t>
            </a:r>
            <a:r>
              <a:rPr lang="en-GB" sz="2800" b="1" dirty="0"/>
              <a:t>Innovative </a:t>
            </a:r>
            <a:r>
              <a:rPr lang="en-GB" sz="2800" b="1" dirty="0" smtClean="0"/>
              <a:t>e-dictionaries: </a:t>
            </a:r>
            <a:r>
              <a:rPr lang="en-GB" sz="2800" dirty="0"/>
              <a:t>2 meetings, in March and September 2016</a:t>
            </a:r>
            <a:endParaRPr lang="nl-NL" sz="2800" dirty="0"/>
          </a:p>
          <a:p>
            <a:r>
              <a:rPr lang="en-GB" sz="2800" b="1" dirty="0" smtClean="0"/>
              <a:t>WG4 </a:t>
            </a:r>
            <a:r>
              <a:rPr lang="en-GB" sz="2800" b="1" dirty="0"/>
              <a:t>Lexicography and lexicology from a pan-European </a:t>
            </a:r>
            <a:r>
              <a:rPr lang="en-GB" sz="2800" b="1" dirty="0" smtClean="0"/>
              <a:t>perspective: </a:t>
            </a:r>
            <a:r>
              <a:rPr lang="en-GB" sz="2800" dirty="0"/>
              <a:t>2 meetings, in March and September 2016</a:t>
            </a: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902" y="5754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43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err="1" smtClean="0"/>
              <a:t>STSMs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SHORT </a:t>
            </a:r>
            <a:r>
              <a:rPr lang="en-US" sz="2800" b="1" dirty="0"/>
              <a:t>TERM SCIENTIFIC MISSIONS (STSMs)</a:t>
            </a:r>
            <a:endParaRPr lang="nl-NL" sz="2800" dirty="0"/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en-US" sz="2800" dirty="0"/>
              <a:t>Number: 	</a:t>
            </a:r>
            <a:r>
              <a:rPr lang="en-US" sz="2800" dirty="0" smtClean="0"/>
              <a:t>8</a:t>
            </a:r>
            <a:endParaRPr lang="nl-NL" sz="2800" dirty="0"/>
          </a:p>
          <a:p>
            <a:pPr marL="0" indent="0">
              <a:buNone/>
            </a:pPr>
            <a:r>
              <a:rPr lang="en-US" sz="2800" dirty="0"/>
              <a:t>Cost:  	</a:t>
            </a:r>
            <a:r>
              <a:rPr lang="en-US" sz="2800" dirty="0" smtClean="0"/>
              <a:t>	2.500 </a:t>
            </a:r>
            <a:r>
              <a:rPr lang="en-US" sz="2800" dirty="0"/>
              <a:t>euro each</a:t>
            </a: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501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Training School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TRAINING SCHOOLS</a:t>
            </a:r>
            <a:endParaRPr lang="nl-NL" sz="2800" dirty="0"/>
          </a:p>
          <a:p>
            <a:endParaRPr lang="nl-NL" sz="2800" dirty="0"/>
          </a:p>
          <a:p>
            <a:pPr marL="0" lvl="0" indent="0">
              <a:buNone/>
            </a:pPr>
            <a:r>
              <a:rPr lang="en-GB" sz="2800" dirty="0"/>
              <a:t>Training School on </a:t>
            </a:r>
            <a:r>
              <a:rPr lang="en-GB" sz="2800" dirty="0" smtClean="0"/>
              <a:t>Innovative Dictionaries </a:t>
            </a:r>
            <a:r>
              <a:rPr lang="en-GB" sz="2800" dirty="0"/>
              <a:t>(</a:t>
            </a:r>
            <a:r>
              <a:rPr lang="en-GB" sz="2800" dirty="0" smtClean="0"/>
              <a:t>WG3)</a:t>
            </a:r>
            <a:r>
              <a:rPr lang="en-GB" sz="2800" dirty="0"/>
              <a:t>	</a:t>
            </a:r>
            <a:endParaRPr lang="nl-NL" sz="2800" dirty="0"/>
          </a:p>
          <a:p>
            <a:pPr marL="0" indent="0">
              <a:buNone/>
            </a:pPr>
            <a:r>
              <a:rPr lang="en-GB" sz="2800" dirty="0" smtClean="0"/>
              <a:t>Cost:		25.000 </a:t>
            </a:r>
            <a:r>
              <a:rPr lang="en-GB" sz="2800" dirty="0"/>
              <a:t>euro</a:t>
            </a: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3127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err="1" smtClean="0"/>
              <a:t>Dissemination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PUBLICATIONS, DISSEMINATION, OUTREACH, WEBSITE</a:t>
            </a:r>
            <a:endParaRPr lang="nl-NL" sz="28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nl-NL" sz="2800" dirty="0"/>
          </a:p>
          <a:p>
            <a:pPr marL="0" indent="0">
              <a:buNone/>
            </a:pPr>
            <a:r>
              <a:rPr lang="en-US" sz="2800" dirty="0"/>
              <a:t>Maintenance website, outreach </a:t>
            </a:r>
            <a:endParaRPr lang="nl-NL" sz="2800" dirty="0"/>
          </a:p>
          <a:p>
            <a:pPr marL="0" indent="0">
              <a:buNone/>
            </a:pPr>
            <a:r>
              <a:rPr lang="en-US" sz="2800" dirty="0"/>
              <a:t>Cost: </a:t>
            </a:r>
            <a:r>
              <a:rPr lang="en-US" sz="2800" dirty="0" smtClean="0"/>
              <a:t>		1.500 euro</a:t>
            </a:r>
            <a:endParaRPr lang="nl-NL" sz="28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187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smtClean="0"/>
              <a:t>OERSA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Other Expenses Related to Scientific Activities </a:t>
            </a:r>
            <a:r>
              <a:rPr lang="en-US" sz="2800" b="1" dirty="0" smtClean="0"/>
              <a:t>(OERSA</a:t>
            </a:r>
            <a:r>
              <a:rPr lang="en-US" sz="2800" b="1" dirty="0"/>
              <a:t>) </a:t>
            </a:r>
            <a:r>
              <a:rPr lang="en-US" sz="2800" b="1" dirty="0" smtClean="0"/>
              <a:t>e.g</a:t>
            </a:r>
            <a:r>
              <a:rPr lang="en-US" sz="2800" b="1" dirty="0"/>
              <a:t>. bank </a:t>
            </a:r>
            <a:r>
              <a:rPr lang="en-US" sz="2800" b="1" dirty="0" smtClean="0"/>
              <a:t>charges</a:t>
            </a:r>
            <a:endParaRPr lang="nl-NL" sz="2800" dirty="0"/>
          </a:p>
          <a:p>
            <a:endParaRPr lang="nl-NL" sz="2800" dirty="0"/>
          </a:p>
          <a:p>
            <a:pPr marL="0" indent="0">
              <a:buNone/>
            </a:pPr>
            <a:r>
              <a:rPr lang="en-US" sz="2800" dirty="0" smtClean="0"/>
              <a:t>Cost: 		500 euro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12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2000" b="1" dirty="0" smtClean="0"/>
              <a:t>			</a:t>
            </a:r>
            <a:r>
              <a:rPr lang="nl-NL" sz="4000" b="1" dirty="0" err="1" smtClean="0"/>
              <a:t>Work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and</a:t>
            </a:r>
            <a:r>
              <a:rPr lang="nl-NL" sz="4000" b="1" dirty="0" smtClean="0"/>
              <a:t> Budget Plan </a:t>
            </a:r>
            <a:br>
              <a:rPr lang="nl-NL" sz="4000" b="1" dirty="0" smtClean="0"/>
            </a:br>
            <a:r>
              <a:rPr lang="nl-NL" sz="4000" b="1" dirty="0" smtClean="0"/>
              <a:t>			2016</a:t>
            </a: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b="1" dirty="0"/>
              <a:t>A. SUMMARY BUDGET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 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(1) MEETINGS 	                                             	</a:t>
            </a:r>
            <a:r>
              <a:rPr lang="en-US" sz="7400" dirty="0" smtClean="0"/>
              <a:t>		€  </a:t>
            </a:r>
            <a:r>
              <a:rPr lang="en-US" sz="7400" dirty="0" smtClean="0"/>
              <a:t>100.807</a:t>
            </a:r>
            <a:endParaRPr lang="nl-NL" sz="7400" dirty="0"/>
          </a:p>
          <a:p>
            <a:endParaRPr lang="nl-NL" sz="7400" dirty="0"/>
          </a:p>
          <a:p>
            <a:pPr marL="0" indent="0">
              <a:buNone/>
            </a:pPr>
            <a:r>
              <a:rPr lang="en-US" sz="7400" dirty="0"/>
              <a:t>(2) SHORT-TERM SCIENTIFIC MISSIONS	</a:t>
            </a:r>
            <a:r>
              <a:rPr lang="en-US" sz="7400" dirty="0" smtClean="0"/>
              <a:t>		€    20.000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 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(3) TRAINING SCHOOLS	</a:t>
            </a:r>
            <a:r>
              <a:rPr lang="en-US" sz="7400" dirty="0" smtClean="0"/>
              <a:t>				€    25.000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 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(4) PUBLICATIONS, DISSEMINATION, OUTREACH	</a:t>
            </a:r>
            <a:r>
              <a:rPr lang="en-US" sz="7400" dirty="0" smtClean="0"/>
              <a:t>	€      1.500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 </a:t>
            </a:r>
            <a:endParaRPr lang="nl-NL" sz="7400" dirty="0"/>
          </a:p>
          <a:p>
            <a:pPr marL="0" indent="0">
              <a:buNone/>
            </a:pPr>
            <a:r>
              <a:rPr lang="en-US" sz="7400" dirty="0"/>
              <a:t>(5) OERSA	</a:t>
            </a:r>
            <a:r>
              <a:rPr lang="en-US" sz="7400" dirty="0" smtClean="0"/>
              <a:t>					€         </a:t>
            </a:r>
            <a:r>
              <a:rPr lang="nl-NL" sz="7400" dirty="0" smtClean="0"/>
              <a:t>500</a:t>
            </a:r>
            <a:endParaRPr lang="nl-NL" sz="7400" dirty="0"/>
          </a:p>
          <a:p>
            <a:pPr marL="0" indent="0">
              <a:buNone/>
            </a:pPr>
            <a:r>
              <a:rPr lang="en-US" sz="5300" dirty="0"/>
              <a:t> </a:t>
            </a:r>
            <a:endParaRPr lang="en-US" sz="5300" dirty="0" smtClean="0"/>
          </a:p>
          <a:p>
            <a:pPr marL="0" indent="0">
              <a:buNone/>
            </a:pPr>
            <a:r>
              <a:rPr lang="en-US" sz="8000" b="1" dirty="0" smtClean="0"/>
              <a:t>					TOTAL:		€ </a:t>
            </a:r>
            <a:r>
              <a:rPr lang="en-US" sz="8000" b="1" dirty="0" smtClean="0"/>
              <a:t>147.807</a:t>
            </a:r>
            <a:endParaRPr lang="nl-NL" sz="8000" dirty="0" smtClean="0"/>
          </a:p>
          <a:p>
            <a:pPr marL="0" indent="0">
              <a:buNone/>
            </a:pPr>
            <a:endParaRPr lang="nl-NL" sz="5300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 descr="elexicography.eu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5932"/>
            <a:ext cx="2857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http://www.elexicography.eu/wp-content/uploads/2014/02/logo-2-grey-small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73216"/>
            <a:ext cx="2227704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65875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85</Words>
  <Application>Microsoft Office PowerPoint</Application>
  <PresentationFormat>Diavoorstelling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   Work and Budget Plan     2016</vt:lpstr>
      <vt:lpstr>   Meetings</vt:lpstr>
      <vt:lpstr>   STSMs</vt:lpstr>
      <vt:lpstr>   Training School</vt:lpstr>
      <vt:lpstr>   Dissemination</vt:lpstr>
      <vt:lpstr>   OERSA</vt:lpstr>
      <vt:lpstr>   Work and Budget Plan     2016</vt:lpstr>
    </vt:vector>
  </TitlesOfParts>
  <Company>INL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STSMs</dc:title>
  <dc:creator>Tanneke Schoonheim</dc:creator>
  <cp:lastModifiedBy>Tanneke Schoonheim</cp:lastModifiedBy>
  <cp:revision>17</cp:revision>
  <cp:lastPrinted>2014-07-08T13:29:40Z</cp:lastPrinted>
  <dcterms:created xsi:type="dcterms:W3CDTF">2014-07-08T13:05:40Z</dcterms:created>
  <dcterms:modified xsi:type="dcterms:W3CDTF">2015-08-06T07:20:00Z</dcterms:modified>
</cp:coreProperties>
</file>