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85" r:id="rId2"/>
    <p:sldId id="286" r:id="rId3"/>
    <p:sldId id="310" r:id="rId4"/>
    <p:sldId id="292" r:id="rId5"/>
    <p:sldId id="290" r:id="rId6"/>
    <p:sldId id="289" r:id="rId7"/>
    <p:sldId id="297" r:id="rId8"/>
    <p:sldId id="295" r:id="rId9"/>
    <p:sldId id="293" r:id="rId10"/>
    <p:sldId id="298" r:id="rId11"/>
    <p:sldId id="299" r:id="rId12"/>
    <p:sldId id="300" r:id="rId13"/>
    <p:sldId id="302" r:id="rId14"/>
    <p:sldId id="303" r:id="rId15"/>
    <p:sldId id="291" r:id="rId16"/>
    <p:sldId id="317" r:id="rId17"/>
    <p:sldId id="281" r:id="rId18"/>
    <p:sldId id="318" r:id="rId19"/>
  </p:sldIdLst>
  <p:sldSz cx="9144000" cy="6858000" type="screen4x3"/>
  <p:notesSz cx="6648450" cy="9850438"/>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B00"/>
    <a:srgbClr val="4B0030"/>
    <a:srgbClr val="FFB021"/>
    <a:srgbClr val="406123"/>
    <a:srgbClr val="66102B"/>
    <a:srgbClr val="FABA2B"/>
    <a:srgbClr val="FFD52D"/>
    <a:srgbClr val="2B97CB"/>
    <a:srgbClr val="431500"/>
    <a:srgbClr val="005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29" autoAdjust="0"/>
  </p:normalViewPr>
  <p:slideViewPr>
    <p:cSldViewPr snapToGrid="0" snapToObjects="1">
      <p:cViewPr varScale="1">
        <p:scale>
          <a:sx n="91" d="100"/>
          <a:sy n="91" d="100"/>
        </p:scale>
        <p:origin x="-303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2178" y="-84"/>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de-DE" dirty="0">
              <a:latin typeface="Arial"/>
              <a:ea typeface="Arial"/>
              <a:cs typeface="Arial"/>
            </a:endParaRPr>
          </a:p>
        </p:txBody>
      </p:sp>
      <p:sp>
        <p:nvSpPr>
          <p:cNvPr id="3" name="Datumsplatzhalter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a:defRPr sz="1200"/>
            </a:lvl1pPr>
          </a:lstStyle>
          <a:p>
            <a:fld id="{59A57938-EB7F-324A-A2E3-F31B0919B4E0}" type="datetimeFigureOut">
              <a:rPr lang="de-DE" smtClean="0">
                <a:latin typeface="Arial"/>
                <a:ea typeface="Arial"/>
                <a:cs typeface="Arial"/>
              </a:rPr>
              <a:t>12-05-15</a:t>
            </a:fld>
            <a:endParaRPr lang="de-DE" dirty="0">
              <a:latin typeface="Arial"/>
              <a:ea typeface="Arial"/>
              <a:cs typeface="Arial"/>
            </a:endParaRPr>
          </a:p>
        </p:txBody>
      </p:sp>
      <p:sp>
        <p:nvSpPr>
          <p:cNvPr id="4" name="Fußzeilenplatzhalter 3"/>
          <p:cNvSpPr>
            <a:spLocks noGrp="1"/>
          </p:cNvSpPr>
          <p:nvPr>
            <p:ph type="ftr" sz="quarter" idx="2"/>
          </p:nvPr>
        </p:nvSpPr>
        <p:spPr>
          <a:xfrm>
            <a:off x="0" y="9356206"/>
            <a:ext cx="2880995" cy="492522"/>
          </a:xfrm>
          <a:prstGeom prst="rect">
            <a:avLst/>
          </a:prstGeom>
        </p:spPr>
        <p:txBody>
          <a:bodyPr vert="horz" lIns="91440" tIns="45720" rIns="91440" bIns="45720" rtlCol="0" anchor="b"/>
          <a:lstStyle>
            <a:lvl1pPr algn="l">
              <a:defRPr sz="1200"/>
            </a:lvl1pPr>
          </a:lstStyle>
          <a:p>
            <a:endParaRPr lang="de-DE" dirty="0">
              <a:latin typeface="Arial"/>
              <a:ea typeface="Arial"/>
              <a:cs typeface="Arial"/>
            </a:endParaRPr>
          </a:p>
        </p:txBody>
      </p:sp>
      <p:sp>
        <p:nvSpPr>
          <p:cNvPr id="5" name="Foliennummernplatzhalter 4"/>
          <p:cNvSpPr>
            <a:spLocks noGrp="1"/>
          </p:cNvSpPr>
          <p:nvPr>
            <p:ph type="sldNum" sz="quarter" idx="3"/>
          </p:nvPr>
        </p:nvSpPr>
        <p:spPr>
          <a:xfrm>
            <a:off x="3765916" y="9356206"/>
            <a:ext cx="2880995" cy="492522"/>
          </a:xfrm>
          <a:prstGeom prst="rect">
            <a:avLst/>
          </a:prstGeom>
        </p:spPr>
        <p:txBody>
          <a:bodyPr vert="horz" lIns="91440" tIns="45720" rIns="91440" bIns="45720" rtlCol="0" anchor="b"/>
          <a:lstStyle>
            <a:lvl1pPr algn="r">
              <a:defRPr sz="1200"/>
            </a:lvl1pPr>
          </a:lstStyle>
          <a:p>
            <a:fld id="{A23ED89C-37F1-9D43-BB61-937AEEE072F8}" type="slidenum">
              <a:rPr lang="de-DE" smtClean="0">
                <a:latin typeface="Arial"/>
                <a:ea typeface="Arial"/>
                <a:cs typeface="Arial"/>
              </a:rPr>
              <a:t>‹nr.›</a:t>
            </a:fld>
            <a:endParaRPr lang="de-DE" dirty="0">
              <a:latin typeface="Arial"/>
              <a:ea typeface="Arial"/>
              <a:cs typeface="Arial"/>
            </a:endParaRPr>
          </a:p>
        </p:txBody>
      </p:sp>
    </p:spTree>
    <p:extLst>
      <p:ext uri="{BB962C8B-B14F-4D97-AF65-F5344CB8AC3E}">
        <p14:creationId xmlns:p14="http://schemas.microsoft.com/office/powerpoint/2010/main" val="1491994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atin typeface="Arial"/>
                <a:ea typeface="Arial"/>
                <a:cs typeface="Arial"/>
              </a:defRPr>
            </a:lvl1pPr>
          </a:lstStyle>
          <a:p>
            <a:endParaRPr lang="de-DE" dirty="0"/>
          </a:p>
        </p:txBody>
      </p:sp>
      <p:sp>
        <p:nvSpPr>
          <p:cNvPr id="3" name="Datumsplatzhalter 2"/>
          <p:cNvSpPr>
            <a:spLocks noGrp="1"/>
          </p:cNvSpPr>
          <p:nvPr>
            <p:ph type="dt" idx="1"/>
          </p:nvPr>
        </p:nvSpPr>
        <p:spPr>
          <a:xfrm>
            <a:off x="3765916" y="0"/>
            <a:ext cx="2880995" cy="492522"/>
          </a:xfrm>
          <a:prstGeom prst="rect">
            <a:avLst/>
          </a:prstGeom>
        </p:spPr>
        <p:txBody>
          <a:bodyPr vert="horz" lIns="91440" tIns="45720" rIns="91440" bIns="45720" rtlCol="0"/>
          <a:lstStyle>
            <a:lvl1pPr algn="r">
              <a:defRPr sz="1200">
                <a:latin typeface="Arial"/>
                <a:ea typeface="Arial"/>
                <a:cs typeface="Arial"/>
              </a:defRPr>
            </a:lvl1pPr>
          </a:lstStyle>
          <a:p>
            <a:fld id="{8C3160A3-956B-CC4A-93B7-E3EAEE9369CF}" type="datetimeFigureOut">
              <a:rPr lang="de-DE" smtClean="0"/>
              <a:pPr/>
              <a:t>12-05-15</a:t>
            </a:fld>
            <a:endParaRPr lang="de-DE" dirty="0"/>
          </a:p>
        </p:txBody>
      </p:sp>
      <p:sp>
        <p:nvSpPr>
          <p:cNvPr id="4" name="Folienbildplatzhalt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ußzeilenplatzhalt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a:defRPr sz="1200">
                <a:latin typeface="Arial"/>
                <a:ea typeface="Arial"/>
                <a:cs typeface="Arial"/>
              </a:defRPr>
            </a:lvl1pPr>
          </a:lstStyle>
          <a:p>
            <a:endParaRPr lang="de-DE" dirty="0"/>
          </a:p>
        </p:txBody>
      </p:sp>
      <p:sp>
        <p:nvSpPr>
          <p:cNvPr id="7" name="Foliennummernplatzhalter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a:defRPr sz="1200">
                <a:latin typeface="Arial"/>
                <a:ea typeface="Arial"/>
                <a:cs typeface="Arial"/>
              </a:defRPr>
            </a:lvl1pPr>
          </a:lstStyle>
          <a:p>
            <a:fld id="{8F5AFE2A-FCE1-924C-9801-EE6E3607620F}" type="slidenum">
              <a:rPr lang="de-DE" smtClean="0"/>
              <a:pPr/>
              <a:t>‹nr.›</a:t>
            </a:fld>
            <a:endParaRPr lang="de-DE" dirty="0"/>
          </a:p>
        </p:txBody>
      </p:sp>
    </p:spTree>
    <p:extLst>
      <p:ext uri="{BB962C8B-B14F-4D97-AF65-F5344CB8AC3E}">
        <p14:creationId xmlns:p14="http://schemas.microsoft.com/office/powerpoint/2010/main" val="1421660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a:t>
            </a:fld>
            <a:endParaRPr lang="de-DE" dirty="0"/>
          </a:p>
        </p:txBody>
      </p:sp>
    </p:spTree>
    <p:extLst>
      <p:ext uri="{BB962C8B-B14F-4D97-AF65-F5344CB8AC3E}">
        <p14:creationId xmlns:p14="http://schemas.microsoft.com/office/powerpoint/2010/main" val="113320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natural history associations are besides </a:t>
            </a:r>
            <a:r>
              <a:rPr lang="en-US" dirty="0" err="1" smtClean="0"/>
              <a:t>galaxyzoo</a:t>
            </a:r>
            <a:r>
              <a:rPr lang="en-US" dirty="0" smtClean="0"/>
              <a:t> great examples for collegial projects. In this association citizens interested in their environment, culture, language, history or society join together and investigate the local surrounding and its natural or cultural  environment.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10</a:t>
            </a:fld>
            <a:endParaRPr lang="de-DE" dirty="0"/>
          </a:p>
        </p:txBody>
      </p:sp>
    </p:spTree>
    <p:extLst>
      <p:ext uri="{BB962C8B-B14F-4D97-AF65-F5344CB8AC3E}">
        <p14:creationId xmlns:p14="http://schemas.microsoft.com/office/powerpoint/2010/main" val="252096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Action projects are mainly initiated and driven by civil society </a:t>
            </a:r>
            <a:r>
              <a:rPr lang="en-US" dirty="0" err="1" smtClean="0"/>
              <a:t>organisations</a:t>
            </a:r>
            <a:r>
              <a:rPr lang="en-US" dirty="0" smtClean="0"/>
              <a:t> or grassroots movements. Scientific research supports the concerns coming from society and from local communities and covers topics such as environment protection, living space design, or protection of public health.  </a:t>
            </a:r>
          </a:p>
          <a:p>
            <a:r>
              <a:rPr lang="en-US" dirty="0" smtClean="0"/>
              <a:t>Researchers are the collaborators or consultants and cooperate with citizens in defining the questions, in developing of solution proposals and in disseminating the results. </a:t>
            </a:r>
          </a:p>
          <a:p>
            <a:r>
              <a:rPr lang="en-US" dirty="0" smtClean="0"/>
              <a:t>These project do not focus on the answering the scientific research question, they rather focus on societal change. </a:t>
            </a:r>
          </a:p>
          <a:p>
            <a:r>
              <a:rPr lang="en-US" dirty="0" smtClean="0"/>
              <a:t>To reach their goals it need precise research methods, extensive trainings and continuous involvement of both sides.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11</a:t>
            </a:fld>
            <a:endParaRPr lang="de-DE" dirty="0"/>
          </a:p>
        </p:txBody>
      </p:sp>
    </p:spTree>
    <p:extLst>
      <p:ext uri="{BB962C8B-B14F-4D97-AF65-F5344CB8AC3E}">
        <p14:creationId xmlns:p14="http://schemas.microsoft.com/office/powerpoint/2010/main" val="139225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Here we a European case example from England. The “Royals Docks Noise Mapping” aims to fight the continuously increasing noise annoyance of the London City Airport, which is observed by the residents but not by the local official authorities. To make this case visible and to create a scientific basis, the </a:t>
            </a:r>
            <a:r>
              <a:rPr lang="en-US" dirty="0" err="1" smtClean="0"/>
              <a:t>neighbours</a:t>
            </a:r>
            <a:r>
              <a:rPr lang="en-US" dirty="0" smtClean="0"/>
              <a:t> invited the University College of London to support them. The scientists developed methods and </a:t>
            </a:r>
            <a:r>
              <a:rPr lang="en-US" dirty="0" err="1" smtClean="0"/>
              <a:t>protocolls</a:t>
            </a:r>
            <a:r>
              <a:rPr lang="en-US" dirty="0" smtClean="0"/>
              <a:t> to measure the noise annoyance for the residents there. After trainings the residents did daily measurements themselves.</a:t>
            </a:r>
          </a:p>
          <a:p>
            <a:r>
              <a:rPr lang="en-US" dirty="0" smtClean="0"/>
              <a:t>The results of these measurements are the base of a lawsuit against the local authority, who aims to enlarge the Airport.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12</a:t>
            </a:fld>
            <a:endParaRPr lang="de-DE" dirty="0"/>
          </a:p>
        </p:txBody>
      </p:sp>
    </p:spTree>
    <p:extLst>
      <p:ext uri="{BB962C8B-B14F-4D97-AF65-F5344CB8AC3E}">
        <p14:creationId xmlns:p14="http://schemas.microsoft.com/office/powerpoint/2010/main" val="403715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Educational projects focus on research communication and education. This project form offers besides informal learning possibilities through conducting  scientific tasks mostly also material, which meet the formal curriculum. </a:t>
            </a:r>
          </a:p>
          <a:p>
            <a:r>
              <a:rPr lang="en-US" dirty="0" smtClean="0"/>
              <a:t>The main target groups are children and adolescents. The researchers are the trainers and </a:t>
            </a:r>
            <a:r>
              <a:rPr lang="en-US" dirty="0" err="1" smtClean="0"/>
              <a:t>organisers</a:t>
            </a:r>
            <a:r>
              <a:rPr lang="en-US" dirty="0" smtClean="0"/>
              <a:t>. </a:t>
            </a:r>
          </a:p>
          <a:p>
            <a:r>
              <a:rPr lang="en-US" dirty="0" smtClean="0"/>
              <a:t>These projects mostly face problems in motivation on the side of the researchers because science communication and cooperation with schools do not have priority in the scientific rubric (yet). </a:t>
            </a:r>
          </a:p>
          <a:p>
            <a:r>
              <a:rPr lang="en-US" dirty="0" smtClean="0"/>
              <a:t>The main challenge is seen in the creation of eye to eye level partnerships between teachers, researchers and pupils. </a:t>
            </a:r>
          </a:p>
          <a:p>
            <a:r>
              <a:rPr lang="en-US" dirty="0" smtClean="0"/>
              <a:t>A co-design with teachers is </a:t>
            </a:r>
            <a:r>
              <a:rPr lang="en-US" dirty="0" err="1" smtClean="0"/>
              <a:t>emphasised</a:t>
            </a:r>
            <a:r>
              <a:rPr lang="en-US" dirty="0" smtClean="0"/>
              <a:t> as factor of success.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13</a:t>
            </a:fld>
            <a:endParaRPr lang="de-DE" dirty="0"/>
          </a:p>
        </p:txBody>
      </p:sp>
    </p:spTree>
    <p:extLst>
      <p:ext uri="{BB962C8B-B14F-4D97-AF65-F5344CB8AC3E}">
        <p14:creationId xmlns:p14="http://schemas.microsoft.com/office/powerpoint/2010/main" val="320705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As an Austrian example I want to name the “I am here” project from the Sparkling Science </a:t>
            </a:r>
            <a:r>
              <a:rPr lang="en-US" dirty="0" err="1" smtClean="0"/>
              <a:t>Programme</a:t>
            </a:r>
            <a:r>
              <a:rPr lang="en-US" dirty="0" smtClean="0"/>
              <a:t>. Students </a:t>
            </a:r>
            <a:r>
              <a:rPr lang="en-US" dirty="0" err="1" smtClean="0"/>
              <a:t>analyse</a:t>
            </a:r>
            <a:r>
              <a:rPr lang="en-US" dirty="0" smtClean="0"/>
              <a:t> their habits in the public and they are constantly involved in the total scientific process.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14</a:t>
            </a:fld>
            <a:endParaRPr lang="de-DE" dirty="0"/>
          </a:p>
        </p:txBody>
      </p:sp>
    </p:spTree>
    <p:extLst>
      <p:ext uri="{BB962C8B-B14F-4D97-AF65-F5344CB8AC3E}">
        <p14:creationId xmlns:p14="http://schemas.microsoft.com/office/powerpoint/2010/main" val="1728663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figure shows crucial factors of success and  challenges for Citizen Science. </a:t>
            </a:r>
          </a:p>
          <a:p>
            <a:r>
              <a:rPr lang="en-US" dirty="0" smtClean="0"/>
              <a:t>A main factor of success is the participative design process – early relationship to all project stakeholders and continuous communication. </a:t>
            </a:r>
          </a:p>
          <a:p>
            <a:r>
              <a:rPr lang="en-US" dirty="0" smtClean="0"/>
              <a:t>Adaptive language to the different target groups and the development of various possibilities of involvement play an important role. </a:t>
            </a:r>
          </a:p>
          <a:p>
            <a:r>
              <a:rPr lang="en-US" dirty="0" smtClean="0"/>
              <a:t>Regarding acquisition and motivation factors of success are the cooperation with already existing </a:t>
            </a:r>
            <a:r>
              <a:rPr lang="en-US" dirty="0" err="1" smtClean="0"/>
              <a:t>organisations</a:t>
            </a:r>
            <a:r>
              <a:rPr lang="en-US" dirty="0" smtClean="0"/>
              <a:t> and networks, bi-directional communication and the appreciation and recognition of the citizens’ contribution.</a:t>
            </a:r>
          </a:p>
          <a:p>
            <a:r>
              <a:rPr lang="en-US" dirty="0" smtClean="0"/>
              <a:t>Further, Citizens need support. Supportive material must be adopted to the target groups, languages, culture, and so on. </a:t>
            </a:r>
          </a:p>
          <a:p>
            <a:endParaRPr lang="en-US" dirty="0"/>
          </a:p>
          <a:p>
            <a:r>
              <a:rPr lang="en-US" dirty="0" smtClean="0"/>
              <a:t>Regarding technical infrastructure, a main factor of success is  a common user friendly platform for citizen Science projects, to support data collection and enable </a:t>
            </a:r>
            <a:r>
              <a:rPr lang="en-US" dirty="0" err="1" smtClean="0"/>
              <a:t>continuouse</a:t>
            </a:r>
            <a:r>
              <a:rPr lang="en-US" dirty="0" smtClean="0"/>
              <a:t> communication with the citizens. </a:t>
            </a:r>
          </a:p>
          <a:p>
            <a:r>
              <a:rPr lang="en-US" dirty="0" smtClean="0"/>
              <a:t>The quality of data is one of the main barriers or challenges of Citizen Science. Citizen Science Projects need  quality guaranteeing measures being already considered during the project design process. </a:t>
            </a:r>
          </a:p>
          <a:p>
            <a:r>
              <a:rPr lang="en-US" dirty="0" smtClean="0"/>
              <a:t>Further challenges of SC are new IPR intellectual property rights regulations and the recognition of lay knowledge. Moreover it needs new funding and incentive systems for Citizen Science.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15</a:t>
            </a:fld>
            <a:endParaRPr lang="de-DE" dirty="0"/>
          </a:p>
        </p:txBody>
      </p:sp>
    </p:spTree>
    <p:extLst>
      <p:ext uri="{BB962C8B-B14F-4D97-AF65-F5344CB8AC3E}">
        <p14:creationId xmlns:p14="http://schemas.microsoft.com/office/powerpoint/2010/main" val="47021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ExploreAT</a:t>
            </a:r>
            <a:r>
              <a:rPr lang="en-US" dirty="0" smtClean="0"/>
              <a:t> will be a project which starts in April.</a:t>
            </a:r>
          </a:p>
          <a:p>
            <a:r>
              <a:rPr lang="en-US" dirty="0" smtClean="0"/>
              <a:t>In the </a:t>
            </a:r>
            <a:r>
              <a:rPr lang="en-US" dirty="0" err="1" smtClean="0"/>
              <a:t>ExploreAT</a:t>
            </a:r>
            <a:r>
              <a:rPr lang="en-US" dirty="0" smtClean="0"/>
              <a:t> project Citizen Science will be explored in the digital humanities – in lexicography. The project implementation will be designed to enhance, update and relate the Dictionary of Bavarian Dialects in Austria.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16</a:t>
            </a:fld>
            <a:endParaRPr lang="de-DE" dirty="0"/>
          </a:p>
        </p:txBody>
      </p:sp>
    </p:spTree>
    <p:extLst>
      <p:ext uri="{BB962C8B-B14F-4D97-AF65-F5344CB8AC3E}">
        <p14:creationId xmlns:p14="http://schemas.microsoft.com/office/powerpoint/2010/main" val="180847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5AFE2A-FCE1-924C-9801-EE6E3607620F}" type="slidenum">
              <a:rPr lang="de-DE" smtClean="0"/>
              <a:pPr/>
              <a:t>17</a:t>
            </a:fld>
            <a:endParaRPr lang="de-DE" dirty="0"/>
          </a:p>
        </p:txBody>
      </p:sp>
    </p:spTree>
    <p:extLst>
      <p:ext uri="{BB962C8B-B14F-4D97-AF65-F5344CB8AC3E}">
        <p14:creationId xmlns:p14="http://schemas.microsoft.com/office/powerpoint/2010/main" val="1786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5AFE2A-FCE1-924C-9801-EE6E3607620F}" type="slidenum">
              <a:rPr lang="de-DE" smtClean="0"/>
              <a:pPr/>
              <a:t>18</a:t>
            </a:fld>
            <a:endParaRPr lang="de-DE" dirty="0"/>
          </a:p>
        </p:txBody>
      </p:sp>
    </p:spTree>
    <p:extLst>
      <p:ext uri="{BB962C8B-B14F-4D97-AF65-F5344CB8AC3E}">
        <p14:creationId xmlns:p14="http://schemas.microsoft.com/office/powerpoint/2010/main" val="54616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this presentation I will give an overview on how the single concepts in Citizen Science differ from each other, and I will provide some examples for successful projects and discuss first thoughts about the </a:t>
            </a:r>
            <a:r>
              <a:rPr lang="en-US" dirty="0" err="1" smtClean="0"/>
              <a:t>ExploreAT</a:t>
            </a:r>
            <a:r>
              <a:rPr lang="en-US" dirty="0" smtClean="0"/>
              <a:t> project, which will start in April.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2</a:t>
            </a:fld>
            <a:endParaRPr lang="de-DE" dirty="0"/>
          </a:p>
        </p:txBody>
      </p:sp>
    </p:spTree>
    <p:extLst>
      <p:ext uri="{BB962C8B-B14F-4D97-AF65-F5344CB8AC3E}">
        <p14:creationId xmlns:p14="http://schemas.microsoft.com/office/powerpoint/2010/main" val="218077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general Citizen Science refers to general public engagement in scientific research activities when citizens actively contribute to science either with their intellectual effort or surrounding knowledge or with their tools and resources.</a:t>
            </a:r>
          </a:p>
          <a:p>
            <a:endParaRPr lang="en-US" dirty="0"/>
          </a:p>
          <a:p>
            <a:r>
              <a:rPr lang="en-US" dirty="0" smtClean="0"/>
              <a:t>Still, there is no single definition of Citizen Science but rather a series of definitions that reveal the dynamics of this research approach which is continually evolving and implies new collaborative activities and shared objectives between the main stakeholder groups.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3</a:t>
            </a:fld>
            <a:endParaRPr lang="de-DE" dirty="0"/>
          </a:p>
        </p:txBody>
      </p:sp>
    </p:spTree>
    <p:extLst>
      <p:ext uri="{BB962C8B-B14F-4D97-AF65-F5344CB8AC3E}">
        <p14:creationId xmlns:p14="http://schemas.microsoft.com/office/powerpoint/2010/main" val="82182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What‘s the added value of Citizen Science?</a:t>
            </a:r>
          </a:p>
          <a:p>
            <a:endParaRPr lang="en-US" dirty="0" smtClean="0"/>
          </a:p>
          <a:p>
            <a:r>
              <a:rPr lang="en-US" dirty="0" smtClean="0"/>
              <a:t>There are three fields benefitting from </a:t>
            </a:r>
            <a:r>
              <a:rPr lang="en-US" dirty="0" err="1" smtClean="0"/>
              <a:t>Citzen</a:t>
            </a:r>
            <a:r>
              <a:rPr lang="en-US" dirty="0" smtClean="0"/>
              <a:t> Science. Starting with Science itself it has to be mentioned that Citizen Science helps to answer new research questions through a common view on social, cultural and natural </a:t>
            </a:r>
            <a:r>
              <a:rPr lang="en-US" dirty="0" err="1" smtClean="0"/>
              <a:t>phenomenons</a:t>
            </a:r>
            <a:r>
              <a:rPr lang="en-US" dirty="0" smtClean="0"/>
              <a:t> and through collaborative used resources such as cognitive skills, technical infrastructure, time or just engagement.</a:t>
            </a:r>
          </a:p>
          <a:p>
            <a:r>
              <a:rPr lang="en-US" dirty="0" smtClean="0"/>
              <a:t>Socio-ecological systems benefit from Citizen Science because of assured principles and approaches for intervention, the power of review, the opportunity of innovation and a stronger ownership and co-determination of citizens.</a:t>
            </a:r>
          </a:p>
          <a:p>
            <a:r>
              <a:rPr lang="en-US" dirty="0" smtClean="0"/>
              <a:t>Individual participants acquire new knowledge and skills in the field of research processes and special topics. Citizen Science can cause a feeling of joint responsibility in solving essential questions of our society.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4</a:t>
            </a:fld>
            <a:endParaRPr lang="de-DE" dirty="0"/>
          </a:p>
        </p:txBody>
      </p:sp>
    </p:spTree>
    <p:extLst>
      <p:ext uri="{BB962C8B-B14F-4D97-AF65-F5344CB8AC3E}">
        <p14:creationId xmlns:p14="http://schemas.microsoft.com/office/powerpoint/2010/main" val="143151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Citizen </a:t>
            </a:r>
            <a:r>
              <a:rPr lang="en-US" dirty="0" err="1" smtClean="0"/>
              <a:t>Scienc</a:t>
            </a:r>
            <a:r>
              <a:rPr lang="en-US" dirty="0" smtClean="0"/>
              <a:t> shows different characteristic forms especially regarding the inclusion of citizens in research processes. </a:t>
            </a:r>
          </a:p>
          <a:p>
            <a:endParaRPr lang="en-US" dirty="0"/>
          </a:p>
          <a:p>
            <a:r>
              <a:rPr lang="en-US" dirty="0" smtClean="0"/>
              <a:t>As you can see on this figure, in the left bottom quarter there are project forms leaded by scientific questions. In these cases it’s the researchers being mainly responsible for knowledge acquisition and citizens serve for more delimited activities such as data collection. This quarter is close to the common research process. If we move along both axes to the right, we see that the influence of the society on the research process increases – either as driver for different research questions or as knowledge producer.</a:t>
            </a:r>
          </a:p>
          <a:p>
            <a:r>
              <a:rPr lang="en-US" dirty="0" smtClean="0"/>
              <a:t>In the right top quarter are projects located in which citizens generate new knowledge, which is mainly due to societal interventions.</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5</a:t>
            </a:fld>
            <a:endParaRPr lang="de-DE" dirty="0"/>
          </a:p>
        </p:txBody>
      </p:sp>
    </p:spTree>
    <p:extLst>
      <p:ext uri="{BB962C8B-B14F-4D97-AF65-F5344CB8AC3E}">
        <p14:creationId xmlns:p14="http://schemas.microsoft.com/office/powerpoint/2010/main" val="215124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contributory or investigation projects, as we have seen before located in the left bottom quarter, focus on the investigation of specific research questions, whereby researchers are the main producers of knowledge. Citizens support in data collection, analysis and dissemination. </a:t>
            </a:r>
          </a:p>
          <a:p>
            <a:r>
              <a:rPr lang="en-US" dirty="0" smtClean="0"/>
              <a:t>Citizens get in most cases detailed background information and clearly outlined tasks. The projects range from small local activities to international sizes including thousands of participants. </a:t>
            </a:r>
          </a:p>
          <a:p>
            <a:r>
              <a:rPr lang="en-US" dirty="0" smtClean="0"/>
              <a:t>The main goal of these projects is to generate valid and scientific results. Thorough project design, the use of scientific validation methods as well as the consideration of non-representative samples for the evaluation play an important role. </a:t>
            </a:r>
          </a:p>
          <a:p>
            <a:r>
              <a:rPr lang="en-US" dirty="0" smtClean="0"/>
              <a:t>Main challenges are to keep the citizens motivated so that they stay involved and to translate knowledge content into an understandable general language. </a:t>
            </a:r>
          </a:p>
        </p:txBody>
      </p:sp>
      <p:sp>
        <p:nvSpPr>
          <p:cNvPr id="4" name="Foliennummernplatzhalter 3"/>
          <p:cNvSpPr>
            <a:spLocks noGrp="1"/>
          </p:cNvSpPr>
          <p:nvPr>
            <p:ph type="sldNum" sz="quarter" idx="10"/>
          </p:nvPr>
        </p:nvSpPr>
        <p:spPr/>
        <p:txBody>
          <a:bodyPr/>
          <a:lstStyle/>
          <a:p>
            <a:fld id="{8F5AFE2A-FCE1-924C-9801-EE6E3607620F}" type="slidenum">
              <a:rPr lang="de-DE" smtClean="0"/>
              <a:pPr/>
              <a:t>6</a:t>
            </a:fld>
            <a:endParaRPr lang="de-DE" dirty="0"/>
          </a:p>
        </p:txBody>
      </p:sp>
    </p:spTree>
    <p:extLst>
      <p:ext uri="{BB962C8B-B14F-4D97-AF65-F5344CB8AC3E}">
        <p14:creationId xmlns:p14="http://schemas.microsoft.com/office/powerpoint/2010/main" val="403705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a:t>
            </a:r>
            <a:r>
              <a:rPr lang="en-US" dirty="0" err="1" smtClean="0"/>
              <a:t>GalaxyZoo</a:t>
            </a:r>
            <a:r>
              <a:rPr lang="en-US" dirty="0" smtClean="0"/>
              <a:t> project is one example for contributory or investigation Citizen Science projects. But, besides the simple tasks to </a:t>
            </a:r>
            <a:r>
              <a:rPr lang="en-US" dirty="0" err="1" smtClean="0"/>
              <a:t>analyse</a:t>
            </a:r>
            <a:r>
              <a:rPr lang="en-US" dirty="0" smtClean="0"/>
              <a:t> the data at the online platform the project provides access to the research data for the citizens which can be used for own research questions by interested hobby-astronomers. In this case we would talk about collegial projects, which I will explain to you next.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7</a:t>
            </a:fld>
            <a:endParaRPr lang="de-DE" dirty="0"/>
          </a:p>
        </p:txBody>
      </p:sp>
    </p:spTree>
    <p:extLst>
      <p:ext uri="{BB962C8B-B14F-4D97-AF65-F5344CB8AC3E}">
        <p14:creationId xmlns:p14="http://schemas.microsoft.com/office/powerpoint/2010/main" val="83496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form of citizen science was mainly focused on natural science. However, there are also first social science questions. Like tracking ones happiness. The project documents frames of mind. Data primarily accrue to science. However, the project offers individual evaluations to the participants.</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8</a:t>
            </a:fld>
            <a:endParaRPr lang="de-DE" dirty="0"/>
          </a:p>
        </p:txBody>
      </p:sp>
    </p:spTree>
    <p:extLst>
      <p:ext uri="{BB962C8B-B14F-4D97-AF65-F5344CB8AC3E}">
        <p14:creationId xmlns:p14="http://schemas.microsoft.com/office/powerpoint/2010/main" val="35302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collegial projects are the citizens the main knowledge producers. The collaboration with professional research institutions is given when it come to validate the new knowledge and when citizens publish their results in scientific publications. </a:t>
            </a:r>
          </a:p>
          <a:p>
            <a:r>
              <a:rPr lang="en-US" dirty="0" smtClean="0"/>
              <a:t>Challenges appear to combine lay knowledge with knowledge of professional researchers and the acknowledgment of that knowledge in the institutional and academic world. </a:t>
            </a:r>
            <a:endParaRPr lang="en-US"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9</a:t>
            </a:fld>
            <a:endParaRPr lang="de-DE" dirty="0"/>
          </a:p>
        </p:txBody>
      </p:sp>
    </p:spTree>
    <p:extLst>
      <p:ext uri="{BB962C8B-B14F-4D97-AF65-F5344CB8AC3E}">
        <p14:creationId xmlns:p14="http://schemas.microsoft.com/office/powerpoint/2010/main" val="189175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2796"/>
            <a:ext cx="8229600" cy="1257301"/>
          </a:xfrm>
          <a:prstGeom prst="rect">
            <a:avLst/>
          </a:prstGeom>
        </p:spPr>
        <p:txBody>
          <a:bodyPr/>
          <a:lstStyle/>
          <a:p>
            <a:r>
              <a:rPr lang="de-AT" dirty="0" smtClean="0"/>
              <a:t>Mastertitelformat bearbeiten</a:t>
            </a:r>
            <a:endParaRPr lang="de-DE" dirty="0"/>
          </a:p>
        </p:txBody>
      </p:sp>
      <p:sp>
        <p:nvSpPr>
          <p:cNvPr id="3" name="Untertitel 2"/>
          <p:cNvSpPr>
            <a:spLocks noGrp="1"/>
          </p:cNvSpPr>
          <p:nvPr>
            <p:ph type="subTitle" idx="1"/>
          </p:nvPr>
        </p:nvSpPr>
        <p:spPr>
          <a:xfrm>
            <a:off x="457200" y="1678074"/>
            <a:ext cx="8229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pic>
        <p:nvPicPr>
          <p:cNvPr id="11" name="Bild 10" descr="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12"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4E4F92DA-9106-7C4B-9E55-FA4F5C4CE963}" type="datetime1">
              <a:rPr lang="de-AT" smtClean="0"/>
              <a:t>12-05-15</a:t>
            </a:fld>
            <a:endParaRPr lang="de-DE" dirty="0"/>
          </a:p>
        </p:txBody>
      </p:sp>
      <p:sp>
        <p:nvSpPr>
          <p:cNvPr id="13"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4"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127093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lvl1pPr>
            <a:lvl2pPr>
              <a:defRPr sz="2600"/>
            </a:lvl2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22" name="Bild 21"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6"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7B862AE7-C493-6F4C-B5AB-4858FE494E7F}" type="datetime1">
              <a:rPr lang="de-AT" smtClean="0"/>
              <a:t>12-05-15</a:t>
            </a:fld>
            <a:endParaRPr lang="de-DE" dirty="0"/>
          </a:p>
        </p:txBody>
      </p:sp>
      <p:sp>
        <p:nvSpPr>
          <p:cNvPr id="27"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28"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35488487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rgbClr val="2B97CB"/>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rgbClr val="2B97CB"/>
                </a:solidFill>
              </a:defRPr>
            </a:lvl1pPr>
            <a:lvl2pPr>
              <a:defRPr sz="2600">
                <a:solidFill>
                  <a:srgbClr val="2B97CB"/>
                </a:solidFill>
              </a:defRPr>
            </a:lvl2pPr>
            <a:lvl3pPr>
              <a:defRPr>
                <a:solidFill>
                  <a:srgbClr val="2B97CB"/>
                </a:solidFill>
              </a:defRPr>
            </a:lvl3pPr>
            <a:lvl4pPr>
              <a:defRPr>
                <a:solidFill>
                  <a:srgbClr val="2B97CB"/>
                </a:solidFill>
              </a:defRPr>
            </a:lvl4pPr>
            <a:lvl5pPr>
              <a:defRPr>
                <a:solidFill>
                  <a:srgbClr val="2B97CB"/>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21" name="Bild 20"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5"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2B97CB"/>
                </a:solidFill>
                <a:latin typeface="Arial"/>
                <a:ea typeface="+mn-ea"/>
                <a:cs typeface="+mn-cs"/>
              </a:defRPr>
            </a:lvl1pPr>
          </a:lstStyle>
          <a:p>
            <a:pPr>
              <a:defRPr/>
            </a:pPr>
            <a:fld id="{717A7A6A-008B-EA44-BA05-F5A77B6EDA40}" type="datetime1">
              <a:rPr lang="de-AT" smtClean="0"/>
              <a:t>12-05-15</a:t>
            </a:fld>
            <a:endParaRPr lang="de-DE" dirty="0"/>
          </a:p>
        </p:txBody>
      </p:sp>
      <p:sp>
        <p:nvSpPr>
          <p:cNvPr id="26"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2B97CB"/>
                </a:solidFill>
                <a:latin typeface="Arial"/>
                <a:ea typeface="+mn-ea"/>
                <a:cs typeface="+mn-cs"/>
              </a:defRPr>
            </a:lvl1pPr>
          </a:lstStyle>
          <a:p>
            <a:pPr>
              <a:defRPr/>
            </a:pPr>
            <a:r>
              <a:rPr lang="de-DE" smtClean="0"/>
              <a:t>Author: </a:t>
            </a:r>
            <a:endParaRPr lang="de-DE" dirty="0"/>
          </a:p>
        </p:txBody>
      </p:sp>
      <p:sp>
        <p:nvSpPr>
          <p:cNvPr id="27"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2B97CB"/>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35666424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5" name="Bild 4"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19"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D7E158D1-6906-DE49-A2AE-72903EA5AFAD}" type="datetime1">
              <a:rPr lang="de-AT" smtClean="0"/>
              <a:t>12-05-15</a:t>
            </a:fld>
            <a:endParaRPr lang="de-DE" dirty="0"/>
          </a:p>
        </p:txBody>
      </p:sp>
      <p:sp>
        <p:nvSpPr>
          <p:cNvPr id="21"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2"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414101031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16" name="Bild 15"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1"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5C5BB024-79AF-1D47-B40B-4D76753577D2}" type="datetime1">
              <a:rPr lang="de-AT" smtClean="0"/>
              <a:t>12-05-15</a:t>
            </a:fld>
            <a:endParaRPr lang="de-DE" dirty="0"/>
          </a:p>
        </p:txBody>
      </p:sp>
      <p:sp>
        <p:nvSpPr>
          <p:cNvPr id="22"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3"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34911940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16" name="Bild 15"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1"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2A365250-EFAA-014A-BAC9-A83B495FB2B3}" type="datetime1">
              <a:rPr lang="de-AT" smtClean="0"/>
              <a:t>12-05-15</a:t>
            </a:fld>
            <a:endParaRPr lang="de-DE" dirty="0"/>
          </a:p>
        </p:txBody>
      </p:sp>
      <p:sp>
        <p:nvSpPr>
          <p:cNvPr id="22"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3"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72110676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Mastertitelformat bearbeiten</a:t>
            </a:r>
            <a:endParaRPr lang="de-DE" dirty="0"/>
          </a:p>
        </p:txBody>
      </p:sp>
      <p:sp>
        <p:nvSpPr>
          <p:cNvPr id="9"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C4AD96C0-8BBD-0240-B4C0-43B349C1ED7C}" type="datetime1">
              <a:rPr lang="de-AT" smtClean="0"/>
              <a:t>12-05-15</a:t>
            </a:fld>
            <a:endParaRPr lang="de-DE" dirty="0"/>
          </a:p>
        </p:txBody>
      </p:sp>
      <p:sp>
        <p:nvSpPr>
          <p:cNvPr id="10"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1"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259101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25588"/>
            <a:ext cx="82296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457201" y="1678074"/>
            <a:ext cx="5151786" cy="17526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pic>
        <p:nvPicPr>
          <p:cNvPr id="15" name="Bild 14" descr="logo_b.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5903" y="5682960"/>
            <a:ext cx="1079500" cy="1079500"/>
          </a:xfrm>
          <a:prstGeom prst="rect">
            <a:avLst/>
          </a:prstGeom>
        </p:spPr>
      </p:pic>
      <p:sp>
        <p:nvSpPr>
          <p:cNvPr id="16"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8F596DA4-B72D-A148-AE3A-F5CCF65ABF1E}" type="datetime1">
              <a:rPr lang="de-AT" smtClean="0"/>
              <a:t>12-05-15</a:t>
            </a:fld>
            <a:endParaRPr lang="de-DE" dirty="0"/>
          </a:p>
        </p:txBody>
      </p:sp>
      <p:sp>
        <p:nvSpPr>
          <p:cNvPr id="17"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8"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‹nr.›</a:t>
            </a:fld>
            <a:endParaRPr lang="de-DE" dirty="0"/>
          </a:p>
        </p:txBody>
      </p:sp>
    </p:spTree>
    <p:extLst>
      <p:ext uri="{BB962C8B-B14F-4D97-AF65-F5344CB8AC3E}">
        <p14:creationId xmlns:p14="http://schemas.microsoft.com/office/powerpoint/2010/main" val="41564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idx="1"/>
          </p:nvPr>
        </p:nvSpPr>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a:xfrm>
            <a:off x="457201" y="6356350"/>
            <a:ext cx="1597890" cy="365125"/>
          </a:xfrm>
          <a:prstGeom prst="rect">
            <a:avLst/>
          </a:prstGeom>
        </p:spPr>
        <p:txBody>
          <a:bodyPr/>
          <a:lstStyle/>
          <a:p>
            <a:fld id="{70C121A7-8AD0-0B40-B4A7-04BCE0FED8FE}" type="datetimeFigureOut">
              <a:rPr lang="en-US" smtClean="0"/>
              <a:t>12-05-15</a:t>
            </a:fld>
            <a:endParaRPr lang="en-US"/>
          </a:p>
        </p:txBody>
      </p:sp>
      <p:sp>
        <p:nvSpPr>
          <p:cNvPr id="5" name="Footer Placeholder 4"/>
          <p:cNvSpPr>
            <a:spLocks noGrp="1"/>
          </p:cNvSpPr>
          <p:nvPr>
            <p:ph type="ftr" sz="quarter" idx="11"/>
          </p:nvPr>
        </p:nvSpPr>
        <p:spPr>
          <a:xfrm>
            <a:off x="2274461" y="6362700"/>
            <a:ext cx="317493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458098" y="6356350"/>
            <a:ext cx="1215106" cy="365125"/>
          </a:xfrm>
          <a:prstGeom prst="rect">
            <a:avLst/>
          </a:prstGeom>
        </p:spPr>
        <p:txBody>
          <a:bodyPr/>
          <a:lstStyle/>
          <a:p>
            <a:fld id="{1D117CF7-5C2B-1C4A-A433-12D72A3A7D86}" type="slidenum">
              <a:rPr lang="en-US" smtClean="0"/>
              <a:t>‹nr.›</a:t>
            </a:fld>
            <a:endParaRPr lang="en-US"/>
          </a:p>
        </p:txBody>
      </p:sp>
    </p:spTree>
    <p:extLst>
      <p:ext uri="{BB962C8B-B14F-4D97-AF65-F5344CB8AC3E}">
        <p14:creationId xmlns:p14="http://schemas.microsoft.com/office/powerpoint/2010/main" val="1664986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417143"/>
            <a:ext cx="8229600" cy="1143000"/>
          </a:xfrm>
          <a:prstGeom prst="rect">
            <a:avLst/>
          </a:prstGeom>
        </p:spPr>
        <p:txBody>
          <a:bodyPr vert="horz" lIns="91440" tIns="45720" rIns="91440" bIns="45720" rtlCol="0" anchor="t">
            <a:normAutofit/>
          </a:bodyPr>
          <a:lstStyle/>
          <a:p>
            <a:r>
              <a:rPr lang="de-AT" dirty="0" smtClean="0"/>
              <a:t>Mastertitelformat bearbeiten</a:t>
            </a:r>
            <a:endParaRPr lang="de-DE" dirty="0"/>
          </a:p>
        </p:txBody>
      </p:sp>
      <p:sp>
        <p:nvSpPr>
          <p:cNvPr id="1536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pic>
        <p:nvPicPr>
          <p:cNvPr id="7" name="Bild 6" descr="logo.eps"/>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7" r:id="rId2"/>
    <p:sldLayoutId id="2147483678" r:id="rId3"/>
    <p:sldLayoutId id="2147483679" r:id="rId4"/>
    <p:sldLayoutId id="2147483680" r:id="rId5"/>
    <p:sldLayoutId id="2147483682" r:id="rId6"/>
    <p:sldLayoutId id="2147483681" r:id="rId7"/>
    <p:sldLayoutId id="2147483675" r:id="rId8"/>
    <p:sldLayoutId id="2147483683" r:id="rId9"/>
  </p:sldLayoutIdLst>
  <p:hf hdr="0"/>
  <p:txStyles>
    <p:titleStyle>
      <a:lvl1pPr algn="l" defTabSz="457200" rtl="0" fontAlgn="base">
        <a:spcBef>
          <a:spcPct val="0"/>
        </a:spcBef>
        <a:spcAft>
          <a:spcPct val="0"/>
        </a:spcAft>
        <a:defRPr sz="2800" b="1" i="0" kern="1200" cap="all">
          <a:solidFill>
            <a:schemeClr val="bg1"/>
          </a:solidFill>
          <a:latin typeface="Arial"/>
          <a:ea typeface="Arial"/>
          <a:cs typeface="Arial"/>
        </a:defRPr>
      </a:lvl1pPr>
      <a:lvl2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2pPr>
      <a:lvl3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3pPr>
      <a:lvl4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4pPr>
      <a:lvl5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Wingdings" charset="0"/>
        <a:buChar char="§"/>
        <a:defRPr sz="2800" b="0" i="0" kern="1200">
          <a:solidFill>
            <a:schemeClr val="bg1"/>
          </a:solidFill>
          <a:latin typeface="Arial"/>
          <a:ea typeface="Arial"/>
          <a:cs typeface="Arial"/>
        </a:defRPr>
      </a:lvl1pPr>
      <a:lvl2pPr marL="742950" indent="-285750" algn="l" defTabSz="457200" rtl="0" fontAlgn="base">
        <a:spcBef>
          <a:spcPct val="20000"/>
        </a:spcBef>
        <a:spcAft>
          <a:spcPct val="0"/>
        </a:spcAft>
        <a:buFont typeface="Wingdings" charset="0"/>
        <a:buChar char="§"/>
        <a:defRPr sz="2400" b="0" i="0" kern="1200">
          <a:solidFill>
            <a:schemeClr val="bg1"/>
          </a:solidFill>
          <a:latin typeface="Arial"/>
          <a:ea typeface="Arial"/>
          <a:cs typeface="+mn-cs"/>
        </a:defRPr>
      </a:lvl2pPr>
      <a:lvl3pPr marL="1143000" indent="-228600" algn="l" defTabSz="457200" rtl="0" fontAlgn="base">
        <a:spcBef>
          <a:spcPct val="20000"/>
        </a:spcBef>
        <a:spcAft>
          <a:spcPct val="0"/>
        </a:spcAft>
        <a:buFont typeface="Wingdings" charset="0"/>
        <a:buChar char="§"/>
        <a:defRPr sz="2400" b="0" i="0" kern="1200">
          <a:solidFill>
            <a:schemeClr val="bg1"/>
          </a:solidFill>
          <a:latin typeface="Arial"/>
          <a:ea typeface="Arial"/>
          <a:cs typeface="+mn-cs"/>
        </a:defRPr>
      </a:lvl3pPr>
      <a:lvl4pPr marL="1600200" indent="-228600" algn="l" defTabSz="457200" rtl="0" fontAlgn="base">
        <a:spcBef>
          <a:spcPct val="20000"/>
        </a:spcBef>
        <a:spcAft>
          <a:spcPct val="0"/>
        </a:spcAft>
        <a:buFont typeface="Wingdings" charset="0"/>
        <a:buChar char="§"/>
        <a:defRPr sz="2000" b="0" i="0" kern="1200">
          <a:solidFill>
            <a:schemeClr val="bg1"/>
          </a:solidFill>
          <a:latin typeface="Arial"/>
          <a:ea typeface="Arial"/>
          <a:cs typeface="+mn-cs"/>
        </a:defRPr>
      </a:lvl4pPr>
      <a:lvl5pPr marL="2057400" indent="-228600" algn="l" defTabSz="457200" rtl="0" fontAlgn="base">
        <a:spcBef>
          <a:spcPct val="20000"/>
        </a:spcBef>
        <a:spcAft>
          <a:spcPct val="0"/>
        </a:spcAft>
        <a:buFont typeface="Wingdings" charset="0"/>
        <a:buChar char="§"/>
        <a:defRPr sz="2000" b="0" i="0" kern="1200">
          <a:solidFill>
            <a:schemeClr val="bg1"/>
          </a:solidFill>
          <a:latin typeface="Arial"/>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5588"/>
            <a:ext cx="6973326" cy="2577469"/>
          </a:xfrm>
        </p:spPr>
        <p:txBody>
          <a:bodyPr>
            <a:noAutofit/>
          </a:bodyPr>
          <a:lstStyle/>
          <a:p>
            <a:r>
              <a:rPr lang="de-DE" sz="2000" dirty="0" smtClean="0"/>
              <a:t/>
            </a:r>
            <a:br>
              <a:rPr lang="de-DE" sz="2000" dirty="0" smtClean="0"/>
            </a:br>
            <a:r>
              <a:rPr lang="en-US" sz="4000" b="1" dirty="0" smtClean="0"/>
              <a:t>Citizen Science – an innovative way to engage</a:t>
            </a:r>
            <a:r>
              <a:rPr lang="de-DE" sz="2000" b="1" dirty="0" smtClean="0"/>
              <a:t/>
            </a:r>
            <a:br>
              <a:rPr lang="de-DE" sz="2000" b="1" dirty="0" smtClean="0"/>
            </a:br>
            <a:r>
              <a:rPr lang="de-DE" sz="2000" b="1" dirty="0" smtClean="0"/>
              <a:t/>
            </a:r>
            <a:br>
              <a:rPr lang="de-DE" sz="2000" b="1" dirty="0" smtClean="0"/>
            </a:br>
            <a:r>
              <a:rPr lang="de-DE" sz="2000" b="1" dirty="0" smtClean="0"/>
              <a:t/>
            </a:r>
            <a:br>
              <a:rPr lang="de-DE" sz="2000" b="1" dirty="0" smtClean="0"/>
            </a:br>
            <a:r>
              <a:rPr lang="de-DE" sz="2000" dirty="0"/>
              <a:t/>
            </a:r>
            <a:br>
              <a:rPr lang="de-DE" sz="2000" dirty="0"/>
            </a:br>
            <a:r>
              <a:rPr lang="de-DE" sz="2000" dirty="0" smtClean="0"/>
              <a:t/>
            </a:r>
            <a:br>
              <a:rPr lang="de-DE" sz="2000" dirty="0" smtClean="0"/>
            </a:br>
            <a:r>
              <a:rPr lang="de-DE" sz="2000" dirty="0" smtClean="0"/>
              <a:t>ENEL Meeting WG</a:t>
            </a:r>
            <a:r>
              <a:rPr lang="de-DE" sz="2000" dirty="0"/>
              <a:t>1</a:t>
            </a:r>
            <a:br>
              <a:rPr lang="de-DE" sz="2000" dirty="0"/>
            </a:br>
            <a:r>
              <a:rPr lang="de-DE" sz="2000" dirty="0" smtClean="0"/>
              <a:t/>
            </a:r>
            <a:br>
              <a:rPr lang="de-DE" sz="2000" dirty="0" smtClean="0"/>
            </a:br>
            <a:endParaRPr lang="en-US" sz="2000" dirty="0"/>
          </a:p>
        </p:txBody>
      </p:sp>
      <p:sp>
        <p:nvSpPr>
          <p:cNvPr id="3" name="Subtitle 2"/>
          <p:cNvSpPr>
            <a:spLocks noGrp="1"/>
          </p:cNvSpPr>
          <p:nvPr>
            <p:ph type="subTitle" idx="1"/>
          </p:nvPr>
        </p:nvSpPr>
        <p:spPr>
          <a:xfrm>
            <a:off x="1371600" y="5030840"/>
            <a:ext cx="6400800" cy="1752600"/>
          </a:xfrm>
        </p:spPr>
        <p:txBody>
          <a:bodyPr>
            <a:normAutofit/>
          </a:bodyPr>
          <a:lstStyle/>
          <a:p>
            <a:r>
              <a:rPr lang="en-US" sz="2000" dirty="0" smtClean="0"/>
              <a:t>Maria Schrammel, Centre for Social Innovation</a:t>
            </a:r>
            <a:endParaRPr lang="en-US" sz="2000" dirty="0"/>
          </a:p>
        </p:txBody>
      </p:sp>
    </p:spTree>
    <p:extLst>
      <p:ext uri="{BB962C8B-B14F-4D97-AF65-F5344CB8AC3E}">
        <p14:creationId xmlns:p14="http://schemas.microsoft.com/office/powerpoint/2010/main" val="28312053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248170" y="972024"/>
            <a:ext cx="7167757" cy="5235822"/>
          </a:xfrm>
          <a:prstGeom prst="rect">
            <a:avLst/>
          </a:prstGeom>
        </p:spPr>
      </p:pic>
      <p:sp>
        <p:nvSpPr>
          <p:cNvPr id="5" name="Titel 1"/>
          <p:cNvSpPr>
            <a:spLocks noGrp="1"/>
          </p:cNvSpPr>
          <p:nvPr>
            <p:ph type="title"/>
          </p:nvPr>
        </p:nvSpPr>
        <p:spPr>
          <a:xfrm>
            <a:off x="457200" y="415129"/>
            <a:ext cx="8229600" cy="730339"/>
          </a:xfrm>
        </p:spPr>
        <p:txBody>
          <a:bodyPr/>
          <a:lstStyle/>
          <a:p>
            <a:r>
              <a:rPr lang="de-DE" dirty="0" err="1" smtClean="0"/>
              <a:t>Bsp</a:t>
            </a:r>
            <a:r>
              <a:rPr lang="de-DE" dirty="0" smtClean="0"/>
              <a:t>: Natural </a:t>
            </a:r>
            <a:r>
              <a:rPr lang="de-DE" dirty="0" err="1" smtClean="0"/>
              <a:t>history</a:t>
            </a:r>
            <a:r>
              <a:rPr lang="de-DE" dirty="0" smtClean="0"/>
              <a:t> </a:t>
            </a:r>
            <a:r>
              <a:rPr lang="de-DE" dirty="0" err="1" smtClean="0"/>
              <a:t>associations</a:t>
            </a:r>
            <a:endParaRPr lang="de-DE" dirty="0"/>
          </a:p>
        </p:txBody>
      </p:sp>
      <p:sp>
        <p:nvSpPr>
          <p:cNvPr id="3" name="Textfeld 2"/>
          <p:cNvSpPr txBox="1"/>
          <p:nvPr/>
        </p:nvSpPr>
        <p:spPr>
          <a:xfrm>
            <a:off x="457200" y="6312002"/>
            <a:ext cx="7785593" cy="369332"/>
          </a:xfrm>
          <a:prstGeom prst="rect">
            <a:avLst/>
          </a:prstGeom>
          <a:noFill/>
        </p:spPr>
        <p:txBody>
          <a:bodyPr wrap="none" rtlCol="0">
            <a:spAutoFit/>
          </a:bodyPr>
          <a:lstStyle/>
          <a:p>
            <a:r>
              <a:rPr lang="de-DE" b="1" dirty="0" smtClean="0">
                <a:solidFill>
                  <a:srgbClr val="2B97CB"/>
                </a:solidFill>
              </a:rPr>
              <a:t>Field </a:t>
            </a:r>
            <a:r>
              <a:rPr lang="de-DE" b="1" dirty="0" err="1" smtClean="0">
                <a:solidFill>
                  <a:srgbClr val="2B97CB"/>
                </a:solidFill>
              </a:rPr>
              <a:t>study</a:t>
            </a:r>
            <a:r>
              <a:rPr lang="de-DE" b="1" dirty="0" smtClean="0">
                <a:solidFill>
                  <a:srgbClr val="2B97CB"/>
                </a:solidFill>
              </a:rPr>
              <a:t> </a:t>
            </a:r>
            <a:r>
              <a:rPr lang="de-DE" b="1" dirty="0" err="1" smtClean="0">
                <a:solidFill>
                  <a:srgbClr val="2B97CB"/>
                </a:solidFill>
              </a:rPr>
              <a:t>of</a:t>
            </a:r>
            <a:r>
              <a:rPr lang="de-DE" b="1" dirty="0" smtClean="0">
                <a:solidFill>
                  <a:srgbClr val="2B97CB"/>
                </a:solidFill>
              </a:rPr>
              <a:t> </a:t>
            </a:r>
            <a:r>
              <a:rPr lang="de-DE" b="1" dirty="0" err="1" smtClean="0">
                <a:solidFill>
                  <a:srgbClr val="2B97CB"/>
                </a:solidFill>
              </a:rPr>
              <a:t>the</a:t>
            </a:r>
            <a:r>
              <a:rPr lang="de-DE" b="1" dirty="0" smtClean="0">
                <a:solidFill>
                  <a:srgbClr val="2B97CB"/>
                </a:solidFill>
              </a:rPr>
              <a:t> </a:t>
            </a:r>
            <a:r>
              <a:rPr lang="de-AT" b="1" i="1" dirty="0">
                <a:solidFill>
                  <a:srgbClr val="2B97CB"/>
                </a:solidFill>
              </a:rPr>
              <a:t>London Natural </a:t>
            </a:r>
            <a:r>
              <a:rPr lang="de-AT" b="1" i="1" dirty="0" err="1" smtClean="0">
                <a:solidFill>
                  <a:srgbClr val="2B97CB"/>
                </a:solidFill>
              </a:rPr>
              <a:t>History</a:t>
            </a:r>
            <a:r>
              <a:rPr lang="de-AT" b="1" i="1" dirty="0" smtClean="0">
                <a:solidFill>
                  <a:srgbClr val="2B97CB"/>
                </a:solidFill>
              </a:rPr>
              <a:t> </a:t>
            </a:r>
            <a:r>
              <a:rPr lang="de-AT" b="1" i="1" dirty="0" err="1" smtClean="0">
                <a:solidFill>
                  <a:srgbClr val="2B97CB"/>
                </a:solidFill>
              </a:rPr>
              <a:t>Association</a:t>
            </a:r>
            <a:r>
              <a:rPr lang="de-AT" b="1" i="1" dirty="0" smtClean="0">
                <a:solidFill>
                  <a:srgbClr val="2B97CB"/>
                </a:solidFill>
              </a:rPr>
              <a:t> (</a:t>
            </a:r>
            <a:r>
              <a:rPr lang="de-AT" dirty="0"/>
              <a:t>http://</a:t>
            </a:r>
            <a:r>
              <a:rPr lang="de-AT" dirty="0" err="1"/>
              <a:t>www.lnhs.org.uk</a:t>
            </a:r>
            <a:r>
              <a:rPr lang="de-DE" dirty="0"/>
              <a:t> </a:t>
            </a:r>
            <a:r>
              <a:rPr lang="de-DE" dirty="0" smtClean="0"/>
              <a:t>)</a:t>
            </a:r>
            <a:r>
              <a:rPr lang="de-AT" b="1" i="1" dirty="0" smtClean="0">
                <a:solidFill>
                  <a:srgbClr val="2B97CB"/>
                </a:solidFill>
              </a:rPr>
              <a:t> </a:t>
            </a:r>
            <a:endParaRPr lang="de-DE" b="1" dirty="0">
              <a:solidFill>
                <a:srgbClr val="2B97CB"/>
              </a:solidFill>
            </a:endParaRPr>
          </a:p>
        </p:txBody>
      </p:sp>
    </p:spTree>
    <p:extLst>
      <p:ext uri="{BB962C8B-B14F-4D97-AF65-F5344CB8AC3E}">
        <p14:creationId xmlns:p14="http://schemas.microsoft.com/office/powerpoint/2010/main" val="3665462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i="1" dirty="0" smtClean="0"/>
              <a:t>Action </a:t>
            </a:r>
            <a:r>
              <a:rPr lang="de-AT" i="1" dirty="0" err="1" smtClean="0"/>
              <a:t>projects</a:t>
            </a:r>
            <a:endParaRPr lang="de-DE" dirty="0"/>
          </a:p>
        </p:txBody>
      </p:sp>
      <p:sp>
        <p:nvSpPr>
          <p:cNvPr id="3" name="Inhaltsplatzhalter 2"/>
          <p:cNvSpPr>
            <a:spLocks noGrp="1"/>
          </p:cNvSpPr>
          <p:nvPr>
            <p:ph idx="1"/>
          </p:nvPr>
        </p:nvSpPr>
        <p:spPr/>
        <p:txBody>
          <a:bodyPr/>
          <a:lstStyle/>
          <a:p>
            <a:pPr lvl="0"/>
            <a:r>
              <a:rPr lang="en-US" dirty="0" smtClean="0"/>
              <a:t>Focus on supporting initiatives or interventions of civil society </a:t>
            </a:r>
            <a:r>
              <a:rPr lang="en-US" dirty="0" err="1" smtClean="0"/>
              <a:t>organisations</a:t>
            </a:r>
            <a:r>
              <a:rPr lang="en-US" dirty="0" smtClean="0"/>
              <a:t> – Grassroots movements</a:t>
            </a:r>
          </a:p>
          <a:p>
            <a:pPr lvl="0"/>
            <a:r>
              <a:rPr lang="en-US" dirty="0" smtClean="0"/>
              <a:t>Provide fundamental principles and approaches for interventions</a:t>
            </a:r>
          </a:p>
          <a:p>
            <a:pPr lvl="0"/>
            <a:r>
              <a:rPr lang="en-US" dirty="0" smtClean="0"/>
              <a:t>Citizens as initiators, researchers as collaborators</a:t>
            </a:r>
          </a:p>
          <a:p>
            <a:pPr lvl="0"/>
            <a:r>
              <a:rPr lang="en-US" dirty="0" smtClean="0"/>
              <a:t>Precise research methods, extensive trainings and continuous involvement of both sides</a:t>
            </a:r>
            <a:endParaRPr lang="en-US" dirty="0"/>
          </a:p>
        </p:txBody>
      </p:sp>
    </p:spTree>
    <p:extLst>
      <p:ext uri="{BB962C8B-B14F-4D97-AF65-F5344CB8AC3E}">
        <p14:creationId xmlns:p14="http://schemas.microsoft.com/office/powerpoint/2010/main" val="3429660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415129"/>
            <a:ext cx="8229600" cy="730339"/>
          </a:xfrm>
        </p:spPr>
        <p:txBody>
          <a:bodyPr>
            <a:normAutofit/>
          </a:bodyPr>
          <a:lstStyle/>
          <a:p>
            <a:r>
              <a:rPr lang="de-AT" sz="1600" dirty="0"/>
              <a:t>http://</a:t>
            </a:r>
            <a:r>
              <a:rPr lang="de-AT" sz="1600" dirty="0" err="1"/>
              <a:t>www.mappingforchange.org.uk</a:t>
            </a:r>
            <a:r>
              <a:rPr lang="de-AT" sz="1600" dirty="0"/>
              <a:t>/?</a:t>
            </a:r>
            <a:r>
              <a:rPr lang="de-AT" sz="1600" dirty="0" err="1"/>
              <a:t>portfolio</a:t>
            </a:r>
            <a:r>
              <a:rPr lang="de-AT" sz="1600" dirty="0"/>
              <a:t>=royal-docks-</a:t>
            </a:r>
            <a:r>
              <a:rPr lang="de-AT" sz="1600" dirty="0" err="1"/>
              <a:t>noise</a:t>
            </a:r>
            <a:r>
              <a:rPr lang="de-AT" sz="1600" dirty="0"/>
              <a:t>-</a:t>
            </a:r>
            <a:r>
              <a:rPr lang="de-AT" sz="1600" dirty="0" err="1"/>
              <a:t>mapping</a:t>
            </a:r>
            <a:r>
              <a:rPr lang="de-DE" sz="1600" dirty="0"/>
              <a:t> </a:t>
            </a:r>
            <a:endParaRPr lang="de-DE" dirty="0"/>
          </a:p>
        </p:txBody>
      </p:sp>
      <p:pic>
        <p:nvPicPr>
          <p:cNvPr id="4" name="Bild 3" descr="Bildschirmfoto 2014-10-10 um 09.47.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5468"/>
            <a:ext cx="7286997" cy="4552837"/>
          </a:xfrm>
          <a:prstGeom prst="rect">
            <a:avLst/>
          </a:prstGeom>
        </p:spPr>
      </p:pic>
      <p:pic>
        <p:nvPicPr>
          <p:cNvPr id="6" name="Bild 5" descr="Bildschirmfoto 2014-10-10 um 09.48.54.png"/>
          <p:cNvPicPr>
            <a:picLocks noChangeAspect="1"/>
          </p:cNvPicPr>
          <p:nvPr/>
        </p:nvPicPr>
        <p:blipFill rotWithShape="1">
          <a:blip r:embed="rId4">
            <a:extLst>
              <a:ext uri="{28A0092B-C50C-407E-A947-70E740481C1C}">
                <a14:useLocalDpi xmlns:a14="http://schemas.microsoft.com/office/drawing/2010/main" val="0"/>
              </a:ext>
            </a:extLst>
          </a:blip>
          <a:srcRect l="10343"/>
          <a:stretch/>
        </p:blipFill>
        <p:spPr>
          <a:xfrm>
            <a:off x="4598464" y="1722711"/>
            <a:ext cx="4453171" cy="4522119"/>
          </a:xfrm>
          <a:prstGeom prst="rect">
            <a:avLst/>
          </a:prstGeom>
        </p:spPr>
      </p:pic>
    </p:spTree>
    <p:extLst>
      <p:ext uri="{BB962C8B-B14F-4D97-AF65-F5344CB8AC3E}">
        <p14:creationId xmlns:p14="http://schemas.microsoft.com/office/powerpoint/2010/main" val="2583014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i="1" dirty="0" smtClean="0"/>
              <a:t>Educational </a:t>
            </a:r>
            <a:r>
              <a:rPr lang="de-AT" i="1" dirty="0" err="1" smtClean="0"/>
              <a:t>projects</a:t>
            </a:r>
            <a:r>
              <a:rPr lang="de-AT" i="1" dirty="0" smtClean="0"/>
              <a:t> </a:t>
            </a:r>
            <a:endParaRPr lang="de-DE" dirty="0"/>
          </a:p>
        </p:txBody>
      </p:sp>
      <p:sp>
        <p:nvSpPr>
          <p:cNvPr id="3" name="Inhaltsplatzhalter 2"/>
          <p:cNvSpPr>
            <a:spLocks noGrp="1"/>
          </p:cNvSpPr>
          <p:nvPr>
            <p:ph idx="1"/>
          </p:nvPr>
        </p:nvSpPr>
        <p:spPr/>
        <p:txBody>
          <a:bodyPr/>
          <a:lstStyle/>
          <a:p>
            <a:pPr lvl="0"/>
            <a:r>
              <a:rPr lang="en-US" sz="2400" dirty="0" smtClean="0"/>
              <a:t>Focus on research communication and education</a:t>
            </a:r>
          </a:p>
          <a:p>
            <a:pPr lvl="0"/>
            <a:endParaRPr lang="en-US" sz="2400" dirty="0" smtClean="0"/>
          </a:p>
          <a:p>
            <a:pPr lvl="0"/>
            <a:r>
              <a:rPr lang="en-US" sz="2400" dirty="0" smtClean="0"/>
              <a:t>Focus on public relations activities, learning and development of scientific skills and critical thinking</a:t>
            </a:r>
          </a:p>
          <a:p>
            <a:pPr lvl="0"/>
            <a:endParaRPr lang="en-US" sz="2400" dirty="0" smtClean="0"/>
          </a:p>
          <a:p>
            <a:pPr lvl="0"/>
            <a:r>
              <a:rPr lang="en-US" sz="2400" dirty="0" smtClean="0"/>
              <a:t>Children and adolescents as participants in scientific processes</a:t>
            </a:r>
          </a:p>
          <a:p>
            <a:pPr lvl="0"/>
            <a:endParaRPr lang="en-US" sz="2400" dirty="0" smtClean="0"/>
          </a:p>
          <a:p>
            <a:pPr lvl="0"/>
            <a:r>
              <a:rPr lang="en-US" sz="2400" dirty="0" smtClean="0"/>
              <a:t>Scientists as </a:t>
            </a:r>
            <a:r>
              <a:rPr lang="en-US" sz="2400" dirty="0" err="1" smtClean="0"/>
              <a:t>organisers</a:t>
            </a:r>
            <a:r>
              <a:rPr lang="en-US" sz="2400" dirty="0" smtClean="0"/>
              <a:t> and trainers</a:t>
            </a:r>
          </a:p>
        </p:txBody>
      </p:sp>
    </p:spTree>
    <p:extLst>
      <p:ext uri="{BB962C8B-B14F-4D97-AF65-F5344CB8AC3E}">
        <p14:creationId xmlns:p14="http://schemas.microsoft.com/office/powerpoint/2010/main" val="1683368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415129"/>
            <a:ext cx="8229600" cy="730339"/>
          </a:xfrm>
        </p:spPr>
        <p:txBody>
          <a:bodyPr>
            <a:normAutofit/>
          </a:bodyPr>
          <a:lstStyle/>
          <a:p>
            <a:r>
              <a:rPr lang="de-AT" sz="1600" dirty="0"/>
              <a:t>http://</a:t>
            </a:r>
            <a:r>
              <a:rPr lang="de-AT" sz="1600" dirty="0" err="1"/>
              <a:t>www.sparklingscience.at</a:t>
            </a:r>
            <a:r>
              <a:rPr lang="de-AT" sz="1600" dirty="0"/>
              <a:t>/de/</a:t>
            </a:r>
            <a:r>
              <a:rPr lang="de-AT" sz="1600" dirty="0" err="1"/>
              <a:t>projekte</a:t>
            </a:r>
            <a:r>
              <a:rPr lang="de-AT" sz="1600" dirty="0"/>
              <a:t>/479-i-am-here-/</a:t>
            </a:r>
            <a:r>
              <a:rPr lang="de-DE" sz="1600" dirty="0"/>
              <a:t> </a:t>
            </a:r>
            <a:endParaRPr lang="de-DE" dirty="0"/>
          </a:p>
        </p:txBody>
      </p:sp>
      <p:pic>
        <p:nvPicPr>
          <p:cNvPr id="3" name="Bild 2" descr="Bildschirmfoto 2014-10-10 um 10.05.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895"/>
            <a:ext cx="9144000" cy="5397551"/>
          </a:xfrm>
          <a:prstGeom prst="rect">
            <a:avLst/>
          </a:prstGeom>
        </p:spPr>
      </p:pic>
    </p:spTree>
    <p:extLst>
      <p:ext uri="{BB962C8B-B14F-4D97-AF65-F5344CB8AC3E}">
        <p14:creationId xmlns:p14="http://schemas.microsoft.com/office/powerpoint/2010/main" val="1229949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3"/>
          <p:cNvGrpSpPr/>
          <p:nvPr/>
        </p:nvGrpSpPr>
        <p:grpSpPr>
          <a:xfrm>
            <a:off x="-2254713" y="312966"/>
            <a:ext cx="13360195" cy="5529487"/>
            <a:chOff x="-2254713" y="312966"/>
            <a:chExt cx="13360195" cy="5529487"/>
          </a:xfrm>
        </p:grpSpPr>
        <p:sp>
          <p:nvSpPr>
            <p:cNvPr id="23" name="Rechteck 22"/>
            <p:cNvSpPr/>
            <p:nvPr/>
          </p:nvSpPr>
          <p:spPr>
            <a:xfrm>
              <a:off x="1973833" y="1162984"/>
              <a:ext cx="4539600" cy="4541157"/>
            </a:xfrm>
            <a:prstGeom prst="rect">
              <a:avLst/>
            </a:prstGeom>
            <a:solidFill>
              <a:schemeClr val="bg1">
                <a:lumMod val="75000"/>
              </a:schemeClr>
            </a:solidFill>
            <a:ln>
              <a:noFill/>
            </a:ln>
            <a:effectLst/>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4" name="Abgerundetes Rechteck 23"/>
            <p:cNvSpPr/>
            <p:nvPr/>
          </p:nvSpPr>
          <p:spPr>
            <a:xfrm>
              <a:off x="785355" y="1009104"/>
              <a:ext cx="3445385" cy="1388581"/>
            </a:xfrm>
            <a:prstGeom prst="roundRect">
              <a:avLst/>
            </a:prstGeom>
            <a:solidFill>
              <a:srgbClr val="558ED5"/>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Project design:</a:t>
              </a:r>
            </a:p>
            <a:p>
              <a:pPr marL="285750" indent="-285750">
                <a:buFont typeface="Arial"/>
                <a:buChar char="•"/>
              </a:pPr>
              <a:r>
                <a:rPr lang="en-US" sz="1500" dirty="0" smtClean="0">
                  <a:solidFill>
                    <a:schemeClr val="bg1"/>
                  </a:solidFill>
                </a:rPr>
                <a:t>Participative design processes</a:t>
              </a:r>
            </a:p>
            <a:p>
              <a:pPr marL="285750" indent="-285750">
                <a:buFont typeface="Arial"/>
                <a:buChar char="•"/>
              </a:pPr>
              <a:r>
                <a:rPr lang="en-US" sz="1500" dirty="0" smtClean="0">
                  <a:solidFill>
                    <a:schemeClr val="bg1"/>
                  </a:solidFill>
                </a:rPr>
                <a:t>Adapted language</a:t>
              </a:r>
            </a:p>
            <a:p>
              <a:pPr marL="285750" indent="-285750">
                <a:buFont typeface="Arial"/>
                <a:buChar char="•"/>
              </a:pPr>
              <a:r>
                <a:rPr lang="en-US" sz="1500" dirty="0" smtClean="0">
                  <a:solidFill>
                    <a:schemeClr val="bg1"/>
                  </a:solidFill>
                </a:rPr>
                <a:t>Different possibilities for integration</a:t>
              </a:r>
              <a:endParaRPr lang="en-US" sz="1500" dirty="0">
                <a:solidFill>
                  <a:schemeClr val="bg1"/>
                </a:solidFill>
              </a:endParaRPr>
            </a:p>
          </p:txBody>
        </p:sp>
        <p:sp>
          <p:nvSpPr>
            <p:cNvPr id="25" name="Abgerundetes Rechteck 24"/>
            <p:cNvSpPr/>
            <p:nvPr/>
          </p:nvSpPr>
          <p:spPr>
            <a:xfrm>
              <a:off x="4546951" y="1005537"/>
              <a:ext cx="3445385" cy="1145954"/>
            </a:xfrm>
            <a:prstGeom prst="roundRect">
              <a:avLst/>
            </a:prstGeom>
            <a:solidFill>
              <a:schemeClr val="accent5">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Technology:</a:t>
              </a:r>
            </a:p>
            <a:p>
              <a:pPr marL="285750" indent="-285750">
                <a:buFont typeface="Arial"/>
                <a:buChar char="•"/>
              </a:pPr>
              <a:r>
                <a:rPr lang="en-US" sz="1500" dirty="0" smtClean="0">
                  <a:solidFill>
                    <a:schemeClr val="bg1"/>
                  </a:solidFill>
                </a:rPr>
                <a:t>Common platform</a:t>
              </a:r>
            </a:p>
            <a:p>
              <a:pPr marL="285750" indent="-285750">
                <a:buFont typeface="Arial"/>
                <a:buChar char="•"/>
              </a:pPr>
              <a:r>
                <a:rPr lang="en-US" sz="1500" dirty="0" smtClean="0">
                  <a:solidFill>
                    <a:schemeClr val="bg1"/>
                  </a:solidFill>
                </a:rPr>
                <a:t>Coherent interfaces and standards, openness</a:t>
              </a:r>
              <a:endParaRPr lang="en-US" sz="1500" b="1" dirty="0" smtClean="0"/>
            </a:p>
          </p:txBody>
        </p:sp>
        <p:sp>
          <p:nvSpPr>
            <p:cNvPr id="26" name="Textfeld 25"/>
            <p:cNvSpPr txBox="1"/>
            <p:nvPr/>
          </p:nvSpPr>
          <p:spPr>
            <a:xfrm>
              <a:off x="3442448" y="1584751"/>
              <a:ext cx="265480" cy="2031325"/>
            </a:xfrm>
            <a:prstGeom prst="rect">
              <a:avLst/>
            </a:prstGeom>
            <a:noFill/>
          </p:spPr>
          <p:txBody>
            <a:bodyPr wrap="none" rtlCol="0">
              <a:spAutoFit/>
            </a:bodyPr>
            <a:lstStyle/>
            <a:p>
              <a:pPr marL="285750" indent="-285750">
                <a:buFont typeface="Arial"/>
                <a:buChar char="•"/>
              </a:pPr>
              <a:endParaRPr lang="de-DE" dirty="0">
                <a:solidFill>
                  <a:schemeClr val="bg1"/>
                </a:solidFill>
              </a:endParaRPr>
            </a:p>
            <a:p>
              <a:endParaRPr lang="de-DE" dirty="0">
                <a:solidFill>
                  <a:schemeClr val="bg1"/>
                </a:solidFill>
              </a:endParaRPr>
            </a:p>
            <a:p>
              <a:endParaRPr lang="de-DE" dirty="0">
                <a:solidFill>
                  <a:schemeClr val="bg1"/>
                </a:solidFill>
              </a:endParaRPr>
            </a:p>
            <a:p>
              <a:pPr marL="285750" indent="-285750">
                <a:buFont typeface="Arial"/>
                <a:buChar char="•"/>
              </a:pPr>
              <a:endParaRPr lang="de-DE" dirty="0" smtClean="0">
                <a:solidFill>
                  <a:schemeClr val="bg1"/>
                </a:solidFill>
              </a:endParaRPr>
            </a:p>
            <a:p>
              <a:pPr marL="285750" indent="-285750">
                <a:buFont typeface="Arial"/>
                <a:buChar char="•"/>
              </a:pPr>
              <a:endParaRPr lang="de-DE" dirty="0">
                <a:solidFill>
                  <a:schemeClr val="bg1"/>
                </a:solidFill>
              </a:endParaRPr>
            </a:p>
            <a:p>
              <a:pPr marL="285750" indent="-285750">
                <a:buFont typeface="Arial"/>
                <a:buChar char="•"/>
              </a:pPr>
              <a:endParaRPr lang="de-DE" dirty="0" smtClean="0">
                <a:solidFill>
                  <a:schemeClr val="bg1"/>
                </a:solidFill>
              </a:endParaRPr>
            </a:p>
            <a:p>
              <a:pPr marL="285750" indent="-285750">
                <a:buFont typeface="Arial"/>
                <a:buChar char="•"/>
              </a:pPr>
              <a:endParaRPr lang="de-DE" dirty="0" smtClean="0">
                <a:solidFill>
                  <a:schemeClr val="bg1"/>
                </a:solidFill>
              </a:endParaRPr>
            </a:p>
          </p:txBody>
        </p:sp>
        <p:sp>
          <p:nvSpPr>
            <p:cNvPr id="27" name="Textfeld 26"/>
            <p:cNvSpPr txBox="1"/>
            <p:nvPr/>
          </p:nvSpPr>
          <p:spPr>
            <a:xfrm>
              <a:off x="1285981" y="312966"/>
              <a:ext cx="2444131" cy="830997"/>
            </a:xfrm>
            <a:prstGeom prst="rect">
              <a:avLst/>
            </a:prstGeom>
            <a:noFill/>
          </p:spPr>
          <p:txBody>
            <a:bodyPr wrap="none" rtlCol="0">
              <a:spAutoFit/>
            </a:bodyPr>
            <a:lstStyle/>
            <a:p>
              <a:r>
                <a:rPr lang="en-US" sz="2400" b="1" dirty="0" smtClean="0">
                  <a:solidFill>
                    <a:schemeClr val="tx2">
                      <a:lumMod val="40000"/>
                      <a:lumOff val="60000"/>
                    </a:schemeClr>
                  </a:solidFill>
                </a:rPr>
                <a:t>Factors of success</a:t>
              </a:r>
            </a:p>
            <a:p>
              <a:endParaRPr lang="en-US" sz="2400" dirty="0">
                <a:solidFill>
                  <a:schemeClr val="tx2">
                    <a:lumMod val="40000"/>
                    <a:lumOff val="60000"/>
                  </a:schemeClr>
                </a:solidFill>
              </a:endParaRPr>
            </a:p>
          </p:txBody>
        </p:sp>
        <p:sp>
          <p:nvSpPr>
            <p:cNvPr id="28" name="Abgerundetes Rechteck 27"/>
            <p:cNvSpPr/>
            <p:nvPr/>
          </p:nvSpPr>
          <p:spPr>
            <a:xfrm>
              <a:off x="785355" y="2499707"/>
              <a:ext cx="3445385" cy="942109"/>
            </a:xfrm>
            <a:prstGeom prst="roundRect">
              <a:avLst/>
            </a:prstGeom>
            <a:solidFill>
              <a:srgbClr val="558ED5"/>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Acquisition: </a:t>
              </a:r>
            </a:p>
            <a:p>
              <a:pPr marL="285750" indent="-285750">
                <a:buFont typeface="Arial"/>
                <a:buChar char="•"/>
              </a:pPr>
              <a:r>
                <a:rPr lang="en-US" sz="1500" dirty="0" smtClean="0">
                  <a:solidFill>
                    <a:schemeClr val="bg1"/>
                  </a:solidFill>
                </a:rPr>
                <a:t>Cooperation with already existing </a:t>
              </a:r>
              <a:r>
                <a:rPr lang="en-US" sz="1500" dirty="0" err="1" smtClean="0">
                  <a:solidFill>
                    <a:schemeClr val="bg1"/>
                  </a:solidFill>
                </a:rPr>
                <a:t>organisations</a:t>
              </a:r>
              <a:r>
                <a:rPr lang="en-US" sz="1500" dirty="0" smtClean="0">
                  <a:solidFill>
                    <a:schemeClr val="bg1"/>
                  </a:solidFill>
                </a:rPr>
                <a:t> and networks</a:t>
              </a:r>
              <a:endParaRPr lang="en-US" sz="1500" dirty="0">
                <a:solidFill>
                  <a:schemeClr val="bg1"/>
                </a:solidFill>
              </a:endParaRPr>
            </a:p>
          </p:txBody>
        </p:sp>
        <p:sp>
          <p:nvSpPr>
            <p:cNvPr id="29" name="Abgerundetes Rechteck 28"/>
            <p:cNvSpPr/>
            <p:nvPr/>
          </p:nvSpPr>
          <p:spPr>
            <a:xfrm>
              <a:off x="785355" y="4732417"/>
              <a:ext cx="3445385" cy="1110036"/>
            </a:xfrm>
            <a:prstGeom prst="roundRect">
              <a:avLst/>
            </a:prstGeom>
            <a:solidFill>
              <a:srgbClr val="558ED5"/>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Content related management:</a:t>
              </a:r>
            </a:p>
            <a:p>
              <a:pPr marL="285750" indent="-285750">
                <a:buFont typeface="Arial"/>
                <a:buChar char="•"/>
              </a:pPr>
              <a:r>
                <a:rPr lang="en-US" sz="1500" dirty="0" smtClean="0">
                  <a:solidFill>
                    <a:schemeClr val="bg1"/>
                  </a:solidFill>
                </a:rPr>
                <a:t>Adapted supportive material (target group, language, culture)</a:t>
              </a:r>
              <a:endParaRPr lang="en-US" sz="1500" dirty="0">
                <a:solidFill>
                  <a:schemeClr val="bg1"/>
                </a:solidFill>
              </a:endParaRPr>
            </a:p>
          </p:txBody>
        </p:sp>
        <p:sp>
          <p:nvSpPr>
            <p:cNvPr id="30" name="Abgerundetes Rechteck 29"/>
            <p:cNvSpPr/>
            <p:nvPr/>
          </p:nvSpPr>
          <p:spPr>
            <a:xfrm>
              <a:off x="4561549" y="2381659"/>
              <a:ext cx="3445385" cy="1080343"/>
            </a:xfrm>
            <a:prstGeom prst="roundRect">
              <a:avLst/>
            </a:prstGeom>
            <a:solidFill>
              <a:schemeClr val="accent5">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Data:</a:t>
              </a:r>
            </a:p>
            <a:p>
              <a:pPr marL="285750" indent="-285750">
                <a:buFont typeface="Arial"/>
                <a:buChar char="•"/>
              </a:pPr>
              <a:r>
                <a:rPr lang="en-US" sz="1500" dirty="0" smtClean="0">
                  <a:solidFill>
                    <a:schemeClr val="bg1"/>
                  </a:solidFill>
                </a:rPr>
                <a:t>Quality of data</a:t>
              </a:r>
            </a:p>
            <a:p>
              <a:pPr marL="285750" indent="-285750">
                <a:buFont typeface="Arial"/>
                <a:buChar char="•"/>
              </a:pPr>
              <a:r>
                <a:rPr lang="en-US" sz="1500" dirty="0" smtClean="0">
                  <a:solidFill>
                    <a:schemeClr val="bg1"/>
                  </a:solidFill>
                </a:rPr>
                <a:t>Coherent </a:t>
              </a:r>
              <a:r>
                <a:rPr lang="en-US" sz="1500" dirty="0">
                  <a:solidFill>
                    <a:schemeClr val="bg1"/>
                  </a:solidFill>
                </a:rPr>
                <a:t>interfaces and standards, </a:t>
              </a:r>
              <a:r>
                <a:rPr lang="en-US" sz="1500" dirty="0" smtClean="0">
                  <a:solidFill>
                    <a:schemeClr val="bg1"/>
                  </a:solidFill>
                </a:rPr>
                <a:t>openness</a:t>
              </a:r>
              <a:endParaRPr lang="en-US" sz="1500" b="1" dirty="0"/>
            </a:p>
          </p:txBody>
        </p:sp>
        <p:sp>
          <p:nvSpPr>
            <p:cNvPr id="31" name="Abgerundetes Rechteck 30"/>
            <p:cNvSpPr/>
            <p:nvPr/>
          </p:nvSpPr>
          <p:spPr>
            <a:xfrm>
              <a:off x="4593618" y="3682468"/>
              <a:ext cx="3445385" cy="1145954"/>
            </a:xfrm>
            <a:prstGeom prst="roundRect">
              <a:avLst/>
            </a:prstGeom>
            <a:solidFill>
              <a:schemeClr val="accent5">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Intellectual property:</a:t>
              </a:r>
            </a:p>
            <a:p>
              <a:pPr marL="285750" indent="-285750">
                <a:buFont typeface="Arial"/>
                <a:buChar char="•"/>
              </a:pPr>
              <a:r>
                <a:rPr lang="en-US" sz="1500" dirty="0" smtClean="0">
                  <a:solidFill>
                    <a:schemeClr val="bg1"/>
                  </a:solidFill>
                </a:rPr>
                <a:t>New IPR regulations</a:t>
              </a:r>
            </a:p>
            <a:p>
              <a:pPr marL="285750" indent="-285750">
                <a:buFont typeface="Arial"/>
                <a:buChar char="•"/>
              </a:pPr>
              <a:r>
                <a:rPr lang="en-US" sz="1500" dirty="0" smtClean="0">
                  <a:solidFill>
                    <a:schemeClr val="bg1"/>
                  </a:solidFill>
                </a:rPr>
                <a:t>Recognition of lay knowledge</a:t>
              </a:r>
              <a:endParaRPr lang="en-US" sz="1500" dirty="0">
                <a:solidFill>
                  <a:schemeClr val="bg1"/>
                </a:solidFill>
              </a:endParaRPr>
            </a:p>
          </p:txBody>
        </p:sp>
        <p:sp>
          <p:nvSpPr>
            <p:cNvPr id="32" name="Abgerundetes Rechteck 31"/>
            <p:cNvSpPr/>
            <p:nvPr/>
          </p:nvSpPr>
          <p:spPr>
            <a:xfrm>
              <a:off x="4593618" y="5116690"/>
              <a:ext cx="3445385" cy="692913"/>
            </a:xfrm>
            <a:prstGeom prst="roundRect">
              <a:avLst/>
            </a:prstGeom>
            <a:solidFill>
              <a:schemeClr val="accent5">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Motivation:</a:t>
              </a:r>
            </a:p>
            <a:p>
              <a:pPr marL="285750" indent="-285750">
                <a:buFont typeface="Arial"/>
                <a:buChar char="•"/>
              </a:pPr>
              <a:r>
                <a:rPr lang="en-US" sz="1500" dirty="0" smtClean="0">
                  <a:solidFill>
                    <a:schemeClr val="bg1"/>
                  </a:solidFill>
                </a:rPr>
                <a:t>Funding and incentive systems</a:t>
              </a:r>
              <a:endParaRPr lang="en-US" sz="1500" dirty="0">
                <a:solidFill>
                  <a:schemeClr val="bg1"/>
                </a:solidFill>
              </a:endParaRPr>
            </a:p>
          </p:txBody>
        </p:sp>
        <p:sp>
          <p:nvSpPr>
            <p:cNvPr id="33" name="Textfeld 32"/>
            <p:cNvSpPr txBox="1"/>
            <p:nvPr/>
          </p:nvSpPr>
          <p:spPr>
            <a:xfrm>
              <a:off x="5490487" y="312967"/>
              <a:ext cx="1558312" cy="461665"/>
            </a:xfrm>
            <a:prstGeom prst="rect">
              <a:avLst/>
            </a:prstGeom>
            <a:noFill/>
          </p:spPr>
          <p:txBody>
            <a:bodyPr wrap="none" rtlCol="0">
              <a:spAutoFit/>
            </a:bodyPr>
            <a:lstStyle/>
            <a:p>
              <a:r>
                <a:rPr lang="de-DE" sz="2400" b="1" dirty="0" err="1" smtClean="0">
                  <a:solidFill>
                    <a:schemeClr val="accent5">
                      <a:lumMod val="75000"/>
                    </a:schemeClr>
                  </a:solidFill>
                </a:rPr>
                <a:t>Challenges</a:t>
              </a:r>
              <a:endParaRPr lang="de-DE" sz="2400" dirty="0">
                <a:solidFill>
                  <a:schemeClr val="accent5">
                    <a:lumMod val="75000"/>
                  </a:schemeClr>
                </a:solidFill>
              </a:endParaRPr>
            </a:p>
          </p:txBody>
        </p:sp>
        <p:sp>
          <p:nvSpPr>
            <p:cNvPr id="34" name="Textfeld 33"/>
            <p:cNvSpPr txBox="1"/>
            <p:nvPr/>
          </p:nvSpPr>
          <p:spPr>
            <a:xfrm>
              <a:off x="-2254713" y="3197011"/>
              <a:ext cx="5408487" cy="461665"/>
            </a:xfrm>
            <a:prstGeom prst="rect">
              <a:avLst/>
            </a:prstGeom>
            <a:noFill/>
            <a:scene3d>
              <a:camera prst="orthographicFront">
                <a:rot lat="0" lon="0" rev="5400000"/>
              </a:camera>
              <a:lightRig rig="threePt" dir="t"/>
            </a:scene3d>
          </p:spPr>
          <p:txBody>
            <a:bodyPr wrap="square" rtlCol="0">
              <a:spAutoFit/>
            </a:bodyPr>
            <a:lstStyle/>
            <a:p>
              <a:pPr algn="ctr"/>
              <a:r>
                <a:rPr lang="de-DE" sz="2400" b="1" dirty="0" smtClean="0">
                  <a:solidFill>
                    <a:schemeClr val="tx2">
                      <a:lumMod val="40000"/>
                      <a:lumOff val="60000"/>
                    </a:schemeClr>
                  </a:solidFill>
                </a:rPr>
                <a:t>Integration, Adaption, Interaction</a:t>
              </a:r>
              <a:endParaRPr lang="de-DE" sz="2400" b="1" dirty="0">
                <a:solidFill>
                  <a:schemeClr val="tx2">
                    <a:lumMod val="40000"/>
                    <a:lumOff val="60000"/>
                  </a:schemeClr>
                </a:solidFill>
              </a:endParaRPr>
            </a:p>
          </p:txBody>
        </p:sp>
        <p:sp>
          <p:nvSpPr>
            <p:cNvPr id="35" name="Textfeld 34"/>
            <p:cNvSpPr txBox="1"/>
            <p:nvPr/>
          </p:nvSpPr>
          <p:spPr>
            <a:xfrm>
              <a:off x="5696995" y="3156284"/>
              <a:ext cx="5408487" cy="461665"/>
            </a:xfrm>
            <a:prstGeom prst="rect">
              <a:avLst/>
            </a:prstGeom>
            <a:noFill/>
            <a:scene3d>
              <a:camera prst="orthographicFront">
                <a:rot lat="0" lon="0" rev="16200000"/>
              </a:camera>
              <a:lightRig rig="threePt" dir="t"/>
            </a:scene3d>
          </p:spPr>
          <p:txBody>
            <a:bodyPr wrap="square" rtlCol="0">
              <a:spAutoFit/>
            </a:bodyPr>
            <a:lstStyle/>
            <a:p>
              <a:pPr algn="ctr"/>
              <a:r>
                <a:rPr lang="en-US" sz="2400" b="1" dirty="0" smtClean="0">
                  <a:solidFill>
                    <a:srgbClr val="31859C"/>
                  </a:solidFill>
                </a:rPr>
                <a:t>Structures, Exchange, Synergies</a:t>
              </a:r>
              <a:endParaRPr lang="en-US" sz="2400" b="1" dirty="0">
                <a:solidFill>
                  <a:srgbClr val="31859C"/>
                </a:solidFill>
              </a:endParaRPr>
            </a:p>
          </p:txBody>
        </p:sp>
        <p:sp>
          <p:nvSpPr>
            <p:cNvPr id="36" name="Abgerundetes Rechteck 13"/>
            <p:cNvSpPr/>
            <p:nvPr/>
          </p:nvSpPr>
          <p:spPr>
            <a:xfrm>
              <a:off x="782875" y="3566017"/>
              <a:ext cx="3445385" cy="1088950"/>
            </a:xfrm>
            <a:prstGeom prst="roundRect">
              <a:avLst/>
            </a:prstGeom>
            <a:solidFill>
              <a:srgbClr val="558ED5"/>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chemeClr val="bg1"/>
                  </a:solidFill>
                </a:rPr>
                <a:t>Motivation:</a:t>
              </a:r>
            </a:p>
            <a:p>
              <a:pPr marL="285750" indent="-285750">
                <a:buFont typeface="Arial"/>
                <a:buChar char="•"/>
              </a:pPr>
              <a:r>
                <a:rPr lang="en-US" sz="1500" dirty="0" smtClean="0">
                  <a:solidFill>
                    <a:schemeClr val="bg1"/>
                  </a:solidFill>
                </a:rPr>
                <a:t>Bi-directional communication</a:t>
              </a:r>
            </a:p>
            <a:p>
              <a:pPr marL="285750" indent="-285750">
                <a:buFont typeface="Arial"/>
                <a:buChar char="•"/>
              </a:pPr>
              <a:r>
                <a:rPr lang="en-US" sz="1500" dirty="0" smtClean="0">
                  <a:solidFill>
                    <a:schemeClr val="bg1"/>
                  </a:solidFill>
                </a:rPr>
                <a:t>Appreciation and recognition of the citizens’ contribution</a:t>
              </a:r>
              <a:endParaRPr lang="en-US" sz="1500" dirty="0">
                <a:solidFill>
                  <a:schemeClr val="bg1"/>
                </a:solidFill>
              </a:endParaRPr>
            </a:p>
          </p:txBody>
        </p:sp>
      </p:grpSp>
    </p:spTree>
    <p:extLst>
      <p:ext uri="{BB962C8B-B14F-4D97-AF65-F5344CB8AC3E}">
        <p14:creationId xmlns:p14="http://schemas.microsoft.com/office/powerpoint/2010/main" val="22166096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i="1" dirty="0" smtClean="0"/>
              <a:t>EXPLORE AT </a:t>
            </a:r>
            <a:endParaRPr lang="de-DE" dirty="0"/>
          </a:p>
        </p:txBody>
      </p:sp>
      <p:sp>
        <p:nvSpPr>
          <p:cNvPr id="3" name="Inhaltsplatzhalter 2"/>
          <p:cNvSpPr>
            <a:spLocks noGrp="1"/>
          </p:cNvSpPr>
          <p:nvPr>
            <p:ph idx="1"/>
          </p:nvPr>
        </p:nvSpPr>
        <p:spPr/>
        <p:txBody>
          <a:bodyPr/>
          <a:lstStyle/>
          <a:p>
            <a:pPr lvl="0"/>
            <a:endParaRPr lang="en-US" sz="2400" dirty="0" smtClean="0"/>
          </a:p>
          <a:p>
            <a:pPr lvl="0"/>
            <a:r>
              <a:rPr lang="en-US" sz="2400" dirty="0" smtClean="0"/>
              <a:t>Lexicographic </a:t>
            </a:r>
            <a:r>
              <a:rPr lang="en-US" sz="2400" dirty="0" err="1" smtClean="0"/>
              <a:t>Croudsourcing</a:t>
            </a:r>
            <a:r>
              <a:rPr lang="en-US" sz="2400" dirty="0" smtClean="0"/>
              <a:t> - Development of Citizen Science</a:t>
            </a:r>
          </a:p>
          <a:p>
            <a:pPr lvl="0"/>
            <a:endParaRPr lang="en-US" sz="2400" dirty="0" smtClean="0"/>
          </a:p>
          <a:p>
            <a:pPr lvl="0"/>
            <a:r>
              <a:rPr lang="en-US" sz="2400" dirty="0" smtClean="0"/>
              <a:t>Participative design process including both sides</a:t>
            </a:r>
          </a:p>
          <a:p>
            <a:pPr lvl="0"/>
            <a:endParaRPr lang="en-US" sz="2400" dirty="0" smtClean="0"/>
          </a:p>
          <a:p>
            <a:pPr lvl="0"/>
            <a:r>
              <a:rPr lang="en-US" sz="2400" dirty="0" smtClean="0"/>
              <a:t>Projects with schools</a:t>
            </a:r>
          </a:p>
          <a:p>
            <a:pPr lvl="0"/>
            <a:endParaRPr lang="en-US" sz="2400" dirty="0"/>
          </a:p>
          <a:p>
            <a:pPr lvl="0"/>
            <a:r>
              <a:rPr lang="en-US" sz="2400" dirty="0" smtClean="0"/>
              <a:t>Designed to enhance, update and relate the Dictionary of Bavarian Dialects </a:t>
            </a:r>
            <a:r>
              <a:rPr lang="en-US" sz="2400" smtClean="0"/>
              <a:t>in Austria</a:t>
            </a:r>
            <a:endParaRPr lang="en-US" sz="2400" dirty="0" smtClean="0"/>
          </a:p>
          <a:p>
            <a:pPr marL="0" lvl="0" indent="0">
              <a:buNone/>
            </a:pPr>
            <a:endParaRPr lang="en-US" sz="2400" dirty="0" smtClean="0"/>
          </a:p>
        </p:txBody>
      </p:sp>
    </p:spTree>
    <p:extLst>
      <p:ext uri="{BB962C8B-B14F-4D97-AF65-F5344CB8AC3E}">
        <p14:creationId xmlns:p14="http://schemas.microsoft.com/office/powerpoint/2010/main" val="7514265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mitarbeiter_7.ps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0100" y="1681163"/>
            <a:ext cx="2778125" cy="2344737"/>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tertitel 2"/>
          <p:cNvSpPr>
            <a:spLocks noGrp="1"/>
          </p:cNvSpPr>
          <p:nvPr>
            <p:ph type="subTitle" idx="1"/>
          </p:nvPr>
        </p:nvSpPr>
        <p:spPr>
          <a:xfrm>
            <a:off x="461963" y="2459038"/>
            <a:ext cx="6389687" cy="3989387"/>
          </a:xfrm>
        </p:spPr>
        <p:txBody>
          <a:bodyPr>
            <a:normAutofit fontScale="92500" lnSpcReduction="20000"/>
          </a:bodyPr>
          <a:lstStyle/>
          <a:p>
            <a:r>
              <a:rPr lang="de-DE" dirty="0" err="1"/>
              <a:t>Shirk</a:t>
            </a:r>
            <a:r>
              <a:rPr lang="de-DE" dirty="0"/>
              <a:t>, J. L., Ballard, H. L., </a:t>
            </a:r>
            <a:r>
              <a:rPr lang="de-DE" dirty="0" err="1"/>
              <a:t>Wilderman</a:t>
            </a:r>
            <a:r>
              <a:rPr lang="de-DE" dirty="0"/>
              <a:t>, C. C., Phillips, T., Wiggins, A., Jordan, R.,  Bonney, R. (2012). Public </a:t>
            </a:r>
            <a:r>
              <a:rPr lang="de-DE" dirty="0" err="1"/>
              <a:t>Participation</a:t>
            </a:r>
            <a:r>
              <a:rPr lang="de-DE" dirty="0"/>
              <a:t> in Scientific Research : a Framework </a:t>
            </a:r>
            <a:r>
              <a:rPr lang="de-DE" dirty="0" err="1"/>
              <a:t>for</a:t>
            </a:r>
            <a:r>
              <a:rPr lang="de-DE" dirty="0"/>
              <a:t> </a:t>
            </a:r>
            <a:r>
              <a:rPr lang="de-DE" dirty="0" err="1"/>
              <a:t>Deliberate</a:t>
            </a:r>
            <a:r>
              <a:rPr lang="de-DE" dirty="0"/>
              <a:t> Design. Ecology </a:t>
            </a:r>
            <a:r>
              <a:rPr lang="de-DE" dirty="0" err="1"/>
              <a:t>and</a:t>
            </a:r>
            <a:r>
              <a:rPr lang="de-DE" dirty="0"/>
              <a:t> Society, 17(2), 29.; </a:t>
            </a:r>
            <a:endParaRPr lang="de-DE" dirty="0" smtClean="0"/>
          </a:p>
          <a:p>
            <a:endParaRPr lang="de-DE" dirty="0"/>
          </a:p>
          <a:p>
            <a:r>
              <a:rPr lang="de-DE" dirty="0" smtClean="0"/>
              <a:t>Wiggins</a:t>
            </a:r>
            <a:r>
              <a:rPr lang="de-DE" dirty="0"/>
              <a:t>, A., &amp; </a:t>
            </a:r>
            <a:r>
              <a:rPr lang="de-DE" dirty="0" err="1"/>
              <a:t>Crowston</a:t>
            </a:r>
            <a:r>
              <a:rPr lang="de-DE" dirty="0"/>
              <a:t> K. (2011). </a:t>
            </a:r>
            <a:r>
              <a:rPr lang="de-DE" dirty="0" err="1"/>
              <a:t>From</a:t>
            </a:r>
            <a:r>
              <a:rPr lang="de-DE" dirty="0"/>
              <a:t> </a:t>
            </a:r>
            <a:r>
              <a:rPr lang="de-DE" dirty="0" err="1"/>
              <a:t>Conservation</a:t>
            </a:r>
            <a:r>
              <a:rPr lang="de-DE" dirty="0"/>
              <a:t> </a:t>
            </a:r>
            <a:r>
              <a:rPr lang="de-DE" dirty="0" err="1"/>
              <a:t>to</a:t>
            </a:r>
            <a:r>
              <a:rPr lang="de-DE" dirty="0"/>
              <a:t> </a:t>
            </a:r>
            <a:r>
              <a:rPr lang="de-DE" dirty="0" err="1"/>
              <a:t>Crowdsourcing</a:t>
            </a:r>
            <a:r>
              <a:rPr lang="de-DE" dirty="0"/>
              <a:t>: A </a:t>
            </a:r>
            <a:r>
              <a:rPr lang="de-DE" dirty="0" err="1"/>
              <a:t>Typology</a:t>
            </a:r>
            <a:r>
              <a:rPr lang="de-DE" dirty="0"/>
              <a:t> </a:t>
            </a:r>
            <a:r>
              <a:rPr lang="de-DE" dirty="0" err="1"/>
              <a:t>of</a:t>
            </a:r>
            <a:r>
              <a:rPr lang="de-DE" dirty="0"/>
              <a:t> </a:t>
            </a:r>
            <a:r>
              <a:rPr lang="de-DE" dirty="0" err="1"/>
              <a:t>Citizen</a:t>
            </a:r>
            <a:r>
              <a:rPr lang="de-DE" dirty="0"/>
              <a:t> Science. </a:t>
            </a:r>
            <a:r>
              <a:rPr lang="de-DE" dirty="0" err="1"/>
              <a:t>Proceedings</a:t>
            </a:r>
            <a:r>
              <a:rPr lang="de-DE" dirty="0"/>
              <a:t> </a:t>
            </a:r>
            <a:r>
              <a:rPr lang="de-DE" dirty="0" err="1"/>
              <a:t>of</a:t>
            </a:r>
            <a:r>
              <a:rPr lang="de-DE" dirty="0"/>
              <a:t> </a:t>
            </a:r>
            <a:r>
              <a:rPr lang="de-DE" dirty="0" err="1"/>
              <a:t>the</a:t>
            </a:r>
            <a:r>
              <a:rPr lang="de-DE" dirty="0"/>
              <a:t> </a:t>
            </a:r>
            <a:r>
              <a:rPr lang="de-DE" dirty="0" err="1"/>
              <a:t>Forty-fourth</a:t>
            </a:r>
            <a:r>
              <a:rPr lang="de-DE" dirty="0"/>
              <a:t> </a:t>
            </a:r>
            <a:r>
              <a:rPr lang="de-DE" dirty="0" err="1"/>
              <a:t>Hawai'i</a:t>
            </a:r>
            <a:r>
              <a:rPr lang="de-DE" dirty="0"/>
              <a:t> International Conference on System Science (HICSS-44). </a:t>
            </a:r>
            <a:endParaRPr lang="de-DE" dirty="0" smtClean="0"/>
          </a:p>
          <a:p>
            <a:endParaRPr lang="de-DE" dirty="0"/>
          </a:p>
          <a:p>
            <a:r>
              <a:rPr lang="de-AT" dirty="0"/>
              <a:t>Catlin-Groves, C. L. (2012): The </a:t>
            </a:r>
            <a:r>
              <a:rPr lang="de-AT" dirty="0" err="1"/>
              <a:t>Citizen</a:t>
            </a:r>
            <a:r>
              <a:rPr lang="de-AT" dirty="0"/>
              <a:t> Science </a:t>
            </a:r>
            <a:r>
              <a:rPr lang="de-AT" dirty="0" err="1"/>
              <a:t>Landscape</a:t>
            </a:r>
            <a:r>
              <a:rPr lang="de-AT" dirty="0"/>
              <a:t>: </a:t>
            </a:r>
            <a:r>
              <a:rPr lang="de-AT" dirty="0" err="1"/>
              <a:t>FromVolunteers</a:t>
            </a:r>
            <a:r>
              <a:rPr lang="de-AT" dirty="0"/>
              <a:t> </a:t>
            </a:r>
            <a:r>
              <a:rPr lang="de-AT" dirty="0" err="1"/>
              <a:t>to</a:t>
            </a:r>
            <a:r>
              <a:rPr lang="de-AT" dirty="0"/>
              <a:t> </a:t>
            </a:r>
            <a:r>
              <a:rPr lang="de-AT" dirty="0" err="1"/>
              <a:t>Citizen</a:t>
            </a:r>
            <a:r>
              <a:rPr lang="de-AT" dirty="0"/>
              <a:t> Sensors </a:t>
            </a:r>
            <a:r>
              <a:rPr lang="de-AT" dirty="0" err="1"/>
              <a:t>and</a:t>
            </a:r>
            <a:r>
              <a:rPr lang="de-AT" dirty="0"/>
              <a:t> </a:t>
            </a:r>
            <a:r>
              <a:rPr lang="de-AT" dirty="0" err="1"/>
              <a:t>Beyond</a:t>
            </a:r>
            <a:r>
              <a:rPr lang="de-AT" dirty="0"/>
              <a:t>. International Journal </a:t>
            </a:r>
            <a:r>
              <a:rPr lang="de-AT" dirty="0" err="1"/>
              <a:t>of</a:t>
            </a:r>
            <a:r>
              <a:rPr lang="de-AT" dirty="0"/>
              <a:t> </a:t>
            </a:r>
            <a:r>
              <a:rPr lang="de-AT" dirty="0" err="1"/>
              <a:t>Zoology</a:t>
            </a:r>
            <a:r>
              <a:rPr lang="de-AT" dirty="0"/>
              <a:t>, Volume 2012, </a:t>
            </a:r>
            <a:r>
              <a:rPr lang="de-AT" dirty="0" err="1"/>
              <a:t>Article</a:t>
            </a:r>
            <a:r>
              <a:rPr lang="de-AT" dirty="0"/>
              <a:t> ID 349630, 14 </a:t>
            </a:r>
            <a:r>
              <a:rPr lang="de-AT" dirty="0" err="1"/>
              <a:t>pages</a:t>
            </a:r>
            <a:r>
              <a:rPr lang="de-AT" dirty="0"/>
              <a:t>, doi:10.1155/2012/349630, </a:t>
            </a:r>
            <a:r>
              <a:rPr lang="de-AT" dirty="0" err="1"/>
              <a:t>Hindawi</a:t>
            </a:r>
            <a:r>
              <a:rPr lang="de-AT" dirty="0"/>
              <a:t> Publishing Corporation </a:t>
            </a:r>
            <a:endParaRPr lang="de-DE" dirty="0" smtClean="0"/>
          </a:p>
          <a:p>
            <a:endParaRPr lang="de-DE" dirty="0"/>
          </a:p>
          <a:p>
            <a:r>
              <a:rPr lang="de-AT" dirty="0"/>
              <a:t>Finke, P. (2014): </a:t>
            </a:r>
            <a:r>
              <a:rPr lang="de-AT" dirty="0" err="1"/>
              <a:t>Citizen</a:t>
            </a:r>
            <a:r>
              <a:rPr lang="de-AT" dirty="0"/>
              <a:t> Science: Das unterschätze Wissen der Laien. </a:t>
            </a:r>
            <a:r>
              <a:rPr lang="de-AT" dirty="0" err="1"/>
              <a:t>oekom</a:t>
            </a:r>
            <a:r>
              <a:rPr lang="de-AT" dirty="0"/>
              <a:t> </a:t>
            </a:r>
            <a:r>
              <a:rPr lang="de-AT" dirty="0" err="1"/>
              <a:t>verlag</a:t>
            </a:r>
            <a:r>
              <a:rPr lang="de-AT" dirty="0"/>
              <a:t> München. ISBN-13: 978-3-86581-466-1</a:t>
            </a:r>
            <a:endParaRPr lang="de-DE" dirty="0"/>
          </a:p>
          <a:p>
            <a:endParaRPr lang="de-DE" dirty="0"/>
          </a:p>
          <a:p>
            <a:endParaRPr lang="de-DE" b="1" dirty="0"/>
          </a:p>
        </p:txBody>
      </p:sp>
      <p:sp>
        <p:nvSpPr>
          <p:cNvPr id="12" name="Titel 1"/>
          <p:cNvSpPr>
            <a:spLocks noGrp="1"/>
          </p:cNvSpPr>
          <p:nvPr>
            <p:ph type="ctrTitle"/>
          </p:nvPr>
        </p:nvSpPr>
        <p:spPr>
          <a:xfrm>
            <a:off x="457200" y="403225"/>
            <a:ext cx="8229600" cy="1870075"/>
          </a:xfrm>
        </p:spPr>
        <p:txBody>
          <a:bodyPr>
            <a:normAutofit/>
          </a:bodyPr>
          <a:lstStyle/>
          <a:p>
            <a:pPr fontAlgn="auto">
              <a:spcAft>
                <a:spcPts val="0"/>
              </a:spcAft>
              <a:defRPr/>
            </a:pPr>
            <a:r>
              <a:rPr lang="en-US" sz="3100" dirty="0" smtClean="0">
                <a:ea typeface="+mj-ea"/>
                <a:cs typeface="Arial"/>
              </a:rPr>
              <a:t>Interesting literature</a:t>
            </a:r>
            <a:endParaRPr lang="en-US" b="0" dirty="0" smtClean="0">
              <a:ea typeface="+mj-ea"/>
              <a:cs typeface="Arial"/>
            </a:endParaRPr>
          </a:p>
        </p:txBody>
      </p:sp>
    </p:spTree>
    <p:extLst>
      <p:ext uri="{BB962C8B-B14F-4D97-AF65-F5344CB8AC3E}">
        <p14:creationId xmlns:p14="http://schemas.microsoft.com/office/powerpoint/2010/main" val="35084535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ctrTitle"/>
          </p:nvPr>
        </p:nvSpPr>
        <p:spPr>
          <a:xfrm>
            <a:off x="457200" y="403225"/>
            <a:ext cx="8229600" cy="1870075"/>
          </a:xfrm>
        </p:spPr>
        <p:txBody>
          <a:bodyPr>
            <a:normAutofit/>
          </a:bodyPr>
          <a:lstStyle/>
          <a:p>
            <a:pPr fontAlgn="auto">
              <a:spcAft>
                <a:spcPts val="0"/>
              </a:spcAft>
              <a:defRPr/>
            </a:pPr>
            <a:r>
              <a:rPr lang="en-US" sz="3100" dirty="0" smtClean="0">
                <a:ea typeface="+mj-ea"/>
                <a:cs typeface="Arial"/>
              </a:rPr>
              <a:t>Centre for Social Innovation</a:t>
            </a:r>
            <a:br>
              <a:rPr lang="en-US" sz="3100" dirty="0" smtClean="0">
                <a:ea typeface="+mj-ea"/>
                <a:cs typeface="Arial"/>
              </a:rPr>
            </a:br>
            <a:r>
              <a:rPr lang="en-GB" b="0" dirty="0" smtClean="0">
                <a:ea typeface="+mj-ea"/>
                <a:cs typeface="Arial"/>
              </a:rPr>
              <a:t>Social innovation </a:t>
            </a:r>
            <a:br>
              <a:rPr lang="en-GB" b="0" dirty="0" smtClean="0">
                <a:ea typeface="+mj-ea"/>
                <a:cs typeface="Arial"/>
              </a:rPr>
            </a:br>
            <a:r>
              <a:rPr lang="en-GB" b="0" dirty="0" smtClean="0">
                <a:ea typeface="+mj-ea"/>
                <a:cs typeface="Arial"/>
              </a:rPr>
              <a:t>in Austria</a:t>
            </a:r>
            <a:br>
              <a:rPr lang="en-GB" b="0" dirty="0" smtClean="0">
                <a:ea typeface="+mj-ea"/>
                <a:cs typeface="Arial"/>
              </a:rPr>
            </a:br>
            <a:r>
              <a:rPr lang="en-US" sz="2800" b="0" dirty="0" smtClean="0">
                <a:ea typeface="+mj-ea"/>
                <a:cs typeface="Arial"/>
              </a:rPr>
              <a:t>for Europe</a:t>
            </a:r>
            <a:endParaRPr lang="de-DE" b="0" dirty="0" smtClean="0">
              <a:ea typeface="+mj-ea"/>
              <a:cs typeface="Arial"/>
            </a:endParaRPr>
          </a:p>
        </p:txBody>
      </p:sp>
      <p:sp>
        <p:nvSpPr>
          <p:cNvPr id="11" name="Untertitel 2"/>
          <p:cNvSpPr>
            <a:spLocks noGrp="1"/>
          </p:cNvSpPr>
          <p:nvPr>
            <p:ph type="subTitle" idx="1"/>
          </p:nvPr>
        </p:nvSpPr>
        <p:spPr>
          <a:xfrm>
            <a:off x="461963" y="2763838"/>
            <a:ext cx="5961735" cy="2731110"/>
          </a:xfrm>
        </p:spPr>
        <p:txBody>
          <a:bodyPr>
            <a:noAutofit/>
          </a:bodyPr>
          <a:lstStyle/>
          <a:p>
            <a:r>
              <a:rPr lang="de-DE" sz="2000" dirty="0">
                <a:solidFill>
                  <a:srgbClr val="F2F2F2"/>
                </a:solidFill>
                <a:cs typeface="Arial"/>
              </a:rPr>
              <a:t>The </a:t>
            </a:r>
            <a:r>
              <a:rPr lang="de-DE" sz="2000" dirty="0" err="1">
                <a:solidFill>
                  <a:srgbClr val="F2F2F2"/>
                </a:solidFill>
                <a:cs typeface="Arial"/>
              </a:rPr>
              <a:t>Centre</a:t>
            </a:r>
            <a:r>
              <a:rPr lang="de-DE" sz="2000" dirty="0">
                <a:solidFill>
                  <a:srgbClr val="F2F2F2"/>
                </a:solidFill>
                <a:cs typeface="Arial"/>
              </a:rPr>
              <a:t> </a:t>
            </a:r>
            <a:r>
              <a:rPr lang="de-DE" sz="2000" dirty="0" err="1">
                <a:solidFill>
                  <a:srgbClr val="F2F2F2"/>
                </a:solidFill>
                <a:cs typeface="Arial"/>
              </a:rPr>
              <a:t>for</a:t>
            </a:r>
            <a:r>
              <a:rPr lang="de-DE" sz="2000" dirty="0">
                <a:solidFill>
                  <a:srgbClr val="F2F2F2"/>
                </a:solidFill>
                <a:cs typeface="Arial"/>
              </a:rPr>
              <a:t> </a:t>
            </a:r>
            <a:r>
              <a:rPr lang="de-DE" sz="2000" dirty="0" err="1">
                <a:solidFill>
                  <a:srgbClr val="F2F2F2"/>
                </a:solidFill>
                <a:cs typeface="Arial"/>
              </a:rPr>
              <a:t>Social</a:t>
            </a:r>
            <a:r>
              <a:rPr lang="de-DE" sz="2000" dirty="0">
                <a:solidFill>
                  <a:srgbClr val="F2F2F2"/>
                </a:solidFill>
                <a:cs typeface="Arial"/>
              </a:rPr>
              <a:t> Innovation (ZSI) </a:t>
            </a:r>
            <a:r>
              <a:rPr lang="de-DE" sz="2000" dirty="0" err="1">
                <a:solidFill>
                  <a:srgbClr val="F2F2F2"/>
                </a:solidFill>
                <a:cs typeface="Arial"/>
              </a:rPr>
              <a:t>researches</a:t>
            </a:r>
            <a:r>
              <a:rPr lang="de-DE" sz="2000" dirty="0">
                <a:solidFill>
                  <a:srgbClr val="F2F2F2"/>
                </a:solidFill>
                <a:cs typeface="Arial"/>
              </a:rPr>
              <a:t> </a:t>
            </a:r>
            <a:r>
              <a:rPr lang="de-DE" sz="2000" dirty="0" err="1">
                <a:solidFill>
                  <a:srgbClr val="F2F2F2"/>
                </a:solidFill>
                <a:cs typeface="Arial"/>
              </a:rPr>
              <a:t>and</a:t>
            </a:r>
            <a:r>
              <a:rPr lang="de-DE" sz="2000" dirty="0">
                <a:solidFill>
                  <a:srgbClr val="F2F2F2"/>
                </a:solidFill>
                <a:cs typeface="Arial"/>
              </a:rPr>
              <a:t> </a:t>
            </a:r>
            <a:r>
              <a:rPr lang="de-DE" sz="2000" dirty="0" err="1">
                <a:solidFill>
                  <a:srgbClr val="F2F2F2"/>
                </a:solidFill>
                <a:cs typeface="Arial"/>
              </a:rPr>
              <a:t>supports</a:t>
            </a:r>
            <a:r>
              <a:rPr lang="de-DE" sz="2000" dirty="0">
                <a:solidFill>
                  <a:srgbClr val="F2F2F2"/>
                </a:solidFill>
                <a:cs typeface="Arial"/>
              </a:rPr>
              <a:t> </a:t>
            </a:r>
            <a:r>
              <a:rPr lang="de-DE" sz="2000" dirty="0" err="1">
                <a:solidFill>
                  <a:srgbClr val="F2F2F2"/>
                </a:solidFill>
                <a:cs typeface="Arial"/>
              </a:rPr>
              <a:t>innovation</a:t>
            </a:r>
            <a:r>
              <a:rPr lang="de-DE" sz="2000" dirty="0">
                <a:solidFill>
                  <a:srgbClr val="F2F2F2"/>
                </a:solidFill>
                <a:cs typeface="Arial"/>
              </a:rPr>
              <a:t> </a:t>
            </a:r>
            <a:r>
              <a:rPr lang="de-DE" sz="2000" dirty="0" err="1">
                <a:solidFill>
                  <a:srgbClr val="F2F2F2"/>
                </a:solidFill>
                <a:cs typeface="Arial"/>
              </a:rPr>
              <a:t>processes</a:t>
            </a:r>
            <a:r>
              <a:rPr lang="de-DE" sz="2000" dirty="0">
                <a:solidFill>
                  <a:srgbClr val="F2F2F2"/>
                </a:solidFill>
                <a:cs typeface="Arial"/>
              </a:rPr>
              <a:t> </a:t>
            </a:r>
            <a:r>
              <a:rPr lang="de-DE" sz="2000" dirty="0" err="1">
                <a:solidFill>
                  <a:srgbClr val="F2F2F2"/>
                </a:solidFill>
                <a:cs typeface="Arial"/>
              </a:rPr>
              <a:t>including</a:t>
            </a:r>
            <a:r>
              <a:rPr lang="de-DE" sz="2000" dirty="0">
                <a:solidFill>
                  <a:srgbClr val="F2F2F2"/>
                </a:solidFill>
                <a:cs typeface="Arial"/>
              </a:rPr>
              <a:t> </a:t>
            </a:r>
            <a:r>
              <a:rPr lang="de-DE" sz="2000" dirty="0" err="1">
                <a:solidFill>
                  <a:srgbClr val="F2F2F2"/>
                </a:solidFill>
                <a:cs typeface="Arial"/>
              </a:rPr>
              <a:t>their</a:t>
            </a:r>
            <a:r>
              <a:rPr lang="de-DE" sz="2000" dirty="0">
                <a:solidFill>
                  <a:srgbClr val="F2F2F2"/>
                </a:solidFill>
                <a:cs typeface="Arial"/>
              </a:rPr>
              <a:t> </a:t>
            </a:r>
            <a:r>
              <a:rPr lang="de-DE" sz="2000" dirty="0" err="1">
                <a:solidFill>
                  <a:srgbClr val="F2F2F2"/>
                </a:solidFill>
                <a:cs typeface="Arial"/>
              </a:rPr>
              <a:t>social</a:t>
            </a:r>
            <a:r>
              <a:rPr lang="de-DE" sz="2000" dirty="0">
                <a:solidFill>
                  <a:srgbClr val="F2F2F2"/>
                </a:solidFill>
                <a:cs typeface="Arial"/>
              </a:rPr>
              <a:t> </a:t>
            </a:r>
            <a:r>
              <a:rPr lang="de-DE" sz="2000" dirty="0" err="1">
                <a:solidFill>
                  <a:srgbClr val="F2F2F2"/>
                </a:solidFill>
                <a:cs typeface="Arial"/>
              </a:rPr>
              <a:t>dimensions</a:t>
            </a:r>
            <a:r>
              <a:rPr lang="de-DE" sz="2000" dirty="0">
                <a:solidFill>
                  <a:srgbClr val="F2F2F2"/>
                </a:solidFill>
                <a:cs typeface="Arial"/>
              </a:rPr>
              <a:t>. </a:t>
            </a:r>
            <a:r>
              <a:rPr lang="de-DE" sz="2000" dirty="0" err="1">
                <a:solidFill>
                  <a:srgbClr val="F2F2F2"/>
                </a:solidFill>
                <a:cs typeface="Arial"/>
              </a:rPr>
              <a:t>Since</a:t>
            </a:r>
            <a:r>
              <a:rPr lang="de-DE" sz="2000" dirty="0">
                <a:solidFill>
                  <a:srgbClr val="F2F2F2"/>
                </a:solidFill>
                <a:cs typeface="Arial"/>
              </a:rPr>
              <a:t> 1990, </a:t>
            </a:r>
            <a:r>
              <a:rPr lang="de-DE" sz="2000" dirty="0" err="1">
                <a:solidFill>
                  <a:srgbClr val="F2F2F2"/>
                </a:solidFill>
                <a:cs typeface="Arial"/>
              </a:rPr>
              <a:t>the</a:t>
            </a:r>
            <a:r>
              <a:rPr lang="de-DE" sz="2000" dirty="0">
                <a:solidFill>
                  <a:srgbClr val="F2F2F2"/>
                </a:solidFill>
                <a:cs typeface="Arial"/>
              </a:rPr>
              <a:t> </a:t>
            </a:r>
            <a:r>
              <a:rPr lang="de-DE" sz="2000" dirty="0" err="1">
                <a:solidFill>
                  <a:srgbClr val="F2F2F2"/>
                </a:solidFill>
                <a:cs typeface="Arial"/>
              </a:rPr>
              <a:t>Centre</a:t>
            </a:r>
            <a:r>
              <a:rPr lang="de-DE" sz="2000" dirty="0">
                <a:solidFill>
                  <a:srgbClr val="F2F2F2"/>
                </a:solidFill>
                <a:cs typeface="Arial"/>
              </a:rPr>
              <a:t> </a:t>
            </a:r>
            <a:r>
              <a:rPr lang="de-DE" sz="2000" dirty="0" err="1">
                <a:solidFill>
                  <a:srgbClr val="F2F2F2"/>
                </a:solidFill>
                <a:cs typeface="Arial"/>
              </a:rPr>
              <a:t>has</a:t>
            </a:r>
            <a:r>
              <a:rPr lang="de-DE" sz="2000" dirty="0">
                <a:solidFill>
                  <a:srgbClr val="F2F2F2"/>
                </a:solidFill>
                <a:cs typeface="Arial"/>
              </a:rPr>
              <a:t> </a:t>
            </a:r>
            <a:r>
              <a:rPr lang="de-DE" sz="2000" dirty="0" err="1">
                <a:solidFill>
                  <a:srgbClr val="F2F2F2"/>
                </a:solidFill>
                <a:cs typeface="Arial"/>
              </a:rPr>
              <a:t>carried</a:t>
            </a:r>
            <a:r>
              <a:rPr lang="de-DE" sz="2000" dirty="0">
                <a:solidFill>
                  <a:srgbClr val="F2F2F2"/>
                </a:solidFill>
                <a:cs typeface="Arial"/>
              </a:rPr>
              <a:t> out </a:t>
            </a:r>
            <a:r>
              <a:rPr lang="de-DE" sz="2000" dirty="0" err="1">
                <a:solidFill>
                  <a:srgbClr val="F2F2F2"/>
                </a:solidFill>
                <a:cs typeface="Arial"/>
              </a:rPr>
              <a:t>more</a:t>
            </a:r>
            <a:r>
              <a:rPr lang="de-DE" sz="2000" dirty="0">
                <a:solidFill>
                  <a:srgbClr val="F2F2F2"/>
                </a:solidFill>
                <a:cs typeface="Arial"/>
              </a:rPr>
              <a:t> </a:t>
            </a:r>
            <a:r>
              <a:rPr lang="de-DE" sz="2000" dirty="0" err="1">
                <a:solidFill>
                  <a:srgbClr val="F2F2F2"/>
                </a:solidFill>
                <a:cs typeface="Arial"/>
              </a:rPr>
              <a:t>than</a:t>
            </a:r>
            <a:r>
              <a:rPr lang="de-DE" sz="2000" dirty="0">
                <a:solidFill>
                  <a:srgbClr val="F2F2F2"/>
                </a:solidFill>
                <a:cs typeface="Arial"/>
              </a:rPr>
              <a:t> 400 </a:t>
            </a:r>
            <a:r>
              <a:rPr lang="de-DE" sz="2000" dirty="0" err="1">
                <a:solidFill>
                  <a:srgbClr val="F2F2F2"/>
                </a:solidFill>
                <a:cs typeface="Arial"/>
              </a:rPr>
              <a:t>research</a:t>
            </a:r>
            <a:r>
              <a:rPr lang="de-DE" sz="2000" dirty="0">
                <a:solidFill>
                  <a:srgbClr val="F2F2F2"/>
                </a:solidFill>
                <a:cs typeface="Arial"/>
              </a:rPr>
              <a:t> </a:t>
            </a:r>
            <a:r>
              <a:rPr lang="de-DE" sz="2000" dirty="0" err="1">
                <a:solidFill>
                  <a:srgbClr val="F2F2F2"/>
                </a:solidFill>
                <a:cs typeface="Arial"/>
              </a:rPr>
              <a:t>and</a:t>
            </a:r>
            <a:r>
              <a:rPr lang="de-DE" sz="2000" dirty="0">
                <a:solidFill>
                  <a:srgbClr val="F2F2F2"/>
                </a:solidFill>
                <a:cs typeface="Arial"/>
              </a:rPr>
              <a:t> </a:t>
            </a:r>
            <a:r>
              <a:rPr lang="de-DE" sz="2000" dirty="0" err="1">
                <a:solidFill>
                  <a:srgbClr val="F2F2F2"/>
                </a:solidFill>
                <a:cs typeface="Arial"/>
              </a:rPr>
              <a:t>stimulus</a:t>
            </a:r>
            <a:r>
              <a:rPr lang="de-DE" sz="2000" dirty="0">
                <a:solidFill>
                  <a:srgbClr val="F2F2F2"/>
                </a:solidFill>
                <a:cs typeface="Arial"/>
              </a:rPr>
              <a:t> </a:t>
            </a:r>
            <a:r>
              <a:rPr lang="de-DE" sz="2000" dirty="0" err="1">
                <a:solidFill>
                  <a:srgbClr val="F2F2F2"/>
                </a:solidFill>
                <a:cs typeface="Arial"/>
              </a:rPr>
              <a:t>projects</a:t>
            </a:r>
            <a:r>
              <a:rPr lang="de-DE" sz="2000" dirty="0">
                <a:solidFill>
                  <a:srgbClr val="F2F2F2"/>
                </a:solidFill>
                <a:cs typeface="Arial"/>
              </a:rPr>
              <a:t>. This </a:t>
            </a:r>
            <a:r>
              <a:rPr lang="de-DE" sz="2000" dirty="0" err="1">
                <a:solidFill>
                  <a:srgbClr val="F2F2F2"/>
                </a:solidFill>
                <a:cs typeface="Arial"/>
              </a:rPr>
              <a:t>means</a:t>
            </a:r>
            <a:r>
              <a:rPr lang="de-DE" sz="2000" dirty="0">
                <a:solidFill>
                  <a:srgbClr val="F2F2F2"/>
                </a:solidFill>
                <a:cs typeface="Arial"/>
              </a:rPr>
              <a:t> </a:t>
            </a:r>
            <a:r>
              <a:rPr lang="de-DE" sz="2000" dirty="0" err="1">
                <a:solidFill>
                  <a:srgbClr val="F2F2F2"/>
                </a:solidFill>
                <a:cs typeface="Arial"/>
              </a:rPr>
              <a:t>that</a:t>
            </a:r>
            <a:r>
              <a:rPr lang="de-DE" sz="2000" dirty="0">
                <a:solidFill>
                  <a:srgbClr val="F2F2F2"/>
                </a:solidFill>
                <a:cs typeface="Arial"/>
              </a:rPr>
              <a:t> </a:t>
            </a:r>
            <a:r>
              <a:rPr lang="de-DE" sz="2000" dirty="0" err="1">
                <a:solidFill>
                  <a:srgbClr val="F2F2F2"/>
                </a:solidFill>
                <a:cs typeface="Arial"/>
              </a:rPr>
              <a:t>social</a:t>
            </a:r>
            <a:r>
              <a:rPr lang="de-DE" sz="2000" dirty="0">
                <a:solidFill>
                  <a:srgbClr val="F2F2F2"/>
                </a:solidFill>
                <a:cs typeface="Arial"/>
              </a:rPr>
              <a:t> </a:t>
            </a:r>
            <a:r>
              <a:rPr lang="de-DE" sz="2000" dirty="0" err="1">
                <a:solidFill>
                  <a:srgbClr val="F2F2F2"/>
                </a:solidFill>
                <a:cs typeface="Arial"/>
              </a:rPr>
              <a:t>innovations</a:t>
            </a:r>
            <a:r>
              <a:rPr lang="de-DE" sz="2000" dirty="0">
                <a:solidFill>
                  <a:srgbClr val="F2F2F2"/>
                </a:solidFill>
                <a:cs typeface="Arial"/>
              </a:rPr>
              <a:t> </a:t>
            </a:r>
            <a:r>
              <a:rPr lang="de-DE" sz="2000" dirty="0" err="1">
                <a:solidFill>
                  <a:srgbClr val="F2F2F2"/>
                </a:solidFill>
                <a:cs typeface="Arial"/>
              </a:rPr>
              <a:t>are</a:t>
            </a:r>
            <a:r>
              <a:rPr lang="de-DE" sz="2000" dirty="0">
                <a:solidFill>
                  <a:srgbClr val="F2F2F2"/>
                </a:solidFill>
                <a:cs typeface="Arial"/>
              </a:rPr>
              <a:t> </a:t>
            </a:r>
            <a:r>
              <a:rPr lang="de-DE" sz="2000" dirty="0" err="1">
                <a:solidFill>
                  <a:srgbClr val="F2F2F2"/>
                </a:solidFill>
                <a:cs typeface="Arial"/>
              </a:rPr>
              <a:t>right</a:t>
            </a:r>
            <a:r>
              <a:rPr lang="de-DE" sz="2000" dirty="0">
                <a:solidFill>
                  <a:srgbClr val="F2F2F2"/>
                </a:solidFill>
                <a:cs typeface="Arial"/>
              </a:rPr>
              <a:t> </a:t>
            </a:r>
            <a:r>
              <a:rPr lang="de-DE" sz="2000" dirty="0" err="1">
                <a:solidFill>
                  <a:srgbClr val="F2F2F2"/>
                </a:solidFill>
                <a:cs typeface="Arial"/>
              </a:rPr>
              <a:t>up</a:t>
            </a:r>
            <a:r>
              <a:rPr lang="de-DE" sz="2000" dirty="0">
                <a:solidFill>
                  <a:srgbClr val="F2F2F2"/>
                </a:solidFill>
                <a:cs typeface="Arial"/>
              </a:rPr>
              <a:t> </a:t>
            </a:r>
            <a:r>
              <a:rPr lang="de-DE" sz="2000" dirty="0" err="1">
                <a:solidFill>
                  <a:srgbClr val="F2F2F2"/>
                </a:solidFill>
                <a:cs typeface="Arial"/>
              </a:rPr>
              <a:t>there</a:t>
            </a:r>
            <a:r>
              <a:rPr lang="de-DE" sz="2000" dirty="0">
                <a:solidFill>
                  <a:srgbClr val="F2F2F2"/>
                </a:solidFill>
                <a:cs typeface="Arial"/>
              </a:rPr>
              <a:t> </a:t>
            </a:r>
            <a:r>
              <a:rPr lang="de-DE" sz="2000" dirty="0" err="1">
                <a:solidFill>
                  <a:srgbClr val="F2F2F2"/>
                </a:solidFill>
                <a:cs typeface="Arial"/>
              </a:rPr>
              <a:t>with</a:t>
            </a:r>
            <a:r>
              <a:rPr lang="de-DE" sz="2000" dirty="0">
                <a:solidFill>
                  <a:srgbClr val="F2F2F2"/>
                </a:solidFill>
                <a:cs typeface="Arial"/>
              </a:rPr>
              <a:t> </a:t>
            </a:r>
            <a:r>
              <a:rPr lang="de-DE" sz="2000" dirty="0" err="1">
                <a:solidFill>
                  <a:srgbClr val="F2F2F2"/>
                </a:solidFill>
                <a:cs typeface="Arial"/>
              </a:rPr>
              <a:t>economically</a:t>
            </a:r>
            <a:r>
              <a:rPr lang="de-DE" sz="2000" dirty="0">
                <a:solidFill>
                  <a:srgbClr val="F2F2F2"/>
                </a:solidFill>
                <a:cs typeface="Arial"/>
              </a:rPr>
              <a:t> relevant </a:t>
            </a:r>
            <a:r>
              <a:rPr lang="de-DE" sz="2000" dirty="0" err="1">
                <a:solidFill>
                  <a:srgbClr val="F2F2F2"/>
                </a:solidFill>
                <a:cs typeface="Arial"/>
              </a:rPr>
              <a:t>technical</a:t>
            </a:r>
            <a:r>
              <a:rPr lang="de-DE" sz="2000" dirty="0">
                <a:solidFill>
                  <a:srgbClr val="F2F2F2"/>
                </a:solidFill>
                <a:cs typeface="Arial"/>
              </a:rPr>
              <a:t> </a:t>
            </a:r>
            <a:r>
              <a:rPr lang="de-DE" sz="2000" dirty="0" err="1">
                <a:solidFill>
                  <a:srgbClr val="F2F2F2"/>
                </a:solidFill>
                <a:cs typeface="Arial"/>
              </a:rPr>
              <a:t>innovations</a:t>
            </a:r>
            <a:r>
              <a:rPr lang="de-DE" sz="2000" dirty="0">
                <a:solidFill>
                  <a:srgbClr val="F2F2F2"/>
                </a:solidFill>
                <a:cs typeface="Arial"/>
              </a:rPr>
              <a:t> </a:t>
            </a:r>
            <a:r>
              <a:rPr lang="de-DE" sz="2000" dirty="0" err="1">
                <a:solidFill>
                  <a:srgbClr val="F2F2F2"/>
                </a:solidFill>
                <a:cs typeface="Arial"/>
              </a:rPr>
              <a:t>and</a:t>
            </a:r>
            <a:r>
              <a:rPr lang="de-DE" sz="2000" dirty="0">
                <a:solidFill>
                  <a:srgbClr val="F2F2F2"/>
                </a:solidFill>
                <a:cs typeface="Arial"/>
              </a:rPr>
              <a:t> </a:t>
            </a:r>
            <a:r>
              <a:rPr lang="de-DE" sz="2000" dirty="0" err="1">
                <a:solidFill>
                  <a:srgbClr val="F2F2F2"/>
                </a:solidFill>
                <a:cs typeface="Arial"/>
              </a:rPr>
              <a:t>are</a:t>
            </a:r>
            <a:r>
              <a:rPr lang="de-DE" sz="2000" dirty="0">
                <a:solidFill>
                  <a:srgbClr val="F2F2F2"/>
                </a:solidFill>
                <a:cs typeface="Arial"/>
              </a:rPr>
              <a:t> </a:t>
            </a:r>
            <a:r>
              <a:rPr lang="de-DE" sz="2000" dirty="0" err="1">
                <a:solidFill>
                  <a:srgbClr val="F2F2F2"/>
                </a:solidFill>
                <a:cs typeface="Arial"/>
              </a:rPr>
              <a:t>considered</a:t>
            </a:r>
            <a:r>
              <a:rPr lang="de-DE" sz="2000" dirty="0">
                <a:solidFill>
                  <a:srgbClr val="F2F2F2"/>
                </a:solidFill>
                <a:cs typeface="Arial"/>
              </a:rPr>
              <a:t> </a:t>
            </a:r>
            <a:r>
              <a:rPr lang="de-DE" sz="2000" dirty="0" err="1">
                <a:solidFill>
                  <a:srgbClr val="F2F2F2"/>
                </a:solidFill>
                <a:cs typeface="Arial"/>
              </a:rPr>
              <a:t>equally</a:t>
            </a:r>
            <a:r>
              <a:rPr lang="de-DE" sz="2000" dirty="0">
                <a:solidFill>
                  <a:srgbClr val="F2F2F2"/>
                </a:solidFill>
                <a:cs typeface="Arial"/>
              </a:rPr>
              <a:t> </a:t>
            </a:r>
            <a:r>
              <a:rPr lang="de-DE" sz="2000" dirty="0" err="1">
                <a:solidFill>
                  <a:srgbClr val="F2F2F2"/>
                </a:solidFill>
                <a:cs typeface="Arial"/>
              </a:rPr>
              <a:t>significant</a:t>
            </a:r>
            <a:r>
              <a:rPr lang="de-DE" sz="2000" dirty="0">
                <a:solidFill>
                  <a:srgbClr val="F2F2F2"/>
                </a:solidFill>
                <a:cs typeface="Arial"/>
              </a:rPr>
              <a:t> </a:t>
            </a:r>
            <a:r>
              <a:rPr lang="de-DE" sz="2000" dirty="0" err="1">
                <a:solidFill>
                  <a:srgbClr val="F2F2F2"/>
                </a:solidFill>
                <a:cs typeface="Arial"/>
              </a:rPr>
              <a:t>by</a:t>
            </a:r>
            <a:r>
              <a:rPr lang="de-DE" sz="2000" dirty="0">
                <a:solidFill>
                  <a:srgbClr val="F2F2F2"/>
                </a:solidFill>
                <a:cs typeface="Arial"/>
              </a:rPr>
              <a:t> </a:t>
            </a:r>
            <a:r>
              <a:rPr lang="de-DE" sz="2000" dirty="0" err="1">
                <a:solidFill>
                  <a:srgbClr val="F2F2F2"/>
                </a:solidFill>
                <a:cs typeface="Arial"/>
              </a:rPr>
              <a:t>the</a:t>
            </a:r>
            <a:r>
              <a:rPr lang="de-DE" sz="2000" dirty="0">
                <a:solidFill>
                  <a:srgbClr val="F2F2F2"/>
                </a:solidFill>
                <a:cs typeface="Arial"/>
              </a:rPr>
              <a:t> </a:t>
            </a:r>
            <a:r>
              <a:rPr lang="de-DE" sz="2000" dirty="0" err="1">
                <a:solidFill>
                  <a:srgbClr val="F2F2F2"/>
                </a:solidFill>
                <a:cs typeface="Arial"/>
              </a:rPr>
              <a:t>public</a:t>
            </a:r>
            <a:r>
              <a:rPr lang="de-DE" sz="2000" dirty="0">
                <a:solidFill>
                  <a:srgbClr val="F2F2F2"/>
                </a:solidFill>
                <a:cs typeface="Arial"/>
              </a:rPr>
              <a:t>, </a:t>
            </a:r>
            <a:r>
              <a:rPr lang="de-DE" sz="2000" dirty="0" err="1">
                <a:solidFill>
                  <a:srgbClr val="F2F2F2"/>
                </a:solidFill>
                <a:cs typeface="Arial"/>
              </a:rPr>
              <a:t>politics</a:t>
            </a:r>
            <a:r>
              <a:rPr lang="de-DE" sz="2000" dirty="0">
                <a:solidFill>
                  <a:srgbClr val="F2F2F2"/>
                </a:solidFill>
                <a:cs typeface="Arial"/>
              </a:rPr>
              <a:t> </a:t>
            </a:r>
            <a:r>
              <a:rPr lang="de-DE" sz="2000" dirty="0" err="1">
                <a:solidFill>
                  <a:srgbClr val="F2F2F2"/>
                </a:solidFill>
                <a:cs typeface="Arial"/>
              </a:rPr>
              <a:t>and</a:t>
            </a:r>
            <a:r>
              <a:rPr lang="de-DE" sz="2000" dirty="0">
                <a:solidFill>
                  <a:srgbClr val="F2F2F2"/>
                </a:solidFill>
                <a:cs typeface="Arial"/>
              </a:rPr>
              <a:t> </a:t>
            </a:r>
            <a:r>
              <a:rPr lang="de-DE" sz="2000" dirty="0" err="1">
                <a:solidFill>
                  <a:srgbClr val="F2F2F2"/>
                </a:solidFill>
                <a:cs typeface="Arial"/>
              </a:rPr>
              <a:t>research</a:t>
            </a:r>
            <a:r>
              <a:rPr lang="de-DE" sz="2000" dirty="0">
                <a:solidFill>
                  <a:srgbClr val="F2F2F2"/>
                </a:solidFill>
                <a:cs typeface="Arial"/>
              </a:rPr>
              <a:t>.</a:t>
            </a:r>
          </a:p>
        </p:txBody>
      </p:sp>
      <p:pic>
        <p:nvPicPr>
          <p:cNvPr id="12" name="Bild 11" descr="mitarbeiter_7.ps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0100" y="1681163"/>
            <a:ext cx="2778125" cy="2344737"/>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206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Autofit/>
          </a:bodyPr>
          <a:lstStyle/>
          <a:p>
            <a:r>
              <a:rPr lang="en-US" sz="2400" dirty="0" smtClean="0"/>
              <a:t>What is Citizen Science and how do the concepts differ from each other?</a:t>
            </a:r>
          </a:p>
          <a:p>
            <a:endParaRPr lang="en-US" sz="2400" dirty="0" smtClean="0"/>
          </a:p>
          <a:p>
            <a:r>
              <a:rPr lang="en-US" sz="2400" dirty="0" smtClean="0"/>
              <a:t>Which successful projects are there and how are they </a:t>
            </a:r>
            <a:r>
              <a:rPr lang="en-US" sz="2400" dirty="0" err="1" smtClean="0"/>
              <a:t>conceptualised</a:t>
            </a:r>
            <a:r>
              <a:rPr lang="en-US" sz="2400" dirty="0" smtClean="0"/>
              <a:t> ("citizen driven" versus "science driven")? </a:t>
            </a:r>
          </a:p>
          <a:p>
            <a:endParaRPr lang="en-US" sz="2400" dirty="0" smtClean="0"/>
          </a:p>
          <a:p>
            <a:r>
              <a:rPr lang="en-US" sz="2400" dirty="0" err="1" smtClean="0"/>
              <a:t>ExploreAT</a:t>
            </a:r>
            <a:r>
              <a:rPr lang="en-US" sz="2400" dirty="0" smtClean="0"/>
              <a:t> – Citizen Science in lexicography – possible approaches. </a:t>
            </a:r>
            <a:endParaRPr lang="en-US" sz="2400" dirty="0"/>
          </a:p>
        </p:txBody>
      </p:sp>
    </p:spTree>
    <p:extLst>
      <p:ext uri="{BB962C8B-B14F-4D97-AF65-F5344CB8AC3E}">
        <p14:creationId xmlns:p14="http://schemas.microsoft.com/office/powerpoint/2010/main" val="2546736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Definitions</a:t>
            </a:r>
            <a:r>
              <a:rPr lang="de-DE" dirty="0" smtClean="0"/>
              <a:t>: </a:t>
            </a:r>
            <a:r>
              <a:rPr lang="de-DE" dirty="0" err="1" smtClean="0"/>
              <a:t>Citizen</a:t>
            </a:r>
            <a:r>
              <a:rPr lang="de-DE" dirty="0" smtClean="0"/>
              <a:t> Science</a:t>
            </a:r>
            <a:endParaRPr lang="de-DE" dirty="0"/>
          </a:p>
        </p:txBody>
      </p:sp>
      <p:sp>
        <p:nvSpPr>
          <p:cNvPr id="3" name="Inhaltsplatzhalter 2"/>
          <p:cNvSpPr>
            <a:spLocks noGrp="1"/>
          </p:cNvSpPr>
          <p:nvPr>
            <p:ph idx="1"/>
          </p:nvPr>
        </p:nvSpPr>
        <p:spPr/>
        <p:txBody>
          <a:bodyPr/>
          <a:lstStyle/>
          <a:p>
            <a:pPr marL="0" indent="0">
              <a:buNone/>
            </a:pPr>
            <a:r>
              <a:rPr lang="de-AT" sz="2400" dirty="0" smtClean="0"/>
              <a:t>In </a:t>
            </a:r>
            <a:r>
              <a:rPr lang="en-US" sz="2400" dirty="0" smtClean="0"/>
              <a:t>general: Citizen Science includes Non-Scientists into authentic scientific processes. </a:t>
            </a:r>
          </a:p>
          <a:p>
            <a:pPr marL="0" indent="0">
              <a:buNone/>
            </a:pPr>
            <a:endParaRPr lang="de-AT" sz="2400" dirty="0" smtClean="0"/>
          </a:p>
          <a:p>
            <a:pPr marL="0" indent="0">
              <a:buNone/>
            </a:pPr>
            <a:r>
              <a:rPr lang="de-AT" sz="2400" dirty="0" smtClean="0"/>
              <a:t>„</a:t>
            </a:r>
            <a:r>
              <a:rPr lang="en-US" sz="2400" dirty="0" smtClean="0"/>
              <a:t>There is no single definition of Citizen Science but rather a series of definitions that reveal the dynamics of this research approach which is continually evolving and implies new collaborative activities and shared objectives between the main stakeholder groups.“</a:t>
            </a:r>
          </a:p>
          <a:p>
            <a:pPr marL="0" indent="0">
              <a:buNone/>
            </a:pPr>
            <a:r>
              <a:rPr lang="de-AT" sz="2400" dirty="0" smtClean="0"/>
              <a:t>(</a:t>
            </a:r>
            <a:r>
              <a:rPr lang="de-AT" sz="2400" dirty="0" err="1" smtClean="0"/>
              <a:t>Kieslinger</a:t>
            </a:r>
            <a:r>
              <a:rPr lang="de-AT" sz="2400" dirty="0"/>
              <a:t> </a:t>
            </a:r>
            <a:r>
              <a:rPr lang="de-AT" sz="2400" dirty="0" smtClean="0"/>
              <a:t>&amp; </a:t>
            </a:r>
            <a:r>
              <a:rPr lang="de-AT" sz="2400" dirty="0" err="1" smtClean="0"/>
              <a:t>Holocher</a:t>
            </a:r>
            <a:r>
              <a:rPr lang="de-AT" sz="2400" dirty="0" smtClean="0"/>
              <a:t>-Ertl, 2014)</a:t>
            </a:r>
            <a:endParaRPr lang="de-DE" dirty="0" smtClean="0"/>
          </a:p>
          <a:p>
            <a:endParaRPr lang="de-DE" dirty="0" smtClean="0"/>
          </a:p>
          <a:p>
            <a:endParaRPr lang="de-DE" dirty="0"/>
          </a:p>
        </p:txBody>
      </p:sp>
    </p:spTree>
    <p:extLst>
      <p:ext uri="{BB962C8B-B14F-4D97-AF65-F5344CB8AC3E}">
        <p14:creationId xmlns:p14="http://schemas.microsoft.com/office/powerpoint/2010/main" val="16585411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1600308" y="968751"/>
            <a:ext cx="4539600" cy="4541157"/>
          </a:xfrm>
          <a:prstGeom prst="rect">
            <a:avLst/>
          </a:prstGeom>
          <a:solidFill>
            <a:schemeClr val="bg1">
              <a:lumMod val="75000"/>
            </a:schemeClr>
          </a:solidFill>
          <a:ln>
            <a:noFill/>
          </a:ln>
          <a:effectLst/>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Abgerundetes Rechteck 20"/>
          <p:cNvSpPr/>
          <p:nvPr/>
        </p:nvSpPr>
        <p:spPr>
          <a:xfrm>
            <a:off x="227206" y="344422"/>
            <a:ext cx="3570070" cy="2829531"/>
          </a:xfrm>
          <a:prstGeom prst="roundRect">
            <a:avLst/>
          </a:prstGeom>
          <a:solidFill>
            <a:srgbClr val="558ED5"/>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t>Science</a:t>
            </a:r>
          </a:p>
          <a:p>
            <a:pPr algn="ctr"/>
            <a:endParaRPr lang="de-DE" sz="2400" b="1" dirty="0"/>
          </a:p>
          <a:p>
            <a:pPr algn="ctr"/>
            <a:endParaRPr lang="de-DE" sz="2400" b="1" dirty="0" smtClean="0"/>
          </a:p>
          <a:p>
            <a:pPr algn="ctr"/>
            <a:endParaRPr lang="de-DE" sz="2400" b="1" dirty="0" smtClean="0"/>
          </a:p>
          <a:p>
            <a:pPr algn="ctr"/>
            <a:endParaRPr lang="de-DE" sz="2400" b="1" dirty="0"/>
          </a:p>
          <a:p>
            <a:pPr algn="ctr"/>
            <a:endParaRPr lang="de-DE" sz="2400" b="1" dirty="0" smtClean="0"/>
          </a:p>
          <a:p>
            <a:pPr algn="ctr"/>
            <a:endParaRPr lang="de-DE" sz="2400" b="1" dirty="0"/>
          </a:p>
          <a:p>
            <a:pPr marL="171450" indent="-171450" algn="ctr">
              <a:buFont typeface="Arial"/>
              <a:buChar char="•"/>
            </a:pPr>
            <a:endParaRPr lang="de-DE" sz="1200" b="1" dirty="0"/>
          </a:p>
        </p:txBody>
      </p:sp>
      <p:sp>
        <p:nvSpPr>
          <p:cNvPr id="37" name="Abgerundetes Rechteck 36"/>
          <p:cNvSpPr/>
          <p:nvPr/>
        </p:nvSpPr>
        <p:spPr>
          <a:xfrm>
            <a:off x="3934579" y="344422"/>
            <a:ext cx="3570070" cy="2829530"/>
          </a:xfrm>
          <a:prstGeom prst="roundRect">
            <a:avLst/>
          </a:prstGeom>
          <a:solidFill>
            <a:schemeClr val="accent5">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err="1" smtClean="0"/>
              <a:t>Socio-</a:t>
            </a:r>
            <a:r>
              <a:rPr lang="de-DE" sz="2400" b="1" dirty="0" err="1"/>
              <a:t>e</a:t>
            </a:r>
            <a:r>
              <a:rPr lang="de-DE" sz="2400" b="1" dirty="0" err="1" smtClean="0"/>
              <a:t>cological</a:t>
            </a:r>
            <a:r>
              <a:rPr lang="de-DE" sz="2400" b="1" dirty="0" smtClean="0"/>
              <a:t> Systems</a:t>
            </a:r>
          </a:p>
          <a:p>
            <a:pPr algn="ctr"/>
            <a:endParaRPr lang="de-DE" sz="2400" b="1" dirty="0"/>
          </a:p>
          <a:p>
            <a:pPr algn="ctr"/>
            <a:endParaRPr lang="de-DE" sz="2400" b="1" dirty="0" smtClean="0"/>
          </a:p>
          <a:p>
            <a:pPr algn="ctr"/>
            <a:endParaRPr lang="de-DE" sz="2400" b="1" dirty="0"/>
          </a:p>
          <a:p>
            <a:pPr algn="ctr"/>
            <a:endParaRPr lang="de-DE" sz="2400" b="1" dirty="0" smtClean="0"/>
          </a:p>
          <a:p>
            <a:pPr algn="ctr"/>
            <a:endParaRPr lang="de-DE" sz="2400" b="1" dirty="0"/>
          </a:p>
        </p:txBody>
      </p:sp>
      <p:sp>
        <p:nvSpPr>
          <p:cNvPr id="38" name="Abgerundetes Rechteck 37"/>
          <p:cNvSpPr/>
          <p:nvPr/>
        </p:nvSpPr>
        <p:spPr>
          <a:xfrm>
            <a:off x="2063719" y="3339129"/>
            <a:ext cx="3634576" cy="2970917"/>
          </a:xfrm>
          <a:prstGeom prst="roundRect">
            <a:avLst/>
          </a:prstGeom>
          <a:solidFill>
            <a:schemeClr val="accent4">
              <a:lumMod val="7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Individual Participants</a:t>
            </a:r>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a:p>
        </p:txBody>
      </p:sp>
      <p:sp>
        <p:nvSpPr>
          <p:cNvPr id="39" name="Textfeld 38"/>
          <p:cNvSpPr txBox="1"/>
          <p:nvPr/>
        </p:nvSpPr>
        <p:spPr>
          <a:xfrm>
            <a:off x="227206" y="850307"/>
            <a:ext cx="3491212" cy="1754326"/>
          </a:xfrm>
          <a:prstGeom prst="rect">
            <a:avLst/>
          </a:prstGeom>
          <a:noFill/>
        </p:spPr>
        <p:txBody>
          <a:bodyPr wrap="none" rtlCol="0">
            <a:spAutoFit/>
          </a:bodyPr>
          <a:lstStyle/>
          <a:p>
            <a:pPr marL="285750" indent="-285750">
              <a:buFont typeface="Arial"/>
              <a:buChar char="•"/>
            </a:pPr>
            <a:r>
              <a:rPr lang="en-US" dirty="0" smtClean="0">
                <a:solidFill>
                  <a:schemeClr val="bg1"/>
                </a:solidFill>
              </a:rPr>
              <a:t>Scientific knowledge</a:t>
            </a:r>
          </a:p>
          <a:p>
            <a:pPr marL="285750" indent="-285750">
              <a:buFont typeface="Arial"/>
              <a:buChar char="•"/>
            </a:pPr>
            <a:r>
              <a:rPr lang="en-US" dirty="0" smtClean="0">
                <a:solidFill>
                  <a:schemeClr val="bg1"/>
                </a:solidFill>
              </a:rPr>
              <a:t>Support in data collection and </a:t>
            </a:r>
            <a:br>
              <a:rPr lang="en-US" dirty="0" smtClean="0">
                <a:solidFill>
                  <a:schemeClr val="bg1"/>
                </a:solidFill>
              </a:rPr>
            </a:br>
            <a:r>
              <a:rPr lang="en-US" dirty="0" smtClean="0">
                <a:solidFill>
                  <a:schemeClr val="bg1"/>
                </a:solidFill>
              </a:rPr>
              <a:t>analysis</a:t>
            </a:r>
          </a:p>
          <a:p>
            <a:pPr marL="285750" indent="-285750">
              <a:buFont typeface="Arial"/>
              <a:buChar char="•"/>
            </a:pPr>
            <a:r>
              <a:rPr lang="en-US" dirty="0" smtClean="0">
                <a:solidFill>
                  <a:schemeClr val="bg1"/>
                </a:solidFill>
              </a:rPr>
              <a:t>Development of new research</a:t>
            </a:r>
            <a:br>
              <a:rPr lang="en-US" dirty="0" smtClean="0">
                <a:solidFill>
                  <a:schemeClr val="bg1"/>
                </a:solidFill>
              </a:rPr>
            </a:br>
            <a:r>
              <a:rPr lang="en-US" dirty="0" smtClean="0">
                <a:solidFill>
                  <a:schemeClr val="bg1"/>
                </a:solidFill>
              </a:rPr>
              <a:t>fields at the interface of natural,</a:t>
            </a:r>
            <a:br>
              <a:rPr lang="en-US" dirty="0" smtClean="0">
                <a:solidFill>
                  <a:schemeClr val="bg1"/>
                </a:solidFill>
              </a:rPr>
            </a:br>
            <a:r>
              <a:rPr lang="en-US" dirty="0" smtClean="0">
                <a:solidFill>
                  <a:schemeClr val="bg1"/>
                </a:solidFill>
              </a:rPr>
              <a:t>social and cultural phenomena. </a:t>
            </a:r>
          </a:p>
        </p:txBody>
      </p:sp>
      <p:sp>
        <p:nvSpPr>
          <p:cNvPr id="40" name="Textfeld 39"/>
          <p:cNvSpPr txBox="1"/>
          <p:nvPr/>
        </p:nvSpPr>
        <p:spPr>
          <a:xfrm>
            <a:off x="4037550" y="1208848"/>
            <a:ext cx="3585725" cy="1477328"/>
          </a:xfrm>
          <a:prstGeom prst="rect">
            <a:avLst/>
          </a:prstGeom>
          <a:noFill/>
        </p:spPr>
        <p:txBody>
          <a:bodyPr wrap="none" rtlCol="0">
            <a:spAutoFit/>
          </a:bodyPr>
          <a:lstStyle/>
          <a:p>
            <a:pPr marL="285750" indent="-285750">
              <a:buFont typeface="Arial"/>
              <a:buChar char="•"/>
            </a:pPr>
            <a:r>
              <a:rPr lang="en-US" dirty="0" smtClean="0">
                <a:solidFill>
                  <a:schemeClr val="bg1"/>
                </a:solidFill>
              </a:rPr>
              <a:t>Assured principles and </a:t>
            </a:r>
            <a:br>
              <a:rPr lang="en-US" dirty="0" smtClean="0">
                <a:solidFill>
                  <a:schemeClr val="bg1"/>
                </a:solidFill>
              </a:rPr>
            </a:br>
            <a:r>
              <a:rPr lang="en-US" dirty="0" smtClean="0">
                <a:solidFill>
                  <a:schemeClr val="bg1"/>
                </a:solidFill>
              </a:rPr>
              <a:t>approaches for intervention</a:t>
            </a:r>
          </a:p>
          <a:p>
            <a:pPr marL="285750" indent="-285750">
              <a:buFont typeface="Arial"/>
              <a:buChar char="•"/>
            </a:pPr>
            <a:r>
              <a:rPr lang="en-US" dirty="0" smtClean="0">
                <a:solidFill>
                  <a:schemeClr val="bg1"/>
                </a:solidFill>
              </a:rPr>
              <a:t>Power of review; monitoring</a:t>
            </a:r>
          </a:p>
          <a:p>
            <a:pPr marL="285750" indent="-285750">
              <a:buFont typeface="Arial"/>
              <a:buChar char="•"/>
            </a:pPr>
            <a:r>
              <a:rPr lang="en-US" dirty="0" smtClean="0">
                <a:solidFill>
                  <a:schemeClr val="bg1"/>
                </a:solidFill>
              </a:rPr>
              <a:t>Ownership and co-determination</a:t>
            </a:r>
          </a:p>
          <a:p>
            <a:pPr marL="285750" indent="-285750">
              <a:buFont typeface="Arial"/>
              <a:buChar char="•"/>
            </a:pPr>
            <a:r>
              <a:rPr lang="en-US" dirty="0" smtClean="0">
                <a:solidFill>
                  <a:schemeClr val="bg1"/>
                </a:solidFill>
              </a:rPr>
              <a:t>Opportunity for innovation </a:t>
            </a:r>
          </a:p>
        </p:txBody>
      </p:sp>
      <p:sp>
        <p:nvSpPr>
          <p:cNvPr id="41" name="Textfeld 40"/>
          <p:cNvSpPr txBox="1"/>
          <p:nvPr/>
        </p:nvSpPr>
        <p:spPr>
          <a:xfrm>
            <a:off x="2144166" y="4072701"/>
            <a:ext cx="3529364" cy="1754326"/>
          </a:xfrm>
          <a:prstGeom prst="rect">
            <a:avLst/>
          </a:prstGeom>
          <a:noFill/>
        </p:spPr>
        <p:txBody>
          <a:bodyPr wrap="none" rtlCol="0">
            <a:spAutoFit/>
          </a:bodyPr>
          <a:lstStyle/>
          <a:p>
            <a:pPr marL="285750" indent="-285750">
              <a:buFont typeface="Arial"/>
              <a:buChar char="•"/>
            </a:pPr>
            <a:r>
              <a:rPr lang="en-US" dirty="0" smtClean="0">
                <a:solidFill>
                  <a:schemeClr val="bg1"/>
                </a:solidFill>
              </a:rPr>
              <a:t>New knowledge and skills in the </a:t>
            </a:r>
            <a:br>
              <a:rPr lang="en-US" dirty="0" smtClean="0">
                <a:solidFill>
                  <a:schemeClr val="bg1"/>
                </a:solidFill>
              </a:rPr>
            </a:br>
            <a:r>
              <a:rPr lang="en-US" dirty="0" smtClean="0">
                <a:solidFill>
                  <a:schemeClr val="bg1"/>
                </a:solidFill>
              </a:rPr>
              <a:t>field of research</a:t>
            </a:r>
          </a:p>
          <a:p>
            <a:pPr marL="285750" indent="-285750">
              <a:buFont typeface="Arial"/>
              <a:buChar char="•"/>
            </a:pPr>
            <a:r>
              <a:rPr lang="en-US" dirty="0" smtClean="0">
                <a:solidFill>
                  <a:schemeClr val="bg1"/>
                </a:solidFill>
              </a:rPr>
              <a:t>Understanding scientific </a:t>
            </a:r>
            <a:br>
              <a:rPr lang="en-US" dirty="0" smtClean="0">
                <a:solidFill>
                  <a:schemeClr val="bg1"/>
                </a:solidFill>
              </a:rPr>
            </a:br>
            <a:r>
              <a:rPr lang="en-US" dirty="0" smtClean="0">
                <a:solidFill>
                  <a:schemeClr val="bg1"/>
                </a:solidFill>
              </a:rPr>
              <a:t>processes</a:t>
            </a:r>
          </a:p>
          <a:p>
            <a:pPr marL="285750" indent="-285750">
              <a:buFont typeface="Arial"/>
              <a:buChar char="•"/>
            </a:pPr>
            <a:r>
              <a:rPr lang="en-US" dirty="0" smtClean="0">
                <a:solidFill>
                  <a:schemeClr val="bg1"/>
                </a:solidFill>
              </a:rPr>
              <a:t>Joint responsibility in solving </a:t>
            </a:r>
            <a:br>
              <a:rPr lang="en-US" dirty="0" smtClean="0">
                <a:solidFill>
                  <a:schemeClr val="bg1"/>
                </a:solidFill>
              </a:rPr>
            </a:br>
            <a:r>
              <a:rPr lang="en-US" dirty="0" smtClean="0">
                <a:solidFill>
                  <a:schemeClr val="bg1"/>
                </a:solidFill>
              </a:rPr>
              <a:t>essential questions</a:t>
            </a:r>
          </a:p>
        </p:txBody>
      </p:sp>
      <p:sp>
        <p:nvSpPr>
          <p:cNvPr id="2" name="Textfeld 1"/>
          <p:cNvSpPr txBox="1"/>
          <p:nvPr/>
        </p:nvSpPr>
        <p:spPr>
          <a:xfrm>
            <a:off x="6409764" y="5289169"/>
            <a:ext cx="3361769" cy="836702"/>
          </a:xfrm>
          <a:prstGeom prst="rect">
            <a:avLst/>
          </a:prstGeom>
        </p:spPr>
        <p:txBody>
          <a:bodyPr vert="horz" lIns="91440" tIns="45720" rIns="91440" bIns="45720" rtlCol="0" anchor="t">
            <a:noAutofit/>
          </a:bodyPr>
          <a:lstStyle>
            <a:lvl1pPr>
              <a:defRPr sz="2800" b="1" i="0" cap="all">
                <a:solidFill>
                  <a:srgbClr val="2B97CB"/>
                </a:solidFill>
                <a:latin typeface="Arial"/>
                <a:ea typeface="Arial"/>
                <a:cs typeface="Arial"/>
              </a:defRPr>
            </a:lvl1pPr>
            <a:lvl2pPr>
              <a:defRPr sz="3200">
                <a:solidFill>
                  <a:schemeClr val="bg1"/>
                </a:solidFill>
                <a:latin typeface="DINPro-Bold" charset="0"/>
              </a:defRPr>
            </a:lvl2pPr>
            <a:lvl3pPr>
              <a:defRPr sz="3200">
                <a:solidFill>
                  <a:schemeClr val="bg1"/>
                </a:solidFill>
                <a:latin typeface="DINPro-Bold" charset="0"/>
              </a:defRPr>
            </a:lvl3pPr>
            <a:lvl4pPr>
              <a:defRPr sz="3200">
                <a:solidFill>
                  <a:schemeClr val="bg1"/>
                </a:solidFill>
                <a:latin typeface="DINPro-Bold" charset="0"/>
              </a:defRPr>
            </a:lvl4pPr>
            <a:lvl5pPr>
              <a:defRPr sz="3200">
                <a:solidFill>
                  <a:schemeClr val="bg1"/>
                </a:solidFill>
                <a:latin typeface="DINPro-Bold" charset="0"/>
              </a:defRPr>
            </a:lvl5pPr>
            <a:lvl6pPr marL="457200" fontAlgn="base">
              <a:spcBef>
                <a:spcPct val="0"/>
              </a:spcBef>
              <a:spcAft>
                <a:spcPct val="0"/>
              </a:spcAft>
              <a:defRPr sz="3200">
                <a:solidFill>
                  <a:schemeClr val="bg1"/>
                </a:solidFill>
                <a:latin typeface="DINPro-Bold" charset="0"/>
              </a:defRPr>
            </a:lvl6pPr>
            <a:lvl7pPr marL="914400" fontAlgn="base">
              <a:spcBef>
                <a:spcPct val="0"/>
              </a:spcBef>
              <a:spcAft>
                <a:spcPct val="0"/>
              </a:spcAft>
              <a:defRPr sz="3200">
                <a:solidFill>
                  <a:schemeClr val="bg1"/>
                </a:solidFill>
                <a:latin typeface="DINPro-Bold" charset="0"/>
              </a:defRPr>
            </a:lvl7pPr>
            <a:lvl8pPr marL="1371600" fontAlgn="base">
              <a:spcBef>
                <a:spcPct val="0"/>
              </a:spcBef>
              <a:spcAft>
                <a:spcPct val="0"/>
              </a:spcAft>
              <a:defRPr sz="3200">
                <a:solidFill>
                  <a:schemeClr val="bg1"/>
                </a:solidFill>
                <a:latin typeface="DINPro-Bold" charset="0"/>
              </a:defRPr>
            </a:lvl8pPr>
            <a:lvl9pPr marL="1828800" fontAlgn="base">
              <a:spcBef>
                <a:spcPct val="0"/>
              </a:spcBef>
              <a:spcAft>
                <a:spcPct val="0"/>
              </a:spcAft>
              <a:defRPr sz="3200">
                <a:solidFill>
                  <a:schemeClr val="bg1"/>
                </a:solidFill>
                <a:latin typeface="DINPro-Bold" charset="0"/>
              </a:defRPr>
            </a:lvl9pPr>
          </a:lstStyle>
          <a:p>
            <a:r>
              <a:rPr lang="de-DE" sz="2400" dirty="0" smtClean="0"/>
              <a:t>Value </a:t>
            </a:r>
            <a:r>
              <a:rPr lang="de-DE" sz="2400" dirty="0" err="1" smtClean="0"/>
              <a:t>of</a:t>
            </a:r>
            <a:endParaRPr lang="de-DE" sz="2400" dirty="0" smtClean="0"/>
          </a:p>
          <a:p>
            <a:r>
              <a:rPr lang="de-DE" sz="2400" dirty="0" err="1" smtClean="0"/>
              <a:t>Citizen</a:t>
            </a:r>
            <a:r>
              <a:rPr lang="de-DE" sz="2400" dirty="0" smtClean="0"/>
              <a:t> </a:t>
            </a:r>
            <a:r>
              <a:rPr lang="de-DE" sz="2400" dirty="0"/>
              <a:t>Science</a:t>
            </a:r>
            <a:br>
              <a:rPr lang="de-DE" sz="2400" dirty="0"/>
            </a:br>
            <a:endParaRPr lang="de-DE" sz="2400" dirty="0"/>
          </a:p>
        </p:txBody>
      </p:sp>
    </p:spTree>
    <p:extLst>
      <p:ext uri="{BB962C8B-B14F-4D97-AF65-F5344CB8AC3E}">
        <p14:creationId xmlns:p14="http://schemas.microsoft.com/office/powerpoint/2010/main" val="7944755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forms</a:t>
            </a:r>
            <a:endParaRPr lang="en-US" dirty="0"/>
          </a:p>
        </p:txBody>
      </p:sp>
      <p:pic>
        <p:nvPicPr>
          <p:cNvPr id="7" name="Bild 1"/>
          <p:cNvPicPr/>
          <p:nvPr/>
        </p:nvPicPr>
        <p:blipFill>
          <a:blip r:embed="rId3">
            <a:extLst>
              <a:ext uri="{28A0092B-C50C-407E-A947-70E740481C1C}">
                <a14:useLocalDpi xmlns:a14="http://schemas.microsoft.com/office/drawing/2010/main" val="0"/>
              </a:ext>
            </a:extLst>
          </a:blip>
          <a:stretch>
            <a:fillRect/>
          </a:stretch>
        </p:blipFill>
        <p:spPr>
          <a:xfrm>
            <a:off x="99018" y="1047789"/>
            <a:ext cx="6284278" cy="5210882"/>
          </a:xfrm>
          <a:prstGeom prst="rect">
            <a:avLst/>
          </a:prstGeom>
        </p:spPr>
      </p:pic>
    </p:spTree>
    <p:extLst>
      <p:ext uri="{BB962C8B-B14F-4D97-AF65-F5344CB8AC3E}">
        <p14:creationId xmlns:p14="http://schemas.microsoft.com/office/powerpoint/2010/main" val="1664302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i="1" dirty="0" smtClean="0"/>
              <a:t>Contributory or investigation projects</a:t>
            </a:r>
            <a:endParaRPr lang="en-US" dirty="0"/>
          </a:p>
        </p:txBody>
      </p:sp>
      <p:sp>
        <p:nvSpPr>
          <p:cNvPr id="3" name="Inhaltsplatzhalter 2"/>
          <p:cNvSpPr>
            <a:spLocks noGrp="1"/>
          </p:cNvSpPr>
          <p:nvPr>
            <p:ph idx="1"/>
          </p:nvPr>
        </p:nvSpPr>
        <p:spPr/>
        <p:txBody>
          <a:bodyPr/>
          <a:lstStyle/>
          <a:p>
            <a:pPr lvl="0"/>
            <a:r>
              <a:rPr lang="en-US" sz="2400" dirty="0" smtClean="0"/>
              <a:t>Focus on the investigation of specific research questions </a:t>
            </a:r>
          </a:p>
          <a:p>
            <a:pPr lvl="0"/>
            <a:endParaRPr lang="en-US" sz="2400" dirty="0" smtClean="0"/>
          </a:p>
          <a:p>
            <a:pPr lvl="0"/>
            <a:r>
              <a:rPr lang="en-US" sz="2400" dirty="0" smtClean="0"/>
              <a:t>Researchers as producers of knowledge</a:t>
            </a:r>
          </a:p>
          <a:p>
            <a:pPr lvl="0"/>
            <a:endParaRPr lang="en-US" sz="2400" dirty="0" smtClean="0"/>
          </a:p>
          <a:p>
            <a:pPr lvl="0"/>
            <a:r>
              <a:rPr lang="en-US" sz="2400" dirty="0" smtClean="0"/>
              <a:t>Citizens support data collection, analysis and dissemination</a:t>
            </a:r>
          </a:p>
          <a:p>
            <a:pPr lvl="0"/>
            <a:endParaRPr lang="en-US" sz="2400" dirty="0" smtClean="0"/>
          </a:p>
          <a:p>
            <a:pPr lvl="0"/>
            <a:r>
              <a:rPr lang="en-US" sz="2400" dirty="0" smtClean="0"/>
              <a:t>Self-improvement as desirable added value</a:t>
            </a:r>
          </a:p>
          <a:p>
            <a:pPr lvl="0"/>
            <a:endParaRPr lang="en-US" sz="2400" dirty="0" smtClean="0"/>
          </a:p>
          <a:p>
            <a:pPr lvl="0"/>
            <a:r>
              <a:rPr lang="en-US" sz="2400" dirty="0" smtClean="0"/>
              <a:t>From small local initiatives to international ones</a:t>
            </a:r>
            <a:endParaRPr lang="de-DE" sz="2400" dirty="0"/>
          </a:p>
          <a:p>
            <a:pPr marL="0" indent="0">
              <a:buNone/>
            </a:pPr>
            <a:endParaRPr lang="de-DE" sz="2400" dirty="0"/>
          </a:p>
        </p:txBody>
      </p:sp>
    </p:spTree>
    <p:extLst>
      <p:ext uri="{BB962C8B-B14F-4D97-AF65-F5344CB8AC3E}">
        <p14:creationId xmlns:p14="http://schemas.microsoft.com/office/powerpoint/2010/main" val="19730540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06564" y="121918"/>
            <a:ext cx="2839239" cy="369332"/>
          </a:xfrm>
          <a:prstGeom prst="rect">
            <a:avLst/>
          </a:prstGeom>
          <a:noFill/>
        </p:spPr>
        <p:txBody>
          <a:bodyPr wrap="none" rtlCol="0">
            <a:spAutoFit/>
          </a:bodyPr>
          <a:lstStyle/>
          <a:p>
            <a:r>
              <a:rPr lang="de-DE" dirty="0"/>
              <a:t>https://</a:t>
            </a:r>
            <a:r>
              <a:rPr lang="de-DE" dirty="0" err="1" smtClean="0"/>
              <a:t>www.galaxyzoo.org</a:t>
            </a:r>
            <a:r>
              <a:rPr lang="de-DE" dirty="0" smtClean="0"/>
              <a:t>/</a:t>
            </a:r>
            <a:endParaRPr lang="de-DE" dirty="0"/>
          </a:p>
        </p:txBody>
      </p:sp>
      <p:pic>
        <p:nvPicPr>
          <p:cNvPr id="4" name="Bild 3" descr="Bildschirmfoto 2014-10-10 um 09.34.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00"/>
            <a:ext cx="9144000" cy="4921974"/>
          </a:xfrm>
          <a:prstGeom prst="rect">
            <a:avLst/>
          </a:prstGeom>
        </p:spPr>
      </p:pic>
    </p:spTree>
    <p:extLst>
      <p:ext uri="{BB962C8B-B14F-4D97-AF65-F5344CB8AC3E}">
        <p14:creationId xmlns:p14="http://schemas.microsoft.com/office/powerpoint/2010/main" val="11479933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06564" y="121918"/>
            <a:ext cx="3762568" cy="369332"/>
          </a:xfrm>
          <a:prstGeom prst="rect">
            <a:avLst/>
          </a:prstGeom>
          <a:noFill/>
        </p:spPr>
        <p:txBody>
          <a:bodyPr wrap="none" rtlCol="0">
            <a:spAutoFit/>
          </a:bodyPr>
          <a:lstStyle/>
          <a:p>
            <a:r>
              <a:rPr lang="de-DE" dirty="0"/>
              <a:t>https://</a:t>
            </a:r>
            <a:r>
              <a:rPr lang="de-DE" dirty="0" err="1"/>
              <a:t>www.trackyourhappiness.org</a:t>
            </a:r>
            <a:r>
              <a:rPr lang="de-DE" dirty="0"/>
              <a:t>/</a:t>
            </a:r>
          </a:p>
        </p:txBody>
      </p:sp>
      <p:pic>
        <p:nvPicPr>
          <p:cNvPr id="2" name="Bild 1" descr="Bildschirmfoto 2014-10-10 um 09.2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68" y="627884"/>
            <a:ext cx="8510799" cy="6049546"/>
          </a:xfrm>
          <a:prstGeom prst="rect">
            <a:avLst/>
          </a:prstGeom>
        </p:spPr>
      </p:pic>
    </p:spTree>
    <p:extLst>
      <p:ext uri="{BB962C8B-B14F-4D97-AF65-F5344CB8AC3E}">
        <p14:creationId xmlns:p14="http://schemas.microsoft.com/office/powerpoint/2010/main" val="1437023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i="1" dirty="0" err="1" smtClean="0"/>
              <a:t>Collegial</a:t>
            </a:r>
            <a:r>
              <a:rPr lang="de-AT" i="1" dirty="0" smtClean="0"/>
              <a:t> </a:t>
            </a:r>
            <a:r>
              <a:rPr lang="de-AT" i="1" dirty="0" err="1" smtClean="0"/>
              <a:t>projects</a:t>
            </a:r>
            <a:endParaRPr lang="de-DE" dirty="0"/>
          </a:p>
        </p:txBody>
      </p:sp>
      <p:sp>
        <p:nvSpPr>
          <p:cNvPr id="3" name="Inhaltsplatzhalter 2"/>
          <p:cNvSpPr>
            <a:spLocks noGrp="1"/>
          </p:cNvSpPr>
          <p:nvPr>
            <p:ph idx="1"/>
          </p:nvPr>
        </p:nvSpPr>
        <p:spPr/>
        <p:txBody>
          <a:bodyPr/>
          <a:lstStyle/>
          <a:p>
            <a:pPr lvl="0"/>
            <a:r>
              <a:rPr lang="en-US" dirty="0" smtClean="0"/>
              <a:t>Focuses on the investigation of one research question</a:t>
            </a:r>
          </a:p>
          <a:p>
            <a:pPr lvl="0"/>
            <a:endParaRPr lang="en-US" dirty="0" smtClean="0"/>
          </a:p>
          <a:p>
            <a:pPr lvl="0"/>
            <a:r>
              <a:rPr lang="en-US" dirty="0" smtClean="0"/>
              <a:t>Citizens as knowledge producers</a:t>
            </a:r>
          </a:p>
          <a:p>
            <a:pPr lvl="0"/>
            <a:endParaRPr lang="en-US" dirty="0" smtClean="0"/>
          </a:p>
          <a:p>
            <a:pPr lvl="0"/>
            <a:r>
              <a:rPr lang="en-US" dirty="0" smtClean="0"/>
              <a:t>Researchers are exclusively involved in the validation of the knowledge</a:t>
            </a:r>
          </a:p>
        </p:txBody>
      </p:sp>
    </p:spTree>
    <p:extLst>
      <p:ext uri="{BB962C8B-B14F-4D97-AF65-F5344CB8AC3E}">
        <p14:creationId xmlns:p14="http://schemas.microsoft.com/office/powerpoint/2010/main" val="26771647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2155</Words>
  <Application>Microsoft Macintosh PowerPoint</Application>
  <PresentationFormat>Diavoorstelling (4:3)</PresentationFormat>
  <Paragraphs>189</Paragraphs>
  <Slides>18</Slides>
  <Notes>18</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Office-Design</vt:lpstr>
      <vt:lpstr> Citizen Science – an innovative way to engage     ENEL Meeting WG1  </vt:lpstr>
      <vt:lpstr>Overview</vt:lpstr>
      <vt:lpstr>Definitions: Citizen Science</vt:lpstr>
      <vt:lpstr>PowerPoint-presentatie</vt:lpstr>
      <vt:lpstr>Characteristic forms</vt:lpstr>
      <vt:lpstr>Contributory or investigation projects</vt:lpstr>
      <vt:lpstr>PowerPoint-presentatie</vt:lpstr>
      <vt:lpstr>PowerPoint-presentatie</vt:lpstr>
      <vt:lpstr>Collegial projects</vt:lpstr>
      <vt:lpstr>Bsp: Natural history associations</vt:lpstr>
      <vt:lpstr>Action projects</vt:lpstr>
      <vt:lpstr>http://www.mappingforchange.org.uk/?portfolio=royal-docks-noise-mapping </vt:lpstr>
      <vt:lpstr>Educational projects </vt:lpstr>
      <vt:lpstr>http://www.sparklingscience.at/de/projekte/479-i-am-here-/ </vt:lpstr>
      <vt:lpstr>PowerPoint-presentatie</vt:lpstr>
      <vt:lpstr>EXPLORE AT </vt:lpstr>
      <vt:lpstr>Interesting literature</vt:lpstr>
      <vt:lpstr>Centre for Social Innovation Social innovation  in Austria for Europe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caroline asen</dc:creator>
  <cp:lastModifiedBy>Anne Dykstra</cp:lastModifiedBy>
  <cp:revision>151</cp:revision>
  <cp:lastPrinted>2015-02-06T13:29:10Z</cp:lastPrinted>
  <dcterms:created xsi:type="dcterms:W3CDTF">2014-08-18T09:04:00Z</dcterms:created>
  <dcterms:modified xsi:type="dcterms:W3CDTF">2015-05-12T12:01:56Z</dcterms:modified>
</cp:coreProperties>
</file>