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  <p:sldId id="267" r:id="rId13"/>
    <p:sldId id="265" r:id="rId14"/>
    <p:sldId id="271" r:id="rId15"/>
    <p:sldId id="273" r:id="rId16"/>
    <p:sldId id="275" r:id="rId17"/>
    <p:sldId id="276" r:id="rId18"/>
    <p:sldId id="268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ângulo arredondad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ângulo arredondad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6A87830-1E2A-4B45-B095-B67832B10EB0}" type="datetimeFigureOut">
              <a:rPr lang="pt-PT" smtClean="0"/>
              <a:pPr/>
              <a:t>10-11-2014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75BC24F-B99B-4BA0-B37C-7FDD576C9E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7830-1E2A-4B45-B095-B67832B10EB0}" type="datetimeFigureOut">
              <a:rPr lang="pt-PT" smtClean="0"/>
              <a:pPr/>
              <a:t>10-11-2014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C24F-B99B-4BA0-B37C-7FDD576C9E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7830-1E2A-4B45-B095-B67832B10EB0}" type="datetimeFigureOut">
              <a:rPr lang="pt-PT" smtClean="0"/>
              <a:pPr/>
              <a:t>10-11-2014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C24F-B99B-4BA0-B37C-7FDD576C9E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7830-1E2A-4B45-B095-B67832B10EB0}" type="datetimeFigureOut">
              <a:rPr lang="pt-PT" smtClean="0"/>
              <a:pPr/>
              <a:t>10-11-2014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C24F-B99B-4BA0-B37C-7FDD576C9E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7830-1E2A-4B45-B095-B67832B10EB0}" type="datetimeFigureOut">
              <a:rPr lang="pt-PT" smtClean="0"/>
              <a:pPr/>
              <a:t>10-11-2014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C24F-B99B-4BA0-B37C-7FDD576C9E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7830-1E2A-4B45-B095-B67832B10EB0}" type="datetimeFigureOut">
              <a:rPr lang="pt-PT" smtClean="0"/>
              <a:pPr/>
              <a:t>10-11-2014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C24F-B99B-4BA0-B37C-7FDD576C9E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A87830-1E2A-4B45-B095-B67832B10EB0}" type="datetimeFigureOut">
              <a:rPr lang="pt-PT" smtClean="0"/>
              <a:pPr/>
              <a:t>10-11-2014</a:t>
            </a:fld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5BC24F-B99B-4BA0-B37C-7FDD576C9E2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6A87830-1E2A-4B45-B095-B67832B10EB0}" type="datetimeFigureOut">
              <a:rPr lang="pt-PT" smtClean="0"/>
              <a:pPr/>
              <a:t>10-11-2014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75BC24F-B99B-4BA0-B37C-7FDD576C9E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7830-1E2A-4B45-B095-B67832B10EB0}" type="datetimeFigureOut">
              <a:rPr lang="pt-PT" smtClean="0"/>
              <a:pPr/>
              <a:t>10-11-2014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C24F-B99B-4BA0-B37C-7FDD576C9E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7830-1E2A-4B45-B095-B67832B10EB0}" type="datetimeFigureOut">
              <a:rPr lang="pt-PT" smtClean="0"/>
              <a:pPr/>
              <a:t>10-11-2014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C24F-B99B-4BA0-B37C-7FDD576C9E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7830-1E2A-4B45-B095-B67832B10EB0}" type="datetimeFigureOut">
              <a:rPr lang="pt-PT" smtClean="0"/>
              <a:pPr/>
              <a:t>10-11-2014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C24F-B99B-4BA0-B37C-7FDD576C9E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ângulo arredondad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ângulo arredondad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6A87830-1E2A-4B45-B095-B67832B10EB0}" type="datetimeFigureOut">
              <a:rPr lang="pt-PT" smtClean="0"/>
              <a:pPr/>
              <a:t>10-11-2014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75BC24F-B99B-4BA0-B37C-7FDD576C9E2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097216" cy="990600"/>
          </a:xfrm>
        </p:spPr>
        <p:txBody>
          <a:bodyPr>
            <a:normAutofit fontScale="90000"/>
          </a:bodyPr>
          <a:lstStyle/>
          <a:p>
            <a:r>
              <a:rPr lang="pt-PT" sz="4000" dirty="0" smtClean="0"/>
              <a:t>Portuguese </a:t>
            </a:r>
            <a:r>
              <a:rPr lang="pt-PT" sz="4000" dirty="0" err="1" smtClean="0"/>
              <a:t>Sign</a:t>
            </a:r>
            <a:r>
              <a:rPr lang="pt-PT" sz="4000" dirty="0" smtClean="0"/>
              <a:t> </a:t>
            </a:r>
            <a:r>
              <a:rPr lang="pt-PT" sz="4000" dirty="0" err="1" smtClean="0"/>
              <a:t>Language</a:t>
            </a:r>
            <a:r>
              <a:rPr lang="pt-PT" sz="4000" dirty="0" smtClean="0"/>
              <a:t> </a:t>
            </a:r>
            <a:r>
              <a:rPr lang="pt-PT" sz="3200" dirty="0" smtClean="0"/>
              <a:t>(LGP)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4000" dirty="0" err="1" smtClean="0"/>
              <a:t>and</a:t>
            </a:r>
            <a:r>
              <a:rPr lang="pt-PT" sz="4000" dirty="0" smtClean="0"/>
              <a:t> </a:t>
            </a:r>
            <a:r>
              <a:rPr lang="pt-PT" sz="4000" dirty="0" err="1" smtClean="0"/>
              <a:t>the</a:t>
            </a:r>
            <a:r>
              <a:rPr lang="pt-PT" sz="4000" dirty="0" smtClean="0"/>
              <a:t> Portuguese </a:t>
            </a:r>
            <a:r>
              <a:rPr lang="pt-PT" sz="4000" dirty="0" err="1" smtClean="0"/>
              <a:t>Deaf</a:t>
            </a:r>
            <a:r>
              <a:rPr lang="pt-PT" sz="4000" dirty="0" smtClean="0"/>
              <a:t> </a:t>
            </a:r>
            <a:r>
              <a:rPr lang="pt-PT" sz="4000" dirty="0" err="1" smtClean="0"/>
              <a:t>Community</a:t>
            </a:r>
            <a:r>
              <a:rPr lang="pt-PT" sz="4000" dirty="0" smtClean="0"/>
              <a:t>: </a:t>
            </a:r>
            <a:r>
              <a:rPr lang="pt-PT" sz="2700" dirty="0" err="1" smtClean="0"/>
              <a:t>Language</a:t>
            </a:r>
            <a:r>
              <a:rPr lang="pt-PT" sz="2700" dirty="0" smtClean="0"/>
              <a:t>, </a:t>
            </a:r>
            <a:r>
              <a:rPr lang="pt-PT" sz="2700" dirty="0" err="1" smtClean="0"/>
              <a:t>Culture</a:t>
            </a:r>
            <a:r>
              <a:rPr lang="pt-PT" sz="2700" dirty="0" smtClean="0"/>
              <a:t>, </a:t>
            </a:r>
            <a:r>
              <a:rPr lang="pt-PT" sz="2700" dirty="0" err="1" smtClean="0"/>
              <a:t>History</a:t>
            </a:r>
            <a:r>
              <a:rPr lang="pt-PT" sz="4000" dirty="0" smtClean="0"/>
              <a:t/>
            </a:r>
            <a:br>
              <a:rPr lang="pt-PT" sz="4000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858000" cy="1400894"/>
          </a:xfrm>
        </p:spPr>
        <p:txBody>
          <a:bodyPr>
            <a:normAutofit fontScale="85000" lnSpcReduction="20000"/>
          </a:bodyPr>
          <a:lstStyle/>
          <a:p>
            <a:r>
              <a:rPr lang="pt-PT" sz="3800" dirty="0" smtClean="0"/>
              <a:t>Maria José Freire</a:t>
            </a:r>
          </a:p>
          <a:p>
            <a:r>
              <a:rPr lang="pt-PT" dirty="0" err="1" smtClean="0"/>
              <a:t>Phd</a:t>
            </a:r>
            <a:r>
              <a:rPr lang="pt-PT" dirty="0" smtClean="0"/>
              <a:t> </a:t>
            </a:r>
            <a:r>
              <a:rPr lang="pt-PT" dirty="0" err="1" smtClean="0"/>
              <a:t>student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FCSH, Universidade Nova, Lisboa, Portugal</a:t>
            </a:r>
          </a:p>
          <a:p>
            <a:r>
              <a:rPr lang="pt-PT" dirty="0" err="1" smtClean="0"/>
              <a:t>Presentation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KU </a:t>
            </a:r>
            <a:r>
              <a:rPr lang="pt-PT" dirty="0" err="1" smtClean="0"/>
              <a:t>Leuven</a:t>
            </a:r>
            <a:r>
              <a:rPr lang="pt-PT" dirty="0" smtClean="0"/>
              <a:t> – </a:t>
            </a:r>
            <a:r>
              <a:rPr lang="pt-PT" dirty="0" err="1" smtClean="0"/>
              <a:t>Antwerp</a:t>
            </a:r>
            <a:r>
              <a:rPr lang="pt-PT" dirty="0" smtClean="0"/>
              <a:t> – 30 </a:t>
            </a:r>
            <a:r>
              <a:rPr lang="pt-PT" dirty="0" err="1" smtClean="0"/>
              <a:t>October</a:t>
            </a:r>
            <a:r>
              <a:rPr lang="pt-PT" dirty="0" smtClean="0"/>
              <a:t> 2014</a:t>
            </a:r>
          </a:p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pt-PT" dirty="0" smtClean="0"/>
              <a:t>Portuguese manual </a:t>
            </a:r>
            <a:r>
              <a:rPr lang="pt-PT" dirty="0" err="1" smtClean="0"/>
              <a:t>alphabet</a:t>
            </a:r>
            <a:endParaRPr lang="pt-PT" dirty="0"/>
          </a:p>
        </p:txBody>
      </p:sp>
      <p:pic>
        <p:nvPicPr>
          <p:cNvPr id="4" name="Marcador de Posição de Conteúdo 3" descr="C:\Users\Miguel Almeida\Documents\maria jose\Doutoramento mjf\Alfabeto Lingua gestual Portugues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768752" cy="432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Training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SLInterpreters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teachers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LGP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Late 1980’s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early</a:t>
            </a:r>
            <a:r>
              <a:rPr lang="pt-PT" dirty="0" smtClean="0"/>
              <a:t> 1990’s</a:t>
            </a:r>
          </a:p>
          <a:p>
            <a:pPr lvl="1"/>
            <a:r>
              <a:rPr lang="pt-PT" dirty="0" smtClean="0"/>
              <a:t>Professional training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interpreters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SL </a:t>
            </a:r>
            <a:r>
              <a:rPr lang="pt-PT" dirty="0" err="1" smtClean="0"/>
              <a:t>teachers</a:t>
            </a:r>
            <a:endParaRPr lang="pt-PT" dirty="0" smtClean="0"/>
          </a:p>
          <a:p>
            <a:r>
              <a:rPr lang="pt-PT" dirty="0" smtClean="0"/>
              <a:t>1997/1998  SL </a:t>
            </a:r>
            <a:r>
              <a:rPr lang="pt-PT" dirty="0" err="1" smtClean="0"/>
              <a:t>interpreter</a:t>
            </a:r>
            <a:r>
              <a:rPr lang="pt-PT" dirty="0" smtClean="0"/>
              <a:t> training</a:t>
            </a:r>
          </a:p>
          <a:p>
            <a:pPr lvl="1"/>
            <a:r>
              <a:rPr lang="pt-PT" dirty="0" err="1" smtClean="0"/>
              <a:t>Academic</a:t>
            </a:r>
            <a:r>
              <a:rPr lang="pt-PT" dirty="0" smtClean="0"/>
              <a:t> training (5 </a:t>
            </a:r>
            <a:r>
              <a:rPr lang="pt-PT" dirty="0" err="1" smtClean="0"/>
              <a:t>year</a:t>
            </a:r>
            <a:r>
              <a:rPr lang="pt-PT" dirty="0" smtClean="0"/>
              <a:t> </a:t>
            </a:r>
            <a:r>
              <a:rPr lang="pt-PT" dirty="0" err="1" smtClean="0"/>
              <a:t>programme</a:t>
            </a:r>
            <a:r>
              <a:rPr lang="pt-PT" dirty="0" smtClean="0"/>
              <a:t> for </a:t>
            </a:r>
            <a:r>
              <a:rPr lang="pt-PT" dirty="0" err="1" smtClean="0"/>
              <a:t>interpreters</a:t>
            </a:r>
            <a:r>
              <a:rPr lang="pt-PT" dirty="0" smtClean="0"/>
              <a:t>) – </a:t>
            </a:r>
            <a:r>
              <a:rPr lang="pt-PT" dirty="0" err="1" smtClean="0"/>
              <a:t>After</a:t>
            </a:r>
            <a:r>
              <a:rPr lang="pt-PT" dirty="0" smtClean="0"/>
              <a:t> Bologna </a:t>
            </a:r>
            <a:r>
              <a:rPr lang="pt-PT" dirty="0" err="1" smtClean="0"/>
              <a:t>only</a:t>
            </a:r>
            <a:r>
              <a:rPr lang="pt-PT" dirty="0" smtClean="0"/>
              <a:t> 3 </a:t>
            </a:r>
            <a:r>
              <a:rPr lang="pt-PT" dirty="0" err="1" smtClean="0"/>
              <a:t>year</a:t>
            </a:r>
            <a:endParaRPr lang="pt-PT" dirty="0" smtClean="0"/>
          </a:p>
          <a:p>
            <a:r>
              <a:rPr lang="pt-PT" dirty="0" smtClean="0"/>
              <a:t>2004/2005 SL </a:t>
            </a:r>
            <a:r>
              <a:rPr lang="pt-PT" dirty="0" err="1" smtClean="0"/>
              <a:t>teacher</a:t>
            </a:r>
            <a:r>
              <a:rPr lang="pt-PT" dirty="0" smtClean="0"/>
              <a:t> training</a:t>
            </a:r>
          </a:p>
          <a:p>
            <a:pPr lvl="1"/>
            <a:r>
              <a:rPr lang="pt-PT" dirty="0" err="1" smtClean="0"/>
              <a:t>Academic</a:t>
            </a:r>
            <a:r>
              <a:rPr lang="pt-PT" dirty="0" smtClean="0"/>
              <a:t> training (3 </a:t>
            </a:r>
            <a:r>
              <a:rPr lang="pt-PT" dirty="0" err="1" smtClean="0"/>
              <a:t>year</a:t>
            </a:r>
            <a:r>
              <a:rPr lang="pt-PT" dirty="0" smtClean="0"/>
              <a:t> </a:t>
            </a:r>
            <a:r>
              <a:rPr lang="pt-PT" dirty="0" err="1" smtClean="0"/>
              <a:t>programme</a:t>
            </a:r>
            <a:r>
              <a:rPr lang="pt-PT" dirty="0" smtClean="0"/>
              <a:t>)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pt-PT" dirty="0" err="1" smtClean="0"/>
              <a:t>Language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linguistics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lnSpcReduction="10000"/>
          </a:bodyPr>
          <a:lstStyle/>
          <a:p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linguistic</a:t>
            </a:r>
            <a:r>
              <a:rPr lang="pt-PT" dirty="0" smtClean="0"/>
              <a:t> </a:t>
            </a:r>
            <a:r>
              <a:rPr lang="pt-PT" dirty="0" err="1" smtClean="0"/>
              <a:t>study</a:t>
            </a:r>
            <a:r>
              <a:rPr lang="pt-PT" dirty="0" smtClean="0"/>
              <a:t> </a:t>
            </a:r>
            <a:r>
              <a:rPr lang="pt-PT" dirty="0" err="1" smtClean="0"/>
              <a:t>about</a:t>
            </a:r>
            <a:r>
              <a:rPr lang="pt-PT" dirty="0" smtClean="0"/>
              <a:t> Portuguese  </a:t>
            </a:r>
            <a:r>
              <a:rPr lang="pt-PT" dirty="0" err="1" smtClean="0"/>
              <a:t>Sign</a:t>
            </a:r>
            <a:r>
              <a:rPr lang="pt-PT" dirty="0" smtClean="0"/>
              <a:t> </a:t>
            </a:r>
            <a:r>
              <a:rPr lang="pt-PT" dirty="0" err="1" smtClean="0"/>
              <a:t>Language</a:t>
            </a:r>
            <a:r>
              <a:rPr lang="pt-PT" dirty="0" smtClean="0"/>
              <a:t>, </a:t>
            </a:r>
            <a:r>
              <a:rPr lang="en-US" dirty="0" smtClean="0"/>
              <a:t>by Isabel </a:t>
            </a:r>
            <a:r>
              <a:rPr lang="en-US" dirty="0" err="1" smtClean="0"/>
              <a:t>Prata</a:t>
            </a:r>
            <a:r>
              <a:rPr lang="en-US" dirty="0" smtClean="0"/>
              <a:t> in 1980: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Mãos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falam</a:t>
            </a:r>
            <a:r>
              <a:rPr lang="en-US" dirty="0" smtClean="0"/>
              <a:t>” includes a brief description of linguistic aspects of LGP and photos of about 70 signs from the LGP. </a:t>
            </a:r>
            <a:endParaRPr lang="pt-PT" dirty="0" smtClean="0"/>
          </a:p>
          <a:p>
            <a:r>
              <a:rPr lang="en-US" dirty="0" smtClean="0"/>
              <a:t>First LGP dictionary was published in 1991: </a:t>
            </a:r>
          </a:p>
          <a:p>
            <a:pPr lvl="1"/>
            <a:r>
              <a:rPr lang="en-US" dirty="0" smtClean="0"/>
              <a:t>“Gestuário </a:t>
            </a:r>
            <a:r>
              <a:rPr lang="en-US" dirty="0" err="1" smtClean="0"/>
              <a:t>da</a:t>
            </a:r>
            <a:r>
              <a:rPr lang="en-US" dirty="0" smtClean="0"/>
              <a:t> LGP” containing 500 signs</a:t>
            </a:r>
          </a:p>
          <a:p>
            <a:r>
              <a:rPr lang="en-US" dirty="0" smtClean="0"/>
              <a:t>A new study about LGP grammar was published in 1994, by a linguist and two teachers of the deaf: </a:t>
            </a:r>
          </a:p>
          <a:p>
            <a:pPr lvl="1"/>
            <a:r>
              <a:rPr lang="en-US" dirty="0" smtClean="0"/>
              <a:t>“Para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Gramática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Língua</a:t>
            </a:r>
            <a:r>
              <a:rPr lang="en-US" dirty="0" smtClean="0"/>
              <a:t> </a:t>
            </a:r>
            <a:r>
              <a:rPr lang="en-US" dirty="0" err="1" smtClean="0"/>
              <a:t>Gestual</a:t>
            </a:r>
            <a:r>
              <a:rPr lang="en-US" dirty="0" smtClean="0"/>
              <a:t> Portuguesa”.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Sign</a:t>
            </a:r>
            <a:r>
              <a:rPr lang="pt-PT" dirty="0" smtClean="0"/>
              <a:t> </a:t>
            </a:r>
            <a:r>
              <a:rPr lang="pt-PT" dirty="0" err="1" smtClean="0"/>
              <a:t>language</a:t>
            </a:r>
            <a:r>
              <a:rPr lang="pt-PT" dirty="0" smtClean="0"/>
              <a:t> </a:t>
            </a:r>
            <a:r>
              <a:rPr lang="pt-PT" dirty="0" err="1" smtClean="0"/>
              <a:t>grammar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>
          <a:blip r:embed="rId2" cstate="print"/>
          <a:srcRect l="40725" t="9538" r="38003" b="39661"/>
          <a:stretch>
            <a:fillRect/>
          </a:stretch>
        </p:blipFill>
        <p:spPr bwMode="auto">
          <a:xfrm>
            <a:off x="683568" y="2204864"/>
            <a:ext cx="2578842" cy="340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707904" y="2060848"/>
            <a:ext cx="4968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/>
              <a:t>This</a:t>
            </a:r>
            <a:r>
              <a:rPr lang="pt-PT" sz="2000" dirty="0" smtClean="0"/>
              <a:t> </a:t>
            </a:r>
            <a:r>
              <a:rPr lang="pt-PT" sz="2000" dirty="0" err="1" smtClean="0"/>
              <a:t>study</a:t>
            </a:r>
            <a:r>
              <a:rPr lang="pt-PT" sz="2000" dirty="0" smtClean="0"/>
              <a:t> </a:t>
            </a:r>
            <a:r>
              <a:rPr lang="pt-PT" sz="2000" dirty="0" err="1" smtClean="0"/>
              <a:t>establishes</a:t>
            </a:r>
            <a:r>
              <a:rPr lang="pt-PT" sz="2000" dirty="0" smtClean="0"/>
              <a:t>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first</a:t>
            </a:r>
            <a:r>
              <a:rPr lang="pt-PT" sz="2000" dirty="0" smtClean="0"/>
              <a:t> </a:t>
            </a:r>
            <a:r>
              <a:rPr lang="pt-PT" sz="2000" dirty="0" err="1" smtClean="0"/>
              <a:t>findings</a:t>
            </a:r>
            <a:r>
              <a:rPr lang="pt-PT" sz="2000" dirty="0" smtClean="0"/>
              <a:t> </a:t>
            </a:r>
            <a:r>
              <a:rPr lang="pt-PT" sz="2000" dirty="0" err="1" smtClean="0"/>
              <a:t>about</a:t>
            </a:r>
            <a:r>
              <a:rPr lang="pt-PT" sz="2000" dirty="0" smtClean="0"/>
              <a:t> portuguese </a:t>
            </a:r>
            <a:r>
              <a:rPr lang="pt-PT" sz="2000" dirty="0" err="1" smtClean="0"/>
              <a:t>sign</a:t>
            </a:r>
            <a:r>
              <a:rPr lang="pt-PT" sz="2000" dirty="0" smtClean="0"/>
              <a:t> </a:t>
            </a:r>
            <a:r>
              <a:rPr lang="pt-PT" sz="2000" dirty="0" err="1" smtClean="0"/>
              <a:t>language</a:t>
            </a:r>
            <a:r>
              <a:rPr lang="pt-PT" sz="2000" dirty="0" smtClean="0"/>
              <a:t> </a:t>
            </a:r>
            <a:r>
              <a:rPr lang="pt-PT" sz="2000" dirty="0" err="1" smtClean="0"/>
              <a:t>linguistic</a:t>
            </a:r>
            <a:r>
              <a:rPr lang="pt-PT" sz="2000" dirty="0" smtClean="0"/>
              <a:t> </a:t>
            </a:r>
            <a:r>
              <a:rPr lang="pt-PT" sz="2000" dirty="0" err="1" smtClean="0"/>
              <a:t>principles</a:t>
            </a:r>
            <a:r>
              <a:rPr lang="pt-PT" sz="2000" dirty="0" smtClean="0"/>
              <a:t>.</a:t>
            </a:r>
          </a:p>
          <a:p>
            <a:endParaRPr lang="pt-PT" sz="2000" dirty="0" smtClean="0"/>
          </a:p>
          <a:p>
            <a:r>
              <a:rPr lang="pt-PT" sz="2000" dirty="0" smtClean="0"/>
              <a:t>As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authors</a:t>
            </a:r>
            <a:r>
              <a:rPr lang="pt-PT" sz="2000" dirty="0" smtClean="0"/>
              <a:t> do </a:t>
            </a:r>
            <a:r>
              <a:rPr lang="pt-PT" sz="2000" dirty="0" err="1" smtClean="0"/>
              <a:t>mention</a:t>
            </a:r>
            <a:r>
              <a:rPr lang="pt-PT" sz="2000" dirty="0" smtClean="0"/>
              <a:t> </a:t>
            </a:r>
            <a:r>
              <a:rPr lang="pt-PT" sz="2000" dirty="0" err="1" smtClean="0"/>
              <a:t>it</a:t>
            </a:r>
            <a:r>
              <a:rPr lang="pt-PT" sz="2000" dirty="0" smtClean="0"/>
              <a:t> </a:t>
            </a:r>
            <a:r>
              <a:rPr lang="pt-PT" sz="2000" dirty="0" err="1" smtClean="0"/>
              <a:t>is</a:t>
            </a:r>
            <a:r>
              <a:rPr lang="pt-PT" sz="2000" dirty="0" smtClean="0"/>
              <a:t> </a:t>
            </a:r>
            <a:r>
              <a:rPr lang="pt-PT" sz="2000" dirty="0" err="1" smtClean="0"/>
              <a:t>incomplete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needs</a:t>
            </a:r>
            <a:r>
              <a:rPr lang="pt-PT" sz="2000" dirty="0" smtClean="0"/>
              <a:t> more </a:t>
            </a:r>
            <a:r>
              <a:rPr lang="pt-PT" sz="2000" dirty="0" err="1" smtClean="0"/>
              <a:t>investigation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reflexion</a:t>
            </a:r>
            <a:r>
              <a:rPr lang="pt-PT" sz="2000" dirty="0" smtClean="0"/>
              <a:t>.</a:t>
            </a:r>
          </a:p>
          <a:p>
            <a:endParaRPr lang="pt-PT" sz="2000" dirty="0" smtClean="0"/>
          </a:p>
          <a:p>
            <a:r>
              <a:rPr lang="pt-PT" sz="2000" dirty="0" err="1" smtClean="0"/>
              <a:t>Several</a:t>
            </a:r>
            <a:r>
              <a:rPr lang="pt-PT" sz="2000" dirty="0" smtClean="0"/>
              <a:t> </a:t>
            </a:r>
            <a:r>
              <a:rPr lang="pt-PT" sz="2000" dirty="0" err="1" smtClean="0"/>
              <a:t>papers</a:t>
            </a:r>
            <a:r>
              <a:rPr lang="pt-PT" sz="2000" dirty="0" smtClean="0"/>
              <a:t> </a:t>
            </a:r>
            <a:r>
              <a:rPr lang="pt-PT" sz="2000" dirty="0" err="1" smtClean="0"/>
              <a:t>have</a:t>
            </a:r>
            <a:r>
              <a:rPr lang="pt-PT" sz="2000" dirty="0" smtClean="0"/>
              <a:t> </a:t>
            </a:r>
            <a:r>
              <a:rPr lang="pt-PT" sz="2000" dirty="0" err="1" smtClean="0"/>
              <a:t>been</a:t>
            </a:r>
            <a:r>
              <a:rPr lang="pt-PT" sz="2000" dirty="0" smtClean="0"/>
              <a:t> </a:t>
            </a:r>
            <a:r>
              <a:rPr lang="pt-PT" sz="2000" dirty="0" err="1" smtClean="0"/>
              <a:t>published</a:t>
            </a:r>
            <a:r>
              <a:rPr lang="pt-PT" sz="2000" dirty="0" smtClean="0"/>
              <a:t> </a:t>
            </a:r>
            <a:r>
              <a:rPr lang="pt-PT" sz="2000" dirty="0" err="1" smtClean="0"/>
              <a:t>since</a:t>
            </a:r>
            <a:r>
              <a:rPr lang="pt-PT" sz="2000" dirty="0" smtClean="0"/>
              <a:t>, </a:t>
            </a:r>
            <a:r>
              <a:rPr lang="pt-PT" sz="2000" dirty="0" err="1" smtClean="0"/>
              <a:t>studying</a:t>
            </a:r>
            <a:r>
              <a:rPr lang="pt-PT" sz="2000" dirty="0" smtClean="0"/>
              <a:t> </a:t>
            </a:r>
            <a:r>
              <a:rPr lang="pt-PT" sz="2000" dirty="0" err="1" smtClean="0"/>
              <a:t>different</a:t>
            </a:r>
            <a:r>
              <a:rPr lang="pt-PT" sz="2000" dirty="0" smtClean="0"/>
              <a:t> </a:t>
            </a:r>
            <a:r>
              <a:rPr lang="pt-PT" sz="2000" dirty="0" err="1" smtClean="0"/>
              <a:t>grammatical</a:t>
            </a:r>
            <a:r>
              <a:rPr lang="pt-PT" sz="2000" dirty="0" smtClean="0"/>
              <a:t> </a:t>
            </a:r>
            <a:r>
              <a:rPr lang="pt-PT" sz="2000" dirty="0" err="1" smtClean="0"/>
              <a:t>aspects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linguistic</a:t>
            </a:r>
            <a:r>
              <a:rPr lang="pt-PT" sz="2000" dirty="0" smtClean="0"/>
              <a:t> </a:t>
            </a:r>
            <a:r>
              <a:rPr lang="pt-PT" sz="2000" dirty="0" err="1" smtClean="0"/>
              <a:t>features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LGP.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aria José\Documents\Disciplinas\Alfabeto Manual Português e Numeraçã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352742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Users\Maria José\Documents\Disciplinas\Inventário de configurações constante no Gestuár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319462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Users\Maria José\Documents\Disciplinas\Configurações de inventariação neste trabalh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33056"/>
            <a:ext cx="3970337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CaixaDeTexto 4"/>
          <p:cNvSpPr txBox="1">
            <a:spLocks noChangeArrowheads="1"/>
          </p:cNvSpPr>
          <p:nvPr/>
        </p:nvSpPr>
        <p:spPr bwMode="auto">
          <a:xfrm>
            <a:off x="755650" y="5445125"/>
            <a:ext cx="3671888" cy="923925"/>
          </a:xfrm>
          <a:prstGeom prst="rect">
            <a:avLst/>
          </a:prstGeom>
          <a:solidFill>
            <a:srgbClr val="FFCC6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 err="1" smtClean="0">
                <a:latin typeface="Arial" pitchFamily="34" charset="0"/>
              </a:rPr>
              <a:t>Hand</a:t>
            </a:r>
            <a:r>
              <a:rPr lang="pt-PT" dirty="0" smtClean="0">
                <a:latin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</a:rPr>
              <a:t>Configurations</a:t>
            </a:r>
            <a:r>
              <a:rPr lang="pt-PT" dirty="0" smtClean="0">
                <a:latin typeface="Arial" pitchFamily="34" charset="0"/>
              </a:rPr>
              <a:t> </a:t>
            </a:r>
            <a:r>
              <a:rPr lang="pt-PT" dirty="0" err="1" smtClean="0">
                <a:latin typeface="Arial" pitchFamily="34" charset="0"/>
              </a:rPr>
              <a:t>from</a:t>
            </a:r>
            <a:r>
              <a:rPr lang="pt-PT" i="1" dirty="0" smtClean="0">
                <a:latin typeface="Arial" pitchFamily="34" charset="0"/>
              </a:rPr>
              <a:t> </a:t>
            </a:r>
            <a:r>
              <a:rPr lang="pt-PT" i="1" dirty="0">
                <a:latin typeface="Arial" pitchFamily="34" charset="0"/>
              </a:rPr>
              <a:t>Para uma Gramática da LGP (1994)</a:t>
            </a:r>
          </a:p>
          <a:p>
            <a:endParaRPr lang="pt-PT" i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Maria José\Documents\Disciplinas\Áreas de articulação dos gestos na cabeça e pescoço do gestuante na LG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6607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Users\Maria José\Documents\Disciplinas\Áreas de articulação dos gestos no tronco e nos membros do gestuante na LG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20052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CaixaDeTexto 3"/>
          <p:cNvSpPr txBox="1">
            <a:spLocks noChangeArrowheads="1"/>
          </p:cNvSpPr>
          <p:nvPr/>
        </p:nvSpPr>
        <p:spPr bwMode="auto">
          <a:xfrm>
            <a:off x="1691680" y="5949280"/>
            <a:ext cx="6265862" cy="650875"/>
          </a:xfrm>
          <a:prstGeom prst="rect">
            <a:avLst/>
          </a:prstGeom>
          <a:solidFill>
            <a:srgbClr val="FFCC6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 err="1" smtClean="0">
                <a:latin typeface="Arial" pitchFamily="34" charset="0"/>
              </a:rPr>
              <a:t>From</a:t>
            </a:r>
            <a:r>
              <a:rPr lang="pt-PT" dirty="0" smtClean="0">
                <a:latin typeface="Arial" pitchFamily="34" charset="0"/>
              </a:rPr>
              <a:t> </a:t>
            </a:r>
            <a:r>
              <a:rPr lang="pt-PT" i="1" dirty="0" smtClean="0">
                <a:latin typeface="Arial" pitchFamily="34" charset="0"/>
              </a:rPr>
              <a:t> </a:t>
            </a:r>
            <a:r>
              <a:rPr lang="pt-PT" i="1" dirty="0">
                <a:latin typeface="Arial" pitchFamily="34" charset="0"/>
              </a:rPr>
              <a:t>Para uma Gramática da Língua Gestual Portuguesa </a:t>
            </a:r>
            <a:r>
              <a:rPr lang="pt-PT" dirty="0">
                <a:latin typeface="Arial" pitchFamily="34" charset="0"/>
              </a:rPr>
              <a:t>(1994)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847725"/>
          </a:xfrm>
        </p:spPr>
        <p:txBody>
          <a:bodyPr>
            <a:normAutofit fontScale="90000"/>
          </a:bodyPr>
          <a:lstStyle/>
          <a:p>
            <a:r>
              <a:rPr lang="pt-PT" sz="4000" dirty="0" err="1" smtClean="0"/>
              <a:t>Localization</a:t>
            </a:r>
            <a:r>
              <a:rPr lang="pt-PT" sz="4000" dirty="0" smtClean="0"/>
              <a:t> – </a:t>
            </a:r>
            <a:r>
              <a:rPr lang="pt-PT" sz="4000" dirty="0" err="1" smtClean="0"/>
              <a:t>signs</a:t>
            </a:r>
            <a:r>
              <a:rPr lang="pt-PT" sz="4000" dirty="0" smtClean="0"/>
              <a:t> </a:t>
            </a:r>
            <a:r>
              <a:rPr lang="pt-PT" sz="4000" dirty="0" err="1" smtClean="0"/>
              <a:t>attached</a:t>
            </a:r>
            <a:r>
              <a:rPr lang="pt-PT" sz="4000" dirty="0" smtClean="0"/>
              <a:t> to </a:t>
            </a:r>
            <a:r>
              <a:rPr lang="pt-PT" sz="4000" dirty="0" err="1" smtClean="0"/>
              <a:t>the</a:t>
            </a:r>
            <a:r>
              <a:rPr lang="pt-PT" sz="4000" dirty="0" smtClean="0"/>
              <a:t> body</a:t>
            </a: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2474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pt-PT" sz="4000" dirty="0" err="1" smtClean="0"/>
              <a:t>Localization</a:t>
            </a:r>
            <a:r>
              <a:rPr lang="pt-PT" sz="4000" dirty="0" smtClean="0"/>
              <a:t> – </a:t>
            </a:r>
            <a:r>
              <a:rPr lang="pt-PT" sz="4000" dirty="0" err="1" smtClean="0"/>
              <a:t>signs</a:t>
            </a:r>
            <a:r>
              <a:rPr lang="pt-PT" sz="4000" dirty="0" smtClean="0"/>
              <a:t> </a:t>
            </a:r>
            <a:r>
              <a:rPr lang="pt-PT" sz="4000" dirty="0" err="1" smtClean="0"/>
              <a:t>away</a:t>
            </a:r>
            <a:r>
              <a:rPr lang="pt-PT" sz="4000" dirty="0" smtClean="0"/>
              <a:t> </a:t>
            </a:r>
            <a:r>
              <a:rPr lang="pt-PT" sz="4000" dirty="0" err="1" smtClean="0"/>
              <a:t>from</a:t>
            </a:r>
            <a:r>
              <a:rPr lang="pt-PT" sz="4000" dirty="0" smtClean="0"/>
              <a:t> </a:t>
            </a:r>
            <a:r>
              <a:rPr lang="pt-PT" sz="4000" dirty="0" err="1" smtClean="0"/>
              <a:t>the</a:t>
            </a:r>
            <a:r>
              <a:rPr lang="pt-PT" sz="4000" dirty="0" smtClean="0"/>
              <a:t> body</a:t>
            </a:r>
            <a:endParaRPr lang="pt-PT" sz="4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9940" name="Picture 4" descr="Níveis de utilização do espaço horizontal na LG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3959225" cy="3579813"/>
          </a:xfrm>
          <a:prstGeom prst="rect">
            <a:avLst/>
          </a:prstGeom>
          <a:noFill/>
        </p:spPr>
      </p:pic>
      <p:pic>
        <p:nvPicPr>
          <p:cNvPr id="39941" name="Picture 5" descr="Níveis de utilização do espaço vertical e horizontal na LG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4159250" cy="466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phonological</a:t>
            </a:r>
            <a:r>
              <a:rPr lang="pt-PT" dirty="0" smtClean="0"/>
              <a:t> </a:t>
            </a:r>
            <a:r>
              <a:rPr lang="pt-PT" dirty="0" err="1" smtClean="0"/>
              <a:t>components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Orientation</a:t>
            </a:r>
            <a:r>
              <a:rPr lang="pt-PT" dirty="0" smtClean="0"/>
              <a:t> (Soares &amp; Bettencourt)</a:t>
            </a:r>
          </a:p>
          <a:p>
            <a:pPr lvl="1">
              <a:lnSpc>
                <a:spcPct val="80000"/>
              </a:lnSpc>
            </a:pPr>
            <a:endParaRPr lang="pt-PT" sz="2800" dirty="0" smtClean="0"/>
          </a:p>
          <a:p>
            <a:pPr lvl="1">
              <a:lnSpc>
                <a:spcPct val="80000"/>
              </a:lnSpc>
            </a:pPr>
            <a:r>
              <a:rPr lang="pt-PT" sz="2800" dirty="0" smtClean="0"/>
              <a:t>Neutral  (</a:t>
            </a:r>
            <a:r>
              <a:rPr lang="pt-PT" sz="2800" dirty="0" err="1" smtClean="0"/>
              <a:t>palm</a:t>
            </a:r>
            <a:r>
              <a:rPr lang="pt-PT" sz="2800" dirty="0" smtClean="0"/>
              <a:t> </a:t>
            </a:r>
            <a:r>
              <a:rPr lang="pt-PT" sz="2800" dirty="0" err="1" smtClean="0"/>
              <a:t>towards</a:t>
            </a:r>
            <a:r>
              <a:rPr lang="pt-PT" sz="2800" dirty="0" smtClean="0"/>
              <a:t> body) </a:t>
            </a:r>
            <a:r>
              <a:rPr lang="pt-PT" sz="1600" dirty="0" smtClean="0"/>
              <a:t>(Ex: PEACH)</a:t>
            </a:r>
          </a:p>
          <a:p>
            <a:pPr lvl="1">
              <a:lnSpc>
                <a:spcPct val="80000"/>
              </a:lnSpc>
            </a:pPr>
            <a:r>
              <a:rPr lang="pt-PT" sz="2800" dirty="0" err="1" smtClean="0"/>
              <a:t>Pronated</a:t>
            </a:r>
            <a:r>
              <a:rPr lang="pt-PT" sz="2800" dirty="0" smtClean="0"/>
              <a:t> (</a:t>
            </a:r>
            <a:r>
              <a:rPr lang="pt-PT" sz="2800" dirty="0" err="1" smtClean="0"/>
              <a:t>palm</a:t>
            </a:r>
            <a:r>
              <a:rPr lang="pt-PT" sz="2800" dirty="0" smtClean="0"/>
              <a:t> </a:t>
            </a:r>
            <a:r>
              <a:rPr lang="pt-PT" sz="2800" dirty="0" err="1" smtClean="0"/>
              <a:t>down</a:t>
            </a:r>
            <a:r>
              <a:rPr lang="pt-PT" sz="2800" dirty="0" smtClean="0"/>
              <a:t>/</a:t>
            </a:r>
            <a:r>
              <a:rPr lang="pt-PT" sz="2800" dirty="0" err="1" smtClean="0"/>
              <a:t>back</a:t>
            </a:r>
            <a:r>
              <a:rPr lang="pt-PT" sz="2800" dirty="0" smtClean="0"/>
              <a:t>)</a:t>
            </a:r>
            <a:r>
              <a:rPr lang="pt-PT" sz="1600" dirty="0" smtClean="0"/>
              <a:t> (Ex:  FORM)</a:t>
            </a:r>
            <a:endParaRPr lang="pt-PT" sz="2800" dirty="0" smtClean="0"/>
          </a:p>
          <a:p>
            <a:pPr lvl="1">
              <a:lnSpc>
                <a:spcPct val="80000"/>
              </a:lnSpc>
            </a:pPr>
            <a:r>
              <a:rPr lang="pt-PT" sz="2800" dirty="0" err="1" smtClean="0"/>
              <a:t>Supinated</a:t>
            </a:r>
            <a:r>
              <a:rPr lang="pt-PT" sz="2800" dirty="0" smtClean="0"/>
              <a:t> (</a:t>
            </a:r>
            <a:r>
              <a:rPr lang="pt-PT" sz="2800" dirty="0" err="1" smtClean="0"/>
              <a:t>palm</a:t>
            </a:r>
            <a:r>
              <a:rPr lang="pt-PT" sz="2800" dirty="0" smtClean="0"/>
              <a:t> </a:t>
            </a:r>
            <a:r>
              <a:rPr lang="pt-PT" sz="2800" dirty="0" err="1" smtClean="0"/>
              <a:t>up</a:t>
            </a:r>
            <a:r>
              <a:rPr lang="pt-PT" sz="2800" dirty="0" smtClean="0"/>
              <a:t>/</a:t>
            </a:r>
            <a:r>
              <a:rPr lang="pt-PT" sz="2800" dirty="0" err="1" smtClean="0"/>
              <a:t>front</a:t>
            </a:r>
            <a:r>
              <a:rPr lang="pt-PT" sz="2800" dirty="0" smtClean="0"/>
              <a:t>) </a:t>
            </a:r>
            <a:r>
              <a:rPr lang="pt-PT" sz="1600" dirty="0" smtClean="0"/>
              <a:t>(Ex: CULTURE)</a:t>
            </a:r>
          </a:p>
          <a:p>
            <a:pPr lvl="1">
              <a:lnSpc>
                <a:spcPct val="80000"/>
              </a:lnSpc>
            </a:pPr>
            <a:r>
              <a:rPr lang="pt-PT" sz="2800" dirty="0" err="1" smtClean="0"/>
              <a:t>Inverted</a:t>
            </a:r>
            <a:r>
              <a:rPr lang="pt-PT" sz="2800" dirty="0" smtClean="0"/>
              <a:t> (</a:t>
            </a:r>
            <a:r>
              <a:rPr lang="pt-PT" sz="2800" dirty="0" err="1" smtClean="0"/>
              <a:t>palm</a:t>
            </a:r>
            <a:r>
              <a:rPr lang="pt-PT" sz="2800" dirty="0" smtClean="0"/>
              <a:t> to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side</a:t>
            </a:r>
            <a:r>
              <a:rPr lang="pt-PT" sz="2800" dirty="0" smtClean="0"/>
              <a:t>/out) </a:t>
            </a:r>
            <a:r>
              <a:rPr lang="pt-PT" sz="1200" dirty="0" smtClean="0"/>
              <a:t>(Ex: PUT.AWAY.TO.THE.SIDE)</a:t>
            </a:r>
          </a:p>
          <a:p>
            <a:pPr>
              <a:buNone/>
            </a:pPr>
            <a:endParaRPr lang="pt-PT" sz="1000" dirty="0" smtClean="0"/>
          </a:p>
          <a:p>
            <a:r>
              <a:rPr lang="pt-PT" dirty="0" err="1" smtClean="0"/>
              <a:t>Movement</a:t>
            </a:r>
            <a:endParaRPr lang="pt-PT" dirty="0" smtClean="0"/>
          </a:p>
          <a:p>
            <a:pPr>
              <a:buNone/>
            </a:pPr>
            <a:endParaRPr lang="pt-PT" sz="1000" dirty="0" smtClean="0"/>
          </a:p>
          <a:p>
            <a:r>
              <a:rPr lang="pt-PT" dirty="0" smtClean="0"/>
              <a:t>Non manual </a:t>
            </a:r>
            <a:r>
              <a:rPr lang="pt-PT" dirty="0" err="1" smtClean="0"/>
              <a:t>aspects</a:t>
            </a:r>
            <a:r>
              <a:rPr lang="pt-PT" dirty="0" smtClean="0"/>
              <a:t>/</a:t>
            </a:r>
            <a:r>
              <a:rPr lang="pt-PT" dirty="0" err="1" smtClean="0"/>
              <a:t>expressions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New </a:t>
            </a:r>
            <a:r>
              <a:rPr lang="pt-PT" dirty="0" err="1" smtClean="0"/>
              <a:t>signs</a:t>
            </a:r>
            <a:r>
              <a:rPr lang="pt-PT" dirty="0" smtClean="0"/>
              <a:t> – </a:t>
            </a:r>
            <a:r>
              <a:rPr lang="pt-PT" dirty="0" err="1" smtClean="0"/>
              <a:t>My</a:t>
            </a:r>
            <a:r>
              <a:rPr lang="pt-PT" dirty="0" smtClean="0"/>
              <a:t> </a:t>
            </a:r>
            <a:r>
              <a:rPr lang="pt-PT" dirty="0" err="1" smtClean="0"/>
              <a:t>Phd</a:t>
            </a:r>
            <a:r>
              <a:rPr lang="pt-PT" dirty="0" smtClean="0"/>
              <a:t> </a:t>
            </a:r>
            <a:r>
              <a:rPr lang="pt-PT" dirty="0" err="1" smtClean="0"/>
              <a:t>investigation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err="1" smtClean="0"/>
              <a:t>Political</a:t>
            </a:r>
            <a:r>
              <a:rPr lang="pt-PT" dirty="0" smtClean="0"/>
              <a:t>, social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economic</a:t>
            </a:r>
            <a:r>
              <a:rPr lang="pt-PT" dirty="0" smtClean="0"/>
              <a:t> </a:t>
            </a:r>
            <a:r>
              <a:rPr lang="pt-PT" dirty="0" err="1" smtClean="0"/>
              <a:t>changes</a:t>
            </a:r>
            <a:r>
              <a:rPr lang="pt-PT" dirty="0" smtClean="0"/>
              <a:t> </a:t>
            </a:r>
            <a:r>
              <a:rPr lang="pt-PT" dirty="0" err="1" smtClean="0"/>
              <a:t>give</a:t>
            </a:r>
            <a:r>
              <a:rPr lang="pt-PT" dirty="0" smtClean="0"/>
              <a:t> </a:t>
            </a:r>
            <a:r>
              <a:rPr lang="pt-PT" dirty="0" err="1" smtClean="0"/>
              <a:t>ground</a:t>
            </a:r>
            <a:r>
              <a:rPr lang="pt-PT" dirty="0" smtClean="0"/>
              <a:t> to </a:t>
            </a:r>
            <a:r>
              <a:rPr lang="pt-PT" dirty="0" err="1" smtClean="0"/>
              <a:t>new</a:t>
            </a:r>
            <a:r>
              <a:rPr lang="pt-PT" dirty="0" smtClean="0"/>
              <a:t> </a:t>
            </a:r>
            <a:r>
              <a:rPr lang="pt-PT" dirty="0" err="1" smtClean="0"/>
              <a:t>needs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communication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r>
              <a:rPr lang="pt-PT" dirty="0" smtClean="0"/>
              <a:t>Also in </a:t>
            </a:r>
            <a:r>
              <a:rPr lang="pt-PT" dirty="0" err="1" smtClean="0"/>
              <a:t>the</a:t>
            </a:r>
            <a:r>
              <a:rPr lang="pt-PT" dirty="0" smtClean="0"/>
              <a:t> Portuguese </a:t>
            </a:r>
            <a:r>
              <a:rPr lang="pt-PT" dirty="0" err="1" smtClean="0"/>
              <a:t>Deaf</a:t>
            </a:r>
            <a:r>
              <a:rPr lang="pt-PT" dirty="0" smtClean="0"/>
              <a:t> </a:t>
            </a:r>
            <a:r>
              <a:rPr lang="pt-PT" dirty="0" err="1" smtClean="0"/>
              <a:t>community</a:t>
            </a:r>
            <a:endParaRPr lang="pt-PT" dirty="0" smtClean="0"/>
          </a:p>
          <a:p>
            <a:endParaRPr lang="pt-PT" dirty="0" smtClean="0"/>
          </a:p>
          <a:p>
            <a:pPr lvl="1"/>
            <a:r>
              <a:rPr lang="pt-PT" dirty="0" smtClean="0"/>
              <a:t>1974, </a:t>
            </a:r>
            <a:r>
              <a:rPr lang="pt-PT" dirty="0" err="1" smtClean="0"/>
              <a:t>April</a:t>
            </a:r>
            <a:r>
              <a:rPr lang="pt-PT" dirty="0" smtClean="0"/>
              <a:t> 25th – Major </a:t>
            </a:r>
            <a:r>
              <a:rPr lang="pt-PT" dirty="0" err="1" smtClean="0"/>
              <a:t>political</a:t>
            </a:r>
            <a:r>
              <a:rPr lang="pt-PT" dirty="0" smtClean="0"/>
              <a:t> </a:t>
            </a:r>
            <a:r>
              <a:rPr lang="pt-PT" dirty="0" err="1" smtClean="0"/>
              <a:t>change</a:t>
            </a:r>
            <a:r>
              <a:rPr lang="pt-PT" dirty="0" smtClean="0"/>
              <a:t> in Portugal – begining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democracy</a:t>
            </a:r>
            <a:endParaRPr lang="pt-PT" dirty="0" smtClean="0"/>
          </a:p>
          <a:p>
            <a:pPr lvl="1"/>
            <a:r>
              <a:rPr lang="pt-PT" dirty="0" smtClean="0"/>
              <a:t>1981 – </a:t>
            </a:r>
            <a:r>
              <a:rPr lang="pt-PT" dirty="0" err="1" smtClean="0"/>
              <a:t>International</a:t>
            </a:r>
            <a:r>
              <a:rPr lang="pt-PT" dirty="0" smtClean="0"/>
              <a:t> </a:t>
            </a:r>
            <a:r>
              <a:rPr lang="pt-PT" dirty="0" err="1" smtClean="0"/>
              <a:t>Year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People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Disabilities</a:t>
            </a:r>
            <a:endParaRPr lang="pt-PT" dirty="0" smtClean="0"/>
          </a:p>
          <a:p>
            <a:pPr lvl="1"/>
            <a:r>
              <a:rPr lang="pt-PT" dirty="0" smtClean="0"/>
              <a:t>1985 – Portugal </a:t>
            </a:r>
            <a:r>
              <a:rPr lang="pt-PT" dirty="0" err="1" smtClean="0"/>
              <a:t>joined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EEC, </a:t>
            </a:r>
            <a:r>
              <a:rPr lang="pt-PT" dirty="0" err="1" smtClean="0"/>
              <a:t>now</a:t>
            </a:r>
            <a:r>
              <a:rPr lang="pt-PT" dirty="0" smtClean="0"/>
              <a:t> EU – </a:t>
            </a:r>
            <a:r>
              <a:rPr lang="pt-PT" dirty="0" err="1" smtClean="0"/>
              <a:t>European</a:t>
            </a:r>
            <a:r>
              <a:rPr lang="pt-PT" dirty="0" smtClean="0"/>
              <a:t> </a:t>
            </a:r>
            <a:r>
              <a:rPr lang="pt-PT" dirty="0" err="1" smtClean="0"/>
              <a:t>Union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Contexts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lexical </a:t>
            </a:r>
            <a:r>
              <a:rPr lang="pt-PT" dirty="0" err="1" smtClean="0"/>
              <a:t>productivity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Political</a:t>
            </a:r>
            <a:r>
              <a:rPr lang="pt-PT" dirty="0" smtClean="0"/>
              <a:t> – </a:t>
            </a:r>
            <a:r>
              <a:rPr lang="pt-PT" dirty="0" err="1" smtClean="0"/>
              <a:t>new</a:t>
            </a:r>
            <a:r>
              <a:rPr lang="pt-PT" dirty="0" smtClean="0"/>
              <a:t> </a:t>
            </a:r>
            <a:r>
              <a:rPr lang="pt-PT" dirty="0" err="1" smtClean="0"/>
              <a:t>concepts</a:t>
            </a:r>
            <a:r>
              <a:rPr lang="pt-PT" dirty="0" smtClean="0"/>
              <a:t> </a:t>
            </a:r>
            <a:r>
              <a:rPr lang="pt-PT" dirty="0" err="1" smtClean="0"/>
              <a:t>expanded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old</a:t>
            </a:r>
            <a:r>
              <a:rPr lang="pt-PT" dirty="0" smtClean="0"/>
              <a:t> </a:t>
            </a:r>
            <a:r>
              <a:rPr lang="pt-PT" dirty="0" err="1" smtClean="0"/>
              <a:t>ones</a:t>
            </a:r>
            <a:endParaRPr lang="pt-PT" dirty="0" smtClean="0"/>
          </a:p>
          <a:p>
            <a:pPr lvl="2"/>
            <a:r>
              <a:rPr lang="pt-PT" dirty="0" smtClean="0"/>
              <a:t>REPUBLIC – CONSTITUTION; PARLIAMENT; DEMOCRATIC.ELECTION….</a:t>
            </a:r>
          </a:p>
          <a:p>
            <a:r>
              <a:rPr lang="pt-PT" dirty="0" smtClean="0"/>
              <a:t>Social – </a:t>
            </a:r>
            <a:r>
              <a:rPr lang="pt-PT" dirty="0" err="1" smtClean="0"/>
              <a:t>equal</a:t>
            </a:r>
            <a:r>
              <a:rPr lang="pt-PT" dirty="0" smtClean="0"/>
              <a:t> </a:t>
            </a:r>
            <a:r>
              <a:rPr lang="pt-PT" dirty="0" err="1" smtClean="0"/>
              <a:t>opportunities</a:t>
            </a:r>
            <a:endParaRPr lang="pt-PT" dirty="0" smtClean="0"/>
          </a:p>
          <a:p>
            <a:pPr lvl="2"/>
            <a:r>
              <a:rPr lang="pt-PT" dirty="0" smtClean="0"/>
              <a:t>EQUAL.OPORTUNITIES; CITIZENSHIP; HUMAN.RIGHTS</a:t>
            </a:r>
          </a:p>
          <a:p>
            <a:r>
              <a:rPr lang="pt-PT" dirty="0" err="1" smtClean="0"/>
              <a:t>Education</a:t>
            </a:r>
            <a:r>
              <a:rPr lang="pt-PT" dirty="0" smtClean="0"/>
              <a:t> – </a:t>
            </a:r>
            <a:r>
              <a:rPr lang="pt-PT" dirty="0" err="1" smtClean="0"/>
              <a:t>further</a:t>
            </a:r>
            <a:r>
              <a:rPr lang="pt-PT" dirty="0" smtClean="0"/>
              <a:t> </a:t>
            </a:r>
            <a:r>
              <a:rPr lang="pt-PT" dirty="0" err="1" smtClean="0"/>
              <a:t>studies</a:t>
            </a:r>
            <a:endParaRPr lang="pt-PT" dirty="0" smtClean="0"/>
          </a:p>
          <a:p>
            <a:pPr lvl="2"/>
            <a:r>
              <a:rPr lang="pt-PT" dirty="0" smtClean="0"/>
              <a:t>BILINGUALISM; UNIVERSITY; INVESTIGATION</a:t>
            </a:r>
          </a:p>
          <a:p>
            <a:r>
              <a:rPr lang="pt-PT" dirty="0" smtClean="0"/>
              <a:t>New </a:t>
            </a:r>
            <a:r>
              <a:rPr lang="pt-PT" dirty="0" err="1" smtClean="0"/>
              <a:t>technologies</a:t>
            </a:r>
            <a:endParaRPr lang="pt-PT" dirty="0" smtClean="0"/>
          </a:p>
          <a:p>
            <a:pPr lvl="2"/>
            <a:r>
              <a:rPr lang="pt-PT" dirty="0" smtClean="0"/>
              <a:t>COMPUTER; MOBILE.PHONE; FACEBOOK….</a:t>
            </a:r>
          </a:p>
          <a:p>
            <a:pPr lvl="2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Official</a:t>
            </a:r>
            <a:r>
              <a:rPr lang="pt-PT" dirty="0" smtClean="0"/>
              <a:t> </a:t>
            </a:r>
            <a:r>
              <a:rPr lang="pt-PT" dirty="0" err="1" smtClean="0"/>
              <a:t>recognition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LGP </a:t>
            </a:r>
            <a:br>
              <a:rPr lang="pt-PT" dirty="0" smtClean="0"/>
            </a:br>
            <a:r>
              <a:rPr lang="pt-PT" sz="2700" dirty="0" smtClean="0"/>
              <a:t>- Língua Gestual Portuguesa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sz="31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92500"/>
          </a:bodyPr>
          <a:lstStyle/>
          <a:p>
            <a:r>
              <a:rPr lang="pt-PT" dirty="0" smtClean="0"/>
              <a:t>Portuguese </a:t>
            </a:r>
            <a:r>
              <a:rPr lang="pt-PT" dirty="0" err="1" smtClean="0"/>
              <a:t>Deaf</a:t>
            </a:r>
            <a:r>
              <a:rPr lang="pt-PT" dirty="0" smtClean="0"/>
              <a:t> </a:t>
            </a:r>
            <a:r>
              <a:rPr lang="pt-PT" dirty="0" err="1" smtClean="0"/>
              <a:t>Community</a:t>
            </a:r>
            <a:r>
              <a:rPr lang="pt-PT" dirty="0" smtClean="0"/>
              <a:t> </a:t>
            </a:r>
            <a:r>
              <a:rPr lang="pt-PT" dirty="0" err="1" smtClean="0"/>
              <a:t>founded</a:t>
            </a:r>
            <a:r>
              <a:rPr lang="pt-PT" dirty="0" smtClean="0"/>
              <a:t> a </a:t>
            </a:r>
            <a:r>
              <a:rPr lang="pt-PT" dirty="0" err="1" smtClean="0"/>
              <a:t>commission</a:t>
            </a:r>
            <a:r>
              <a:rPr lang="pt-PT" dirty="0" smtClean="0"/>
              <a:t> to </a:t>
            </a:r>
            <a:r>
              <a:rPr lang="pt-PT" dirty="0" err="1" smtClean="0"/>
              <a:t>fight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official</a:t>
            </a:r>
            <a:r>
              <a:rPr lang="pt-PT" dirty="0" smtClean="0"/>
              <a:t> </a:t>
            </a:r>
            <a:r>
              <a:rPr lang="pt-PT" dirty="0" err="1" smtClean="0"/>
              <a:t>recognition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LGP in </a:t>
            </a:r>
            <a:r>
              <a:rPr lang="pt-PT" dirty="0" err="1" smtClean="0"/>
              <a:t>November</a:t>
            </a:r>
            <a:r>
              <a:rPr lang="pt-PT" dirty="0" smtClean="0"/>
              <a:t> 15th, 1995.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now</a:t>
            </a:r>
            <a:r>
              <a:rPr lang="pt-PT" dirty="0" smtClean="0"/>
              <a:t> </a:t>
            </a:r>
            <a:r>
              <a:rPr lang="pt-PT" dirty="0" err="1" smtClean="0"/>
              <a:t>celebrated</a:t>
            </a:r>
            <a:r>
              <a:rPr lang="pt-PT" dirty="0" smtClean="0"/>
              <a:t> </a:t>
            </a:r>
            <a:r>
              <a:rPr lang="pt-PT" dirty="0" err="1" smtClean="0"/>
              <a:t>every</a:t>
            </a:r>
            <a:r>
              <a:rPr lang="pt-PT" dirty="0" smtClean="0"/>
              <a:t> </a:t>
            </a:r>
            <a:r>
              <a:rPr lang="pt-PT" dirty="0" err="1" smtClean="0"/>
              <a:t>year</a:t>
            </a:r>
            <a:r>
              <a:rPr lang="pt-PT" dirty="0" smtClean="0"/>
              <a:t> as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National</a:t>
            </a:r>
            <a:r>
              <a:rPr lang="pt-PT" dirty="0" smtClean="0"/>
              <a:t> </a:t>
            </a:r>
            <a:r>
              <a:rPr lang="pt-PT" dirty="0" err="1" smtClean="0"/>
              <a:t>Day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LGP.</a:t>
            </a:r>
          </a:p>
          <a:p>
            <a:endParaRPr lang="pt-PT" sz="1100" dirty="0" smtClean="0"/>
          </a:p>
          <a:p>
            <a:r>
              <a:rPr lang="pt-PT" dirty="0" err="1" smtClean="0"/>
              <a:t>Deaf</a:t>
            </a:r>
            <a:r>
              <a:rPr lang="pt-PT" dirty="0" smtClean="0"/>
              <a:t> </a:t>
            </a:r>
            <a:r>
              <a:rPr lang="pt-PT" dirty="0" err="1" smtClean="0"/>
              <a:t>associations</a:t>
            </a:r>
            <a:r>
              <a:rPr lang="pt-PT" dirty="0" smtClean="0"/>
              <a:t>, </a:t>
            </a:r>
            <a:r>
              <a:rPr lang="pt-PT" dirty="0" err="1" smtClean="0"/>
              <a:t>parents</a:t>
            </a:r>
            <a:r>
              <a:rPr lang="pt-PT" dirty="0" smtClean="0"/>
              <a:t>, </a:t>
            </a:r>
            <a:r>
              <a:rPr lang="pt-PT" dirty="0" err="1" smtClean="0"/>
              <a:t>interpreters</a:t>
            </a:r>
            <a:r>
              <a:rPr lang="pt-PT" dirty="0" smtClean="0"/>
              <a:t>, </a:t>
            </a:r>
            <a:r>
              <a:rPr lang="pt-PT" dirty="0" err="1" smtClean="0"/>
              <a:t>teachers</a:t>
            </a:r>
            <a:r>
              <a:rPr lang="pt-PT" dirty="0" smtClean="0"/>
              <a:t>, </a:t>
            </a:r>
            <a:r>
              <a:rPr lang="pt-PT" dirty="0" err="1" smtClean="0"/>
              <a:t>families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friends</a:t>
            </a:r>
            <a:r>
              <a:rPr lang="pt-PT" dirty="0" smtClean="0"/>
              <a:t> </a:t>
            </a:r>
            <a:r>
              <a:rPr lang="pt-PT" dirty="0" err="1" smtClean="0"/>
              <a:t>were</a:t>
            </a:r>
            <a:r>
              <a:rPr lang="pt-PT" dirty="0" smtClean="0"/>
              <a:t> </a:t>
            </a:r>
            <a:r>
              <a:rPr lang="pt-PT" dirty="0" err="1" smtClean="0"/>
              <a:t>represented</a:t>
            </a:r>
            <a:r>
              <a:rPr lang="pt-PT" dirty="0" smtClean="0"/>
              <a:t> </a:t>
            </a:r>
            <a:r>
              <a:rPr lang="pt-PT" dirty="0" err="1" smtClean="0"/>
              <a:t>there</a:t>
            </a:r>
            <a:r>
              <a:rPr lang="pt-PT" dirty="0" smtClean="0"/>
              <a:t>.</a:t>
            </a:r>
          </a:p>
          <a:p>
            <a:endParaRPr lang="pt-PT" sz="1100" dirty="0" smtClean="0"/>
          </a:p>
          <a:p>
            <a:r>
              <a:rPr lang="pt-PT" dirty="0" err="1" smtClean="0"/>
              <a:t>They</a:t>
            </a:r>
            <a:r>
              <a:rPr lang="pt-PT" dirty="0" smtClean="0"/>
              <a:t> </a:t>
            </a:r>
            <a:r>
              <a:rPr lang="pt-PT" dirty="0" err="1" smtClean="0"/>
              <a:t>held</a:t>
            </a:r>
            <a:r>
              <a:rPr lang="pt-PT" dirty="0" smtClean="0"/>
              <a:t> meetings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government</a:t>
            </a:r>
            <a:r>
              <a:rPr lang="pt-PT" dirty="0" smtClean="0"/>
              <a:t>, </a:t>
            </a:r>
            <a:r>
              <a:rPr lang="pt-PT" dirty="0" err="1" smtClean="0"/>
              <a:t>ministeries</a:t>
            </a:r>
            <a:r>
              <a:rPr lang="pt-PT" dirty="0" smtClean="0"/>
              <a:t>, </a:t>
            </a:r>
            <a:r>
              <a:rPr lang="pt-PT" dirty="0" err="1" smtClean="0"/>
              <a:t>political</a:t>
            </a:r>
            <a:r>
              <a:rPr lang="pt-PT" dirty="0" smtClean="0"/>
              <a:t> </a:t>
            </a:r>
            <a:r>
              <a:rPr lang="pt-PT" dirty="0" err="1" smtClean="0"/>
              <a:t>parties</a:t>
            </a:r>
            <a:r>
              <a:rPr lang="pt-PT" dirty="0" smtClean="0"/>
              <a:t>, </a:t>
            </a:r>
            <a:r>
              <a:rPr lang="pt-PT" dirty="0" err="1" smtClean="0"/>
              <a:t>parliament</a:t>
            </a:r>
            <a:r>
              <a:rPr lang="pt-PT" dirty="0" smtClean="0"/>
              <a:t> </a:t>
            </a:r>
            <a:r>
              <a:rPr lang="pt-PT" dirty="0" err="1" smtClean="0"/>
              <a:t>representatives</a:t>
            </a:r>
            <a:r>
              <a:rPr lang="pt-PT" dirty="0" smtClean="0"/>
              <a:t>,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managed</a:t>
            </a:r>
            <a:r>
              <a:rPr lang="pt-PT" dirty="0" smtClean="0"/>
              <a:t> to </a:t>
            </a:r>
            <a:r>
              <a:rPr lang="pt-PT" dirty="0" err="1" smtClean="0"/>
              <a:t>include</a:t>
            </a:r>
            <a:r>
              <a:rPr lang="pt-PT" dirty="0" smtClean="0"/>
              <a:t> LGP </a:t>
            </a:r>
            <a:r>
              <a:rPr lang="pt-PT" dirty="0" err="1" smtClean="0"/>
              <a:t>recognition</a:t>
            </a:r>
            <a:r>
              <a:rPr lang="pt-PT" dirty="0" smtClean="0"/>
              <a:t> </a:t>
            </a:r>
            <a:r>
              <a:rPr lang="pt-PT" dirty="0" err="1" smtClean="0"/>
              <a:t>within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Constitution</a:t>
            </a:r>
            <a:r>
              <a:rPr lang="pt-PT" dirty="0" smtClean="0"/>
              <a:t> </a:t>
            </a:r>
            <a:r>
              <a:rPr lang="pt-PT" dirty="0" err="1" smtClean="0"/>
              <a:t>which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beeing</a:t>
            </a:r>
            <a:r>
              <a:rPr lang="pt-PT" dirty="0" smtClean="0"/>
              <a:t> </a:t>
            </a:r>
            <a:r>
              <a:rPr lang="pt-PT" dirty="0" err="1" smtClean="0"/>
              <a:t>revised</a:t>
            </a:r>
            <a:r>
              <a:rPr lang="pt-PT" dirty="0" smtClean="0"/>
              <a:t>.</a:t>
            </a:r>
          </a:p>
          <a:p>
            <a:pPr>
              <a:buNone/>
            </a:pP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Research </a:t>
            </a:r>
            <a:r>
              <a:rPr lang="pt-PT" dirty="0" err="1" smtClean="0"/>
              <a:t>methology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smtClean="0"/>
              <a:t>Corpus </a:t>
            </a:r>
          </a:p>
          <a:p>
            <a:pPr lvl="1"/>
            <a:r>
              <a:rPr lang="pt-PT" dirty="0" smtClean="0"/>
              <a:t>LGP </a:t>
            </a:r>
            <a:r>
              <a:rPr lang="pt-PT" dirty="0" err="1" smtClean="0"/>
              <a:t>videos</a:t>
            </a:r>
            <a:r>
              <a:rPr lang="pt-PT" dirty="0" smtClean="0"/>
              <a:t>: </a:t>
            </a:r>
            <a:r>
              <a:rPr lang="pt-PT" dirty="0" err="1" smtClean="0"/>
              <a:t>Deaf</a:t>
            </a:r>
            <a:r>
              <a:rPr lang="pt-PT" dirty="0" smtClean="0"/>
              <a:t> </a:t>
            </a:r>
            <a:r>
              <a:rPr lang="pt-PT" dirty="0" err="1" smtClean="0"/>
              <a:t>associations</a:t>
            </a:r>
            <a:r>
              <a:rPr lang="pt-PT" dirty="0" smtClean="0"/>
              <a:t>; </a:t>
            </a:r>
            <a:r>
              <a:rPr lang="pt-PT" dirty="0" err="1" smtClean="0"/>
              <a:t>Deaf</a:t>
            </a:r>
            <a:r>
              <a:rPr lang="pt-PT" dirty="0" smtClean="0"/>
              <a:t> </a:t>
            </a:r>
            <a:r>
              <a:rPr lang="pt-PT" dirty="0" err="1" smtClean="0"/>
              <a:t>news</a:t>
            </a:r>
            <a:r>
              <a:rPr lang="pt-PT" dirty="0" smtClean="0"/>
              <a:t>; </a:t>
            </a:r>
            <a:r>
              <a:rPr lang="pt-PT" dirty="0" err="1" smtClean="0"/>
              <a:t>individuals</a:t>
            </a:r>
            <a:endParaRPr lang="pt-PT" dirty="0" smtClean="0"/>
          </a:p>
          <a:p>
            <a:r>
              <a:rPr lang="pt-PT" dirty="0" smtClean="0"/>
              <a:t>Data </a:t>
            </a:r>
            <a:r>
              <a:rPr lang="pt-PT" dirty="0" err="1" smtClean="0"/>
              <a:t>collection</a:t>
            </a:r>
            <a:endParaRPr lang="pt-PT" dirty="0" smtClean="0"/>
          </a:p>
          <a:p>
            <a:pPr lvl="1"/>
            <a:r>
              <a:rPr lang="pt-PT" dirty="0" err="1" smtClean="0"/>
              <a:t>Visualization</a:t>
            </a:r>
            <a:r>
              <a:rPr lang="pt-PT" dirty="0" smtClean="0"/>
              <a:t>; </a:t>
            </a:r>
            <a:r>
              <a:rPr lang="pt-PT" dirty="0" err="1" smtClean="0"/>
              <a:t>notation</a:t>
            </a:r>
            <a:r>
              <a:rPr lang="pt-PT" dirty="0" smtClean="0"/>
              <a:t>; </a:t>
            </a:r>
            <a:r>
              <a:rPr lang="pt-PT" dirty="0" err="1" smtClean="0"/>
              <a:t>register</a:t>
            </a:r>
            <a:r>
              <a:rPr lang="pt-PT" dirty="0" smtClean="0"/>
              <a:t> (files)</a:t>
            </a:r>
          </a:p>
          <a:p>
            <a:r>
              <a:rPr lang="pt-PT" dirty="0" err="1" smtClean="0"/>
              <a:t>Analysis</a:t>
            </a:r>
            <a:endParaRPr lang="pt-PT" dirty="0" smtClean="0"/>
          </a:p>
          <a:p>
            <a:pPr lvl="1"/>
            <a:r>
              <a:rPr lang="pt-PT" dirty="0" err="1" smtClean="0"/>
              <a:t>Validation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new</a:t>
            </a:r>
            <a:r>
              <a:rPr lang="pt-PT" dirty="0" smtClean="0"/>
              <a:t> </a:t>
            </a:r>
            <a:r>
              <a:rPr lang="pt-PT" dirty="0" err="1" smtClean="0"/>
              <a:t>signs</a:t>
            </a:r>
            <a:r>
              <a:rPr lang="pt-PT" dirty="0" smtClean="0"/>
              <a:t> (</a:t>
            </a:r>
            <a:r>
              <a:rPr lang="pt-PT" dirty="0" err="1" smtClean="0"/>
              <a:t>group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native</a:t>
            </a:r>
            <a:r>
              <a:rPr lang="pt-PT" dirty="0" smtClean="0"/>
              <a:t> speakers)</a:t>
            </a:r>
          </a:p>
          <a:p>
            <a:pPr lvl="1"/>
            <a:r>
              <a:rPr lang="pt-PT" dirty="0" err="1" smtClean="0"/>
              <a:t>Lexicology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lexicography</a:t>
            </a:r>
            <a:r>
              <a:rPr lang="pt-PT" dirty="0" smtClean="0"/>
              <a:t>  - </a:t>
            </a:r>
            <a:r>
              <a:rPr lang="pt-PT" dirty="0" err="1" smtClean="0"/>
              <a:t>productive</a:t>
            </a:r>
            <a:r>
              <a:rPr lang="pt-PT" dirty="0" smtClean="0"/>
              <a:t> processes</a:t>
            </a:r>
          </a:p>
          <a:p>
            <a:pPr lvl="1"/>
            <a:r>
              <a:rPr lang="pt-PT" dirty="0" err="1" smtClean="0"/>
              <a:t>Neology</a:t>
            </a:r>
            <a:r>
              <a:rPr lang="pt-PT" dirty="0" smtClean="0"/>
              <a:t> </a:t>
            </a:r>
            <a:r>
              <a:rPr lang="pt-PT" dirty="0" err="1" smtClean="0"/>
              <a:t>criteria</a:t>
            </a:r>
            <a:r>
              <a:rPr lang="pt-PT" dirty="0" smtClean="0"/>
              <a:t> </a:t>
            </a:r>
          </a:p>
          <a:p>
            <a:r>
              <a:rPr lang="pt-PT" dirty="0" smtClean="0"/>
              <a:t>Final </a:t>
            </a:r>
            <a:r>
              <a:rPr lang="pt-PT" dirty="0" err="1" smtClean="0"/>
              <a:t>results</a:t>
            </a:r>
            <a:endParaRPr lang="pt-PT" dirty="0" smtClean="0"/>
          </a:p>
          <a:p>
            <a:pPr lvl="1"/>
            <a:r>
              <a:rPr lang="pt-PT" dirty="0" err="1" smtClean="0"/>
              <a:t>Validated</a:t>
            </a:r>
            <a:r>
              <a:rPr lang="pt-PT" dirty="0" smtClean="0"/>
              <a:t> files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r>
              <a:rPr lang="pt-PT" dirty="0" err="1" smtClean="0"/>
              <a:t>Thank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smtClean="0">
                <a:sym typeface="Wingdings" pitchFamily="2" charset="2"/>
              </a:rPr>
              <a:t>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PT" dirty="0" err="1" smtClean="0"/>
              <a:t>Two</a:t>
            </a:r>
            <a:r>
              <a:rPr lang="pt-PT" dirty="0" smtClean="0"/>
              <a:t> DVD:</a:t>
            </a:r>
          </a:p>
          <a:p>
            <a:pPr>
              <a:buNone/>
            </a:pPr>
            <a:endParaRPr lang="pt-PT" dirty="0" smtClean="0"/>
          </a:p>
          <a:p>
            <a:pPr lvl="1"/>
            <a:r>
              <a:rPr lang="pt-PT" dirty="0" smtClean="0"/>
              <a:t>Gestuário Digital – </a:t>
            </a:r>
            <a:r>
              <a:rPr lang="pt-PT" dirty="0" err="1" smtClean="0"/>
              <a:t>Dictionairy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LGP (Língua Gestual Portuguesa)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1997- 2007: 10 </a:t>
            </a:r>
            <a:r>
              <a:rPr lang="pt-PT" dirty="0" err="1" smtClean="0"/>
              <a:t>Years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LGP </a:t>
            </a:r>
            <a:r>
              <a:rPr lang="pt-PT" dirty="0" err="1" smtClean="0"/>
              <a:t>recognition</a:t>
            </a:r>
            <a:r>
              <a:rPr lang="pt-PT" dirty="0" smtClean="0"/>
              <a:t>  - </a:t>
            </a:r>
            <a:r>
              <a:rPr lang="pt-PT" dirty="0" err="1" smtClean="0"/>
              <a:t>Deaf</a:t>
            </a:r>
            <a:r>
              <a:rPr lang="pt-PT" dirty="0" smtClean="0"/>
              <a:t> </a:t>
            </a:r>
            <a:r>
              <a:rPr lang="pt-PT" dirty="0" err="1" smtClean="0"/>
              <a:t>community</a:t>
            </a:r>
            <a:r>
              <a:rPr lang="pt-PT" dirty="0" smtClean="0"/>
              <a:t> </a:t>
            </a:r>
            <a:r>
              <a:rPr lang="pt-PT" dirty="0" err="1" smtClean="0"/>
              <a:t>views</a:t>
            </a:r>
            <a:r>
              <a:rPr lang="pt-PT" dirty="0" smtClean="0"/>
              <a:t> (</a:t>
            </a:r>
            <a:r>
              <a:rPr lang="pt-PT" dirty="0" err="1" smtClean="0"/>
              <a:t>english</a:t>
            </a:r>
            <a:r>
              <a:rPr lang="pt-PT" dirty="0" smtClean="0"/>
              <a:t> </a:t>
            </a:r>
            <a:r>
              <a:rPr lang="pt-PT" dirty="0" err="1" smtClean="0"/>
              <a:t>subtitles</a:t>
            </a:r>
            <a:r>
              <a:rPr lang="pt-PT" smtClean="0"/>
              <a:t>)</a:t>
            </a: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>
              <a:buNone/>
            </a:pPr>
            <a:endParaRPr lang="pt-PT" dirty="0" smtClean="0"/>
          </a:p>
          <a:p>
            <a:r>
              <a:rPr lang="pt-PT" dirty="0" err="1" smtClean="0"/>
              <a:t>maria_josea@yahoo.com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04056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r>
              <a:rPr lang="pt-PT" dirty="0" err="1" smtClean="0"/>
              <a:t>Deaf</a:t>
            </a:r>
            <a:r>
              <a:rPr lang="pt-PT" dirty="0" smtClean="0"/>
              <a:t> </a:t>
            </a:r>
            <a:r>
              <a:rPr lang="pt-PT" dirty="0" err="1" smtClean="0"/>
              <a:t>community</a:t>
            </a:r>
            <a:r>
              <a:rPr lang="pt-PT" dirty="0" smtClean="0"/>
              <a:t>  </a:t>
            </a:r>
            <a:r>
              <a:rPr lang="pt-PT" dirty="0" err="1" smtClean="0"/>
              <a:t>attended</a:t>
            </a:r>
            <a:r>
              <a:rPr lang="pt-PT" dirty="0" smtClean="0"/>
              <a:t> </a:t>
            </a:r>
            <a:r>
              <a:rPr lang="pt-PT" dirty="0" err="1" smtClean="0"/>
              <a:t>during</a:t>
            </a:r>
            <a:r>
              <a:rPr lang="pt-PT" dirty="0" smtClean="0"/>
              <a:t> debates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Parliament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revision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Portuguese </a:t>
            </a:r>
            <a:r>
              <a:rPr lang="pt-PT" dirty="0" err="1" smtClean="0"/>
              <a:t>Constitution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volunteer</a:t>
            </a:r>
            <a:r>
              <a:rPr lang="pt-PT" dirty="0" smtClean="0"/>
              <a:t> </a:t>
            </a:r>
            <a:r>
              <a:rPr lang="pt-PT" dirty="0" err="1" smtClean="0"/>
              <a:t>sign</a:t>
            </a:r>
            <a:r>
              <a:rPr lang="pt-PT" dirty="0" smtClean="0"/>
              <a:t> </a:t>
            </a:r>
            <a:r>
              <a:rPr lang="pt-PT" dirty="0" err="1" smtClean="0"/>
              <a:t>language</a:t>
            </a:r>
            <a:r>
              <a:rPr lang="pt-PT" dirty="0" smtClean="0"/>
              <a:t> </a:t>
            </a:r>
            <a:r>
              <a:rPr lang="pt-PT" dirty="0" err="1" smtClean="0"/>
              <a:t>intepreters</a:t>
            </a:r>
            <a:r>
              <a:rPr lang="pt-PT" dirty="0" smtClean="0"/>
              <a:t>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time.</a:t>
            </a:r>
          </a:p>
          <a:p>
            <a:pPr>
              <a:buNone/>
            </a:pPr>
            <a:endParaRPr lang="pt-PT" sz="1000" dirty="0" smtClean="0"/>
          </a:p>
          <a:p>
            <a:r>
              <a:rPr lang="pt-PT" dirty="0" err="1" smtClean="0"/>
              <a:t>Finaly</a:t>
            </a:r>
            <a:r>
              <a:rPr lang="pt-PT" dirty="0" smtClean="0"/>
              <a:t>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approved</a:t>
            </a:r>
            <a:r>
              <a:rPr lang="pt-PT" dirty="0" smtClean="0"/>
              <a:t> in </a:t>
            </a:r>
            <a:r>
              <a:rPr lang="pt-PT" dirty="0" err="1" smtClean="0"/>
              <a:t>July</a:t>
            </a:r>
            <a:r>
              <a:rPr lang="pt-PT" dirty="0" smtClean="0"/>
              <a:t> 1997,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published</a:t>
            </a:r>
            <a:r>
              <a:rPr lang="pt-PT" dirty="0" smtClean="0"/>
              <a:t> in Diário da República in september,22nd, </a:t>
            </a:r>
            <a:r>
              <a:rPr lang="pt-PT" dirty="0" err="1" smtClean="0"/>
              <a:t>Law</a:t>
            </a:r>
            <a:r>
              <a:rPr lang="pt-PT" dirty="0" smtClean="0"/>
              <a:t> 1/97:</a:t>
            </a:r>
          </a:p>
          <a:p>
            <a:pPr lvl="2"/>
            <a:r>
              <a:rPr lang="pt-PT" dirty="0" smtClean="0"/>
              <a:t>“To </a:t>
            </a:r>
            <a:r>
              <a:rPr lang="pt-PT" dirty="0" err="1" smtClean="0"/>
              <a:t>protect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to </a:t>
            </a:r>
            <a:r>
              <a:rPr lang="pt-PT" dirty="0" err="1" smtClean="0"/>
              <a:t>value</a:t>
            </a:r>
            <a:r>
              <a:rPr lang="pt-PT" dirty="0" smtClean="0"/>
              <a:t> portuguese </a:t>
            </a:r>
            <a:r>
              <a:rPr lang="pt-PT" dirty="0" err="1" smtClean="0"/>
              <a:t>sign</a:t>
            </a:r>
            <a:r>
              <a:rPr lang="pt-PT" dirty="0" smtClean="0"/>
              <a:t> </a:t>
            </a:r>
            <a:r>
              <a:rPr lang="pt-PT" dirty="0" err="1" smtClean="0"/>
              <a:t>language</a:t>
            </a:r>
            <a:r>
              <a:rPr lang="pt-PT" dirty="0" smtClean="0"/>
              <a:t> as cultural </a:t>
            </a:r>
            <a:r>
              <a:rPr lang="pt-PT" dirty="0" err="1" smtClean="0"/>
              <a:t>expression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a </a:t>
            </a:r>
            <a:r>
              <a:rPr lang="pt-PT" dirty="0" err="1" smtClean="0"/>
              <a:t>tool</a:t>
            </a:r>
            <a:r>
              <a:rPr lang="pt-PT" dirty="0" smtClean="0"/>
              <a:t> to </a:t>
            </a:r>
            <a:r>
              <a:rPr lang="pt-PT" dirty="0" err="1" smtClean="0"/>
              <a:t>access</a:t>
            </a:r>
            <a:r>
              <a:rPr lang="pt-PT" dirty="0" smtClean="0"/>
              <a:t> </a:t>
            </a:r>
            <a:r>
              <a:rPr lang="pt-PT" dirty="0" err="1" smtClean="0"/>
              <a:t>education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equal</a:t>
            </a:r>
            <a:r>
              <a:rPr lang="pt-PT" dirty="0" smtClean="0"/>
              <a:t> </a:t>
            </a:r>
            <a:r>
              <a:rPr lang="pt-PT" dirty="0" err="1" smtClean="0"/>
              <a:t>opportunities</a:t>
            </a:r>
            <a:r>
              <a:rPr lang="pt-PT" dirty="0" smtClean="0"/>
              <a:t>”</a:t>
            </a:r>
          </a:p>
          <a:p>
            <a:pPr lvl="1"/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pt-PT" dirty="0" err="1" smtClean="0"/>
              <a:t>Other</a:t>
            </a:r>
            <a:r>
              <a:rPr lang="pt-PT" dirty="0" smtClean="0"/>
              <a:t> achievements </a:t>
            </a:r>
            <a:r>
              <a:rPr lang="pt-PT" dirty="0" err="1" smtClean="0"/>
              <a:t>followed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Despacho 7528/98 – L3/2008 – </a:t>
            </a:r>
            <a:r>
              <a:rPr lang="pt-PT" dirty="0" err="1" smtClean="0"/>
              <a:t>established</a:t>
            </a:r>
            <a:r>
              <a:rPr lang="pt-PT" dirty="0" smtClean="0"/>
              <a:t> </a:t>
            </a:r>
            <a:r>
              <a:rPr lang="pt-PT" dirty="0" err="1" smtClean="0"/>
              <a:t>bilingual</a:t>
            </a:r>
            <a:r>
              <a:rPr lang="pt-PT" dirty="0" smtClean="0"/>
              <a:t> </a:t>
            </a:r>
            <a:r>
              <a:rPr lang="pt-PT" dirty="0" err="1" smtClean="0"/>
              <a:t>education</a:t>
            </a:r>
            <a:r>
              <a:rPr lang="pt-PT" dirty="0" smtClean="0"/>
              <a:t> for </a:t>
            </a:r>
            <a:r>
              <a:rPr lang="pt-PT" dirty="0" err="1" smtClean="0"/>
              <a:t>deaf</a:t>
            </a:r>
            <a:r>
              <a:rPr lang="pt-PT" dirty="0" smtClean="0"/>
              <a:t> </a:t>
            </a:r>
            <a:r>
              <a:rPr lang="pt-PT" dirty="0" err="1" smtClean="0"/>
              <a:t>children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Subtitles</a:t>
            </a:r>
            <a:r>
              <a:rPr lang="pt-PT" dirty="0" smtClean="0"/>
              <a:t> in portuguese </a:t>
            </a:r>
            <a:r>
              <a:rPr lang="pt-PT" dirty="0" err="1" smtClean="0"/>
              <a:t>television</a:t>
            </a:r>
            <a:r>
              <a:rPr lang="pt-PT" dirty="0" smtClean="0"/>
              <a:t> </a:t>
            </a:r>
            <a:r>
              <a:rPr lang="pt-PT" dirty="0" err="1" smtClean="0"/>
              <a:t>programmes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Sign</a:t>
            </a:r>
            <a:r>
              <a:rPr lang="pt-PT" dirty="0" smtClean="0"/>
              <a:t> </a:t>
            </a:r>
            <a:r>
              <a:rPr lang="pt-PT" dirty="0" err="1" smtClean="0"/>
              <a:t>language</a:t>
            </a:r>
            <a:r>
              <a:rPr lang="pt-PT" dirty="0" smtClean="0"/>
              <a:t> </a:t>
            </a:r>
            <a:r>
              <a:rPr lang="pt-PT" dirty="0" err="1" smtClean="0"/>
              <a:t>interpretation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several</a:t>
            </a:r>
            <a:r>
              <a:rPr lang="pt-PT" dirty="0" smtClean="0"/>
              <a:t> </a:t>
            </a:r>
            <a:r>
              <a:rPr lang="pt-PT" dirty="0" err="1" smtClean="0"/>
              <a:t>news</a:t>
            </a:r>
            <a:r>
              <a:rPr lang="pt-PT" dirty="0" smtClean="0"/>
              <a:t> </a:t>
            </a:r>
            <a:r>
              <a:rPr lang="pt-PT" dirty="0" err="1" smtClean="0"/>
              <a:t>information</a:t>
            </a:r>
            <a:r>
              <a:rPr lang="pt-PT" dirty="0" smtClean="0"/>
              <a:t> </a:t>
            </a:r>
            <a:r>
              <a:rPr lang="pt-PT" dirty="0" err="1" smtClean="0"/>
              <a:t>programmes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entertainment</a:t>
            </a:r>
          </a:p>
          <a:p>
            <a:endParaRPr lang="pt-PT" dirty="0" smtClean="0"/>
          </a:p>
          <a:p>
            <a:r>
              <a:rPr lang="pt-PT" dirty="0" err="1" smtClean="0"/>
              <a:t>Academic</a:t>
            </a:r>
            <a:r>
              <a:rPr lang="pt-PT" dirty="0" smtClean="0"/>
              <a:t> training for </a:t>
            </a:r>
            <a:r>
              <a:rPr lang="pt-PT" dirty="0" err="1" smtClean="0"/>
              <a:t>teachers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LGP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SLInterpreters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pt-PT" dirty="0" smtClean="0"/>
              <a:t>LGP </a:t>
            </a:r>
            <a:r>
              <a:rPr lang="pt-PT" dirty="0" err="1" smtClean="0"/>
              <a:t>history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r>
              <a:rPr lang="pt-PT" dirty="0" smtClean="0"/>
              <a:t>LGP, as </a:t>
            </a:r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sign</a:t>
            </a:r>
            <a:r>
              <a:rPr lang="pt-PT" dirty="0" smtClean="0"/>
              <a:t> </a:t>
            </a:r>
            <a:r>
              <a:rPr lang="pt-PT" dirty="0" err="1" smtClean="0"/>
              <a:t>languages</a:t>
            </a:r>
            <a:r>
              <a:rPr lang="pt-PT" dirty="0" smtClean="0"/>
              <a:t>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over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world</a:t>
            </a:r>
            <a:r>
              <a:rPr lang="pt-PT" dirty="0" smtClean="0"/>
              <a:t>,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not</a:t>
            </a:r>
            <a:r>
              <a:rPr lang="pt-PT" dirty="0" smtClean="0"/>
              <a:t> a </a:t>
            </a:r>
            <a:r>
              <a:rPr lang="pt-PT" dirty="0" err="1" smtClean="0"/>
              <a:t>recent</a:t>
            </a:r>
            <a:r>
              <a:rPr lang="pt-PT" dirty="0" smtClean="0"/>
              <a:t> </a:t>
            </a:r>
            <a:r>
              <a:rPr lang="pt-PT" dirty="0" err="1" smtClean="0"/>
              <a:t>language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has</a:t>
            </a:r>
            <a:r>
              <a:rPr lang="pt-PT" dirty="0" smtClean="0"/>
              <a:t> </a:t>
            </a:r>
            <a:r>
              <a:rPr lang="pt-PT" dirty="0" err="1" smtClean="0"/>
              <a:t>been</a:t>
            </a:r>
            <a:r>
              <a:rPr lang="pt-PT" dirty="0" smtClean="0"/>
              <a:t> </a:t>
            </a:r>
            <a:r>
              <a:rPr lang="pt-PT" dirty="0" err="1" smtClean="0"/>
              <a:t>developing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growing</a:t>
            </a:r>
            <a:r>
              <a:rPr lang="pt-PT" dirty="0" smtClean="0"/>
              <a:t> </a:t>
            </a:r>
            <a:r>
              <a:rPr lang="pt-PT" dirty="0" err="1" smtClean="0"/>
              <a:t>according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needs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Deaf</a:t>
            </a:r>
            <a:r>
              <a:rPr lang="pt-PT" dirty="0" smtClean="0"/>
              <a:t> </a:t>
            </a:r>
            <a:r>
              <a:rPr lang="pt-PT" dirty="0" err="1" smtClean="0"/>
              <a:t>community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r>
              <a:rPr lang="pt-PT" dirty="0" err="1" smtClean="0"/>
              <a:t>Deaf</a:t>
            </a:r>
            <a:r>
              <a:rPr lang="pt-PT" dirty="0" smtClean="0"/>
              <a:t> </a:t>
            </a:r>
            <a:r>
              <a:rPr lang="pt-PT" dirty="0" err="1" smtClean="0"/>
              <a:t>people</a:t>
            </a:r>
            <a:r>
              <a:rPr lang="pt-PT" dirty="0" smtClean="0"/>
              <a:t> </a:t>
            </a:r>
            <a:r>
              <a:rPr lang="pt-PT" dirty="0" err="1" smtClean="0"/>
              <a:t>have</a:t>
            </a:r>
            <a:r>
              <a:rPr lang="pt-PT" dirty="0" smtClean="0"/>
              <a:t> </a:t>
            </a:r>
            <a:r>
              <a:rPr lang="pt-PT" dirty="0" err="1" smtClean="0"/>
              <a:t>been</a:t>
            </a:r>
            <a:r>
              <a:rPr lang="pt-PT" dirty="0" smtClean="0"/>
              <a:t> </a:t>
            </a:r>
            <a:r>
              <a:rPr lang="pt-PT" dirty="0" err="1" smtClean="0"/>
              <a:t>using</a:t>
            </a:r>
            <a:r>
              <a:rPr lang="pt-PT" dirty="0" smtClean="0"/>
              <a:t> </a:t>
            </a:r>
            <a:r>
              <a:rPr lang="pt-PT" dirty="0" err="1" smtClean="0"/>
              <a:t>it</a:t>
            </a:r>
            <a:r>
              <a:rPr lang="pt-PT" dirty="0" smtClean="0"/>
              <a:t> for </a:t>
            </a:r>
            <a:r>
              <a:rPr lang="pt-PT" dirty="0" err="1" smtClean="0"/>
              <a:t>centuries</a:t>
            </a:r>
            <a:r>
              <a:rPr lang="pt-PT" dirty="0" smtClean="0"/>
              <a:t>, </a:t>
            </a:r>
            <a:r>
              <a:rPr lang="pt-PT" dirty="0" err="1" smtClean="0"/>
              <a:t>although</a:t>
            </a:r>
            <a:r>
              <a:rPr lang="pt-PT" dirty="0" smtClean="0"/>
              <a:t> </a:t>
            </a:r>
            <a:r>
              <a:rPr lang="pt-PT" dirty="0" err="1" smtClean="0"/>
              <a:t>sometimes</a:t>
            </a:r>
            <a:r>
              <a:rPr lang="pt-PT" dirty="0" smtClean="0"/>
              <a:t>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hard to </a:t>
            </a:r>
            <a:r>
              <a:rPr lang="pt-PT" dirty="0" err="1" smtClean="0"/>
              <a:t>find</a:t>
            </a:r>
            <a:r>
              <a:rPr lang="pt-PT" dirty="0" smtClean="0"/>
              <a:t> </a:t>
            </a:r>
            <a:r>
              <a:rPr lang="pt-PT" dirty="0" err="1" smtClean="0"/>
              <a:t>proof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proof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LGP in </a:t>
            </a:r>
            <a:r>
              <a:rPr lang="pt-PT" dirty="0" err="1" smtClean="0"/>
              <a:t>XVth</a:t>
            </a:r>
            <a:r>
              <a:rPr lang="pt-PT" dirty="0" smtClean="0"/>
              <a:t> </a:t>
            </a:r>
            <a:r>
              <a:rPr lang="pt-PT" dirty="0" err="1" smtClean="0"/>
              <a:t>century</a:t>
            </a:r>
            <a:endParaRPr lang="pt-PT" dirty="0"/>
          </a:p>
        </p:txBody>
      </p:sp>
      <p:pic>
        <p:nvPicPr>
          <p:cNvPr id="4" name="Marcador de Posição de Conteúdo 3" descr="C:\Users\Maria José\Pictures\transferi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5202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419872" y="2132856"/>
            <a:ext cx="5112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book</a:t>
            </a:r>
            <a:r>
              <a:rPr lang="pt-PT" dirty="0" smtClean="0"/>
              <a:t> </a:t>
            </a:r>
            <a:r>
              <a:rPr lang="pt-PT" dirty="0" err="1" smtClean="0"/>
              <a:t>tells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story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presecution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jews</a:t>
            </a:r>
            <a:r>
              <a:rPr lang="pt-PT" dirty="0" smtClean="0"/>
              <a:t> in </a:t>
            </a:r>
            <a:r>
              <a:rPr lang="pt-PT" dirty="0" err="1" smtClean="0"/>
              <a:t>Lisbon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end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15th </a:t>
            </a:r>
            <a:r>
              <a:rPr lang="pt-PT" dirty="0" err="1" smtClean="0"/>
              <a:t>and</a:t>
            </a:r>
            <a:r>
              <a:rPr lang="pt-PT" dirty="0" smtClean="0"/>
              <a:t> begining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16th </a:t>
            </a:r>
            <a:r>
              <a:rPr lang="pt-PT" dirty="0" err="1" smtClean="0"/>
              <a:t>century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r>
              <a:rPr lang="pt-PT" dirty="0" err="1" smtClean="0"/>
              <a:t>While</a:t>
            </a:r>
            <a:r>
              <a:rPr lang="pt-PT" dirty="0" smtClean="0"/>
              <a:t> </a:t>
            </a:r>
            <a:r>
              <a:rPr lang="pt-PT" dirty="0" err="1" smtClean="0"/>
              <a:t>reading</a:t>
            </a:r>
            <a:r>
              <a:rPr lang="pt-PT" dirty="0" smtClean="0"/>
              <a:t>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book</a:t>
            </a:r>
            <a:r>
              <a:rPr lang="pt-PT" dirty="0" smtClean="0"/>
              <a:t>, </a:t>
            </a:r>
            <a:r>
              <a:rPr lang="pt-PT" dirty="0" err="1" smtClean="0"/>
              <a:t>which</a:t>
            </a:r>
            <a:r>
              <a:rPr lang="pt-PT" dirty="0" smtClean="0"/>
              <a:t> </a:t>
            </a:r>
            <a:r>
              <a:rPr lang="pt-PT" dirty="0" err="1" smtClean="0"/>
              <a:t>accounts</a:t>
            </a:r>
            <a:r>
              <a:rPr lang="pt-PT" dirty="0" smtClean="0"/>
              <a:t> for a </a:t>
            </a:r>
            <a:r>
              <a:rPr lang="pt-PT" dirty="0" err="1" smtClean="0"/>
              <a:t>true</a:t>
            </a:r>
            <a:r>
              <a:rPr lang="pt-PT" dirty="0" smtClean="0"/>
              <a:t> </a:t>
            </a:r>
            <a:r>
              <a:rPr lang="pt-PT" dirty="0" err="1" smtClean="0"/>
              <a:t>narrative</a:t>
            </a:r>
            <a:r>
              <a:rPr lang="pt-PT" dirty="0" smtClean="0"/>
              <a:t>, I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surprised</a:t>
            </a:r>
            <a:r>
              <a:rPr lang="pt-PT" dirty="0" smtClean="0"/>
              <a:t> to </a:t>
            </a:r>
            <a:r>
              <a:rPr lang="pt-PT" dirty="0" err="1" smtClean="0"/>
              <a:t>find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a </a:t>
            </a:r>
            <a:r>
              <a:rPr lang="pt-PT" dirty="0" err="1" smtClean="0"/>
              <a:t>deaf</a:t>
            </a:r>
            <a:r>
              <a:rPr lang="pt-PT" dirty="0" smtClean="0"/>
              <a:t> </a:t>
            </a:r>
            <a:r>
              <a:rPr lang="pt-PT" dirty="0" err="1" smtClean="0"/>
              <a:t>person</a:t>
            </a:r>
            <a:r>
              <a:rPr lang="pt-PT" dirty="0" smtClean="0"/>
              <a:t> (</a:t>
            </a:r>
            <a:r>
              <a:rPr lang="pt-PT" dirty="0" err="1" smtClean="0"/>
              <a:t>Farid</a:t>
            </a:r>
            <a:r>
              <a:rPr lang="pt-PT" dirty="0" smtClean="0"/>
              <a:t>) in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narrative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narrator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him</a:t>
            </a:r>
            <a:r>
              <a:rPr lang="pt-PT" dirty="0" smtClean="0"/>
              <a:t> </a:t>
            </a:r>
            <a:r>
              <a:rPr lang="pt-PT" dirty="0" err="1" smtClean="0"/>
              <a:t>were</a:t>
            </a:r>
            <a:r>
              <a:rPr lang="pt-PT" dirty="0" smtClean="0"/>
              <a:t> </a:t>
            </a:r>
            <a:r>
              <a:rPr lang="pt-PT" dirty="0" err="1" smtClean="0"/>
              <a:t>friends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birth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r>
              <a:rPr lang="pt-PT" dirty="0" err="1" smtClean="0"/>
              <a:t>Since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childhood</a:t>
            </a:r>
            <a:r>
              <a:rPr lang="pt-PT" dirty="0" smtClean="0"/>
              <a:t> </a:t>
            </a:r>
            <a:r>
              <a:rPr lang="pt-PT" dirty="0" err="1" smtClean="0"/>
              <a:t>they</a:t>
            </a:r>
            <a:r>
              <a:rPr lang="pt-PT" dirty="0" smtClean="0"/>
              <a:t> </a:t>
            </a:r>
            <a:r>
              <a:rPr lang="pt-PT" dirty="0" err="1" smtClean="0"/>
              <a:t>used</a:t>
            </a:r>
            <a:r>
              <a:rPr lang="pt-PT" dirty="0" smtClean="0"/>
              <a:t> a </a:t>
            </a:r>
            <a:r>
              <a:rPr lang="pt-PT" dirty="0" err="1" smtClean="0"/>
              <a:t>sign</a:t>
            </a:r>
            <a:r>
              <a:rPr lang="pt-PT" dirty="0" smtClean="0"/>
              <a:t> </a:t>
            </a:r>
            <a:r>
              <a:rPr lang="pt-PT" dirty="0" err="1" smtClean="0"/>
              <a:t>language</a:t>
            </a:r>
            <a:r>
              <a:rPr lang="pt-PT" dirty="0" smtClean="0"/>
              <a:t> to </a:t>
            </a:r>
            <a:r>
              <a:rPr lang="pt-PT" dirty="0" err="1" smtClean="0"/>
              <a:t>communicate</a:t>
            </a:r>
            <a:r>
              <a:rPr lang="pt-PT" dirty="0" smtClean="0"/>
              <a:t>. </a:t>
            </a:r>
            <a:r>
              <a:rPr lang="pt-PT" dirty="0" err="1" smtClean="0"/>
              <a:t>Throughout</a:t>
            </a:r>
            <a:r>
              <a:rPr lang="pt-PT" dirty="0" smtClean="0"/>
              <a:t> 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book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can </a:t>
            </a:r>
            <a:r>
              <a:rPr lang="pt-PT" dirty="0" err="1" smtClean="0"/>
              <a:t>find</a:t>
            </a:r>
            <a:r>
              <a:rPr lang="pt-PT" dirty="0" smtClean="0"/>
              <a:t> </a:t>
            </a:r>
            <a:r>
              <a:rPr lang="pt-PT" dirty="0" err="1" smtClean="0"/>
              <a:t>lots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references</a:t>
            </a:r>
            <a:r>
              <a:rPr lang="pt-PT" dirty="0" smtClean="0"/>
              <a:t> to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communication</a:t>
            </a:r>
            <a:r>
              <a:rPr lang="pt-PT" dirty="0" smtClean="0"/>
              <a:t> </a:t>
            </a:r>
            <a:r>
              <a:rPr lang="pt-PT" dirty="0" err="1" smtClean="0"/>
              <a:t>using</a:t>
            </a:r>
            <a:r>
              <a:rPr lang="pt-PT" dirty="0" smtClean="0"/>
              <a:t> </a:t>
            </a:r>
            <a:r>
              <a:rPr lang="pt-PT" dirty="0" err="1" smtClean="0"/>
              <a:t>signs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2088"/>
          </a:xfrm>
        </p:spPr>
        <p:txBody>
          <a:bodyPr>
            <a:normAutofit/>
          </a:bodyPr>
          <a:lstStyle/>
          <a:p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excerpt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book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>
          <a:blip r:embed="rId2" cstate="print"/>
          <a:srcRect l="34219" t="51724" r="18416" b="28631"/>
          <a:stretch>
            <a:fillRect/>
          </a:stretch>
        </p:blipFill>
        <p:spPr bwMode="auto">
          <a:xfrm>
            <a:off x="1187624" y="2204864"/>
            <a:ext cx="684075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63272" cy="1066800"/>
          </a:xfrm>
        </p:spPr>
        <p:txBody>
          <a:bodyPr>
            <a:normAutofit/>
          </a:bodyPr>
          <a:lstStyle/>
          <a:p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school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Deaf</a:t>
            </a:r>
            <a:r>
              <a:rPr lang="pt-PT" dirty="0" smtClean="0"/>
              <a:t> in Portugal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In 1823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school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Deaf</a:t>
            </a:r>
            <a:r>
              <a:rPr lang="pt-PT" dirty="0" smtClean="0"/>
              <a:t> (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also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blind</a:t>
            </a:r>
            <a:r>
              <a:rPr lang="pt-PT" dirty="0" smtClean="0"/>
              <a:t>)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founded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our</a:t>
            </a:r>
            <a:r>
              <a:rPr lang="pt-PT" dirty="0" smtClean="0"/>
              <a:t> king </a:t>
            </a:r>
            <a:r>
              <a:rPr lang="pt-PT" altLang="pt-PT" dirty="0" smtClean="0"/>
              <a:t>D. João VI </a:t>
            </a:r>
            <a:r>
              <a:rPr lang="pt-PT" altLang="pt-PT" dirty="0" err="1" smtClean="0"/>
              <a:t>because</a:t>
            </a:r>
            <a:r>
              <a:rPr lang="pt-PT" altLang="pt-PT" dirty="0" smtClean="0"/>
              <a:t> </a:t>
            </a:r>
            <a:r>
              <a:rPr lang="pt-PT" altLang="pt-PT" dirty="0" err="1" smtClean="0"/>
              <a:t>his</a:t>
            </a:r>
            <a:r>
              <a:rPr lang="pt-PT" altLang="pt-PT" dirty="0" smtClean="0"/>
              <a:t> </a:t>
            </a:r>
            <a:r>
              <a:rPr lang="pt-PT" altLang="pt-PT" dirty="0" err="1" smtClean="0"/>
              <a:t>daughter</a:t>
            </a:r>
            <a:r>
              <a:rPr lang="pt-PT" altLang="pt-PT" dirty="0" smtClean="0"/>
              <a:t> D. Isabel Maria </a:t>
            </a:r>
            <a:r>
              <a:rPr lang="pt-PT" altLang="pt-PT" dirty="0" err="1" smtClean="0"/>
              <a:t>was</a:t>
            </a:r>
            <a:r>
              <a:rPr lang="pt-PT" altLang="pt-PT" dirty="0" smtClean="0"/>
              <a:t> </a:t>
            </a:r>
            <a:r>
              <a:rPr lang="pt-PT" altLang="pt-PT" dirty="0" err="1" smtClean="0"/>
              <a:t>concerned</a:t>
            </a:r>
            <a:r>
              <a:rPr lang="pt-PT" altLang="pt-PT" dirty="0" smtClean="0"/>
              <a:t> </a:t>
            </a:r>
            <a:r>
              <a:rPr lang="pt-PT" altLang="pt-PT" dirty="0" err="1" smtClean="0"/>
              <a:t>about</a:t>
            </a:r>
            <a:r>
              <a:rPr lang="pt-PT" altLang="pt-PT" dirty="0" smtClean="0"/>
              <a:t> </a:t>
            </a:r>
            <a:r>
              <a:rPr lang="pt-PT" altLang="pt-PT" dirty="0" err="1" smtClean="0"/>
              <a:t>these</a:t>
            </a:r>
            <a:r>
              <a:rPr lang="pt-PT" altLang="pt-PT" dirty="0" smtClean="0"/>
              <a:t> </a:t>
            </a:r>
            <a:r>
              <a:rPr lang="pt-PT" altLang="pt-PT" dirty="0" err="1" smtClean="0"/>
              <a:t>children</a:t>
            </a:r>
            <a:r>
              <a:rPr lang="pt-PT" altLang="pt-PT" dirty="0" smtClean="0"/>
              <a:t>.</a:t>
            </a:r>
          </a:p>
          <a:p>
            <a:endParaRPr lang="pt-PT" dirty="0" smtClean="0"/>
          </a:p>
          <a:p>
            <a:r>
              <a:rPr lang="pt-PT" dirty="0" err="1" smtClean="0"/>
              <a:t>Pär</a:t>
            </a:r>
            <a:r>
              <a:rPr lang="pt-PT" dirty="0" smtClean="0"/>
              <a:t> Aron </a:t>
            </a:r>
            <a:r>
              <a:rPr lang="pt-PT" dirty="0" err="1" smtClean="0"/>
              <a:t>Borg</a:t>
            </a:r>
            <a:r>
              <a:rPr lang="pt-PT" dirty="0" smtClean="0"/>
              <a:t>, a </a:t>
            </a:r>
            <a:r>
              <a:rPr lang="pt-PT" dirty="0" err="1" smtClean="0"/>
              <a:t>swedish</a:t>
            </a:r>
            <a:r>
              <a:rPr lang="pt-PT" dirty="0" smtClean="0"/>
              <a:t> </a:t>
            </a:r>
            <a:r>
              <a:rPr lang="pt-PT" dirty="0" err="1" smtClean="0"/>
              <a:t>teacher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invited</a:t>
            </a:r>
            <a:r>
              <a:rPr lang="pt-PT" dirty="0" smtClean="0"/>
              <a:t> to organize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direct</a:t>
            </a:r>
            <a:r>
              <a:rPr lang="pt-PT" dirty="0" smtClean="0"/>
              <a:t>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school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r>
              <a:rPr lang="pt-PT" dirty="0" err="1" smtClean="0"/>
              <a:t>He</a:t>
            </a:r>
            <a:r>
              <a:rPr lang="pt-PT" dirty="0" smtClean="0"/>
              <a:t> </a:t>
            </a:r>
            <a:r>
              <a:rPr lang="pt-PT" dirty="0" err="1" smtClean="0"/>
              <a:t>introduced</a:t>
            </a:r>
            <a:r>
              <a:rPr lang="pt-PT" dirty="0" smtClean="0"/>
              <a:t> a manual </a:t>
            </a:r>
            <a:r>
              <a:rPr lang="pt-PT" dirty="0" err="1" smtClean="0"/>
              <a:t>alphabet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used</a:t>
            </a:r>
            <a:r>
              <a:rPr lang="pt-PT" dirty="0" smtClean="0"/>
              <a:t> </a:t>
            </a:r>
            <a:r>
              <a:rPr lang="pt-PT" dirty="0" err="1" smtClean="0"/>
              <a:t>teaching</a:t>
            </a:r>
            <a:r>
              <a:rPr lang="pt-PT" dirty="0" smtClean="0"/>
              <a:t> </a:t>
            </a:r>
            <a:r>
              <a:rPr lang="pt-PT" dirty="0" err="1" smtClean="0"/>
              <a:t>methodologies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included</a:t>
            </a:r>
            <a:r>
              <a:rPr lang="pt-PT" dirty="0" smtClean="0"/>
              <a:t> </a:t>
            </a:r>
            <a:r>
              <a:rPr lang="pt-PT" dirty="0" err="1" smtClean="0"/>
              <a:t>signs</a:t>
            </a:r>
            <a:r>
              <a:rPr lang="pt-PT" dirty="0" smtClean="0"/>
              <a:t>.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why</a:t>
            </a:r>
            <a:r>
              <a:rPr lang="pt-PT" dirty="0" smtClean="0"/>
              <a:t> </a:t>
            </a:r>
            <a:r>
              <a:rPr lang="pt-PT" dirty="0" err="1" smtClean="0"/>
              <a:t>our</a:t>
            </a:r>
            <a:r>
              <a:rPr lang="pt-PT" dirty="0" smtClean="0"/>
              <a:t> manual </a:t>
            </a:r>
            <a:r>
              <a:rPr lang="pt-PT" dirty="0" err="1" smtClean="0"/>
              <a:t>alphabet</a:t>
            </a:r>
            <a:r>
              <a:rPr lang="pt-PT" dirty="0" smtClean="0"/>
              <a:t> </a:t>
            </a:r>
            <a:r>
              <a:rPr lang="pt-PT" dirty="0" err="1" smtClean="0"/>
              <a:t>today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some </a:t>
            </a:r>
            <a:r>
              <a:rPr lang="pt-PT" dirty="0" err="1" smtClean="0"/>
              <a:t>signs</a:t>
            </a:r>
            <a:r>
              <a:rPr lang="pt-PT" dirty="0" smtClean="0"/>
              <a:t> are similar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swedish</a:t>
            </a:r>
            <a:r>
              <a:rPr lang="pt-PT" dirty="0" smtClean="0"/>
              <a:t> </a:t>
            </a:r>
            <a:r>
              <a:rPr lang="pt-PT" dirty="0" err="1" smtClean="0"/>
              <a:t>ones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35280" cy="1066800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Pär</a:t>
            </a:r>
            <a:r>
              <a:rPr lang="pt-PT" dirty="0" smtClean="0"/>
              <a:t> Aron </a:t>
            </a:r>
            <a:r>
              <a:rPr lang="pt-PT" dirty="0" err="1" smtClean="0"/>
              <a:t>Borg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his</a:t>
            </a:r>
            <a:r>
              <a:rPr lang="pt-PT" dirty="0" smtClean="0"/>
              <a:t> manual </a:t>
            </a:r>
            <a:r>
              <a:rPr lang="pt-PT" dirty="0" err="1" smtClean="0"/>
              <a:t>alphabet</a:t>
            </a:r>
            <a:endParaRPr lang="pt-PT" dirty="0"/>
          </a:p>
        </p:txBody>
      </p:sp>
      <p:pic>
        <p:nvPicPr>
          <p:cNvPr id="4" name="Marcador de Posição de Conteúdo 3" descr="http://www.porsinal.pt/include/thumbsize.php?tp=11&amp;id=120&amp;x=150&amp;y=15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259228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Miguel Almeida\Downloads\Digitalizar0001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4320480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225</TotalTime>
  <Words>930</Words>
  <Application>Microsoft Office PowerPoint</Application>
  <PresentationFormat>Apresentação no Ecrã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Urbano</vt:lpstr>
      <vt:lpstr>Portuguese Sign Language (LGP) and the Portuguese Deaf Community: Language, Culture, History  </vt:lpstr>
      <vt:lpstr>Official recognition of LGP  - Língua Gestual Portuguesa </vt:lpstr>
      <vt:lpstr>Apresentação do PowerPoint</vt:lpstr>
      <vt:lpstr>Other achievements followed</vt:lpstr>
      <vt:lpstr>LGP history</vt:lpstr>
      <vt:lpstr>One proof of LGP in XVth century</vt:lpstr>
      <vt:lpstr>One excerpt from the book</vt:lpstr>
      <vt:lpstr>First school for the Deaf in Portugal</vt:lpstr>
      <vt:lpstr>Pär Aron Borg and his manual alphabet</vt:lpstr>
      <vt:lpstr>Portuguese manual alphabet</vt:lpstr>
      <vt:lpstr>Training of SLInterpreters and teachers of LGP</vt:lpstr>
      <vt:lpstr>Language and linguistics</vt:lpstr>
      <vt:lpstr>Sign language grammar</vt:lpstr>
      <vt:lpstr>Apresentação do PowerPoint</vt:lpstr>
      <vt:lpstr>Localization – signs attached to the body</vt:lpstr>
      <vt:lpstr>Localization – signs away from the body</vt:lpstr>
      <vt:lpstr>Other phonological components</vt:lpstr>
      <vt:lpstr>New signs – My Phd investigation</vt:lpstr>
      <vt:lpstr>Contexts of lexical productivity</vt:lpstr>
      <vt:lpstr>Research methology</vt:lpstr>
      <vt:lpstr>Thank you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Portuguese Sign Language and the Portuguese Deaf Community</dc:title>
  <dc:creator>Maria José</dc:creator>
  <cp:lastModifiedBy>Miguel Almeida</cp:lastModifiedBy>
  <cp:revision>45</cp:revision>
  <dcterms:created xsi:type="dcterms:W3CDTF">2014-10-29T14:54:29Z</dcterms:created>
  <dcterms:modified xsi:type="dcterms:W3CDTF">2014-11-10T12:56:48Z</dcterms:modified>
</cp:coreProperties>
</file>