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56" r:id="rId2"/>
    <p:sldId id="257" r:id="rId3"/>
    <p:sldId id="264" r:id="rId4"/>
    <p:sldId id="265" r:id="rId5"/>
    <p:sldId id="267" r:id="rId6"/>
    <p:sldId id="266" r:id="rId7"/>
    <p:sldId id="261" r:id="rId8"/>
    <p:sldId id="259" r:id="rId9"/>
    <p:sldId id="268" r:id="rId10"/>
    <p:sldId id="260" r:id="rId11"/>
    <p:sldId id="277" r:id="rId12"/>
    <p:sldId id="262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</p:sldIdLst>
  <p:sldSz cx="9144000" cy="6858000" type="screen4x3"/>
  <p:notesSz cx="6858000" cy="9144000"/>
  <p:defaultTextStyle>
    <a:defPPr>
      <a:defRPr lang="sl-S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0" d="100"/>
          <a:sy n="90" d="100"/>
        </p:scale>
        <p:origin x="-102" y="-3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8D066D-057B-4BDC-A874-E2FA0793FCA5}" type="datetimeFigureOut">
              <a:rPr lang="nl-NL" smtClean="0"/>
              <a:pPr/>
              <a:t>13-5-2014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BC315F-5A06-4032-88DE-249E7B1B52A6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35593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BC315F-5A06-4032-88DE-249E7B1B52A6}" type="slidenum">
              <a:rPr lang="nl-NL" smtClean="0"/>
              <a:pPr/>
              <a:t>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7887815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 err="1" smtClean="0"/>
              <a:t>COMMENT</a:t>
            </a:r>
            <a:r>
              <a:rPr lang="nl-NL" dirty="0" smtClean="0"/>
              <a:t>:</a:t>
            </a:r>
            <a:r>
              <a:rPr lang="nl-NL" baseline="0" dirty="0" smtClean="0"/>
              <a:t> </a:t>
            </a:r>
            <a:r>
              <a:rPr lang="nl-NL" dirty="0" err="1" smtClean="0"/>
              <a:t>Where</a:t>
            </a:r>
            <a:r>
              <a:rPr lang="nl-NL" dirty="0" smtClean="0"/>
              <a:t> does the</a:t>
            </a:r>
            <a:r>
              <a:rPr lang="nl-NL" baseline="0" dirty="0" smtClean="0"/>
              <a:t> c) </a:t>
            </a:r>
            <a:r>
              <a:rPr lang="nl-NL" baseline="0" dirty="0" err="1" smtClean="0"/>
              <a:t>come</a:t>
            </a:r>
            <a:r>
              <a:rPr lang="nl-NL" baseline="0" dirty="0" smtClean="0"/>
              <a:t> </a:t>
            </a:r>
            <a:r>
              <a:rPr lang="nl-NL" baseline="0" dirty="0" err="1" smtClean="0"/>
              <a:t>from</a:t>
            </a:r>
            <a:r>
              <a:rPr lang="nl-NL" baseline="0" dirty="0" smtClean="0"/>
              <a:t>, </a:t>
            </a:r>
            <a:r>
              <a:rPr lang="nl-NL" baseline="0" dirty="0" err="1" smtClean="0"/>
              <a:t>same</a:t>
            </a:r>
            <a:r>
              <a:rPr lang="nl-NL" baseline="0" dirty="0" smtClean="0"/>
              <a:t> </a:t>
            </a:r>
            <a:r>
              <a:rPr lang="nl-NL" baseline="0" dirty="0" err="1" smtClean="0"/>
              <a:t>for</a:t>
            </a:r>
            <a:r>
              <a:rPr lang="nl-NL" baseline="0" dirty="0" smtClean="0"/>
              <a:t> b) </a:t>
            </a:r>
            <a:r>
              <a:rPr lang="nl-NL" baseline="0" dirty="0" err="1" smtClean="0"/>
              <a:t>and</a:t>
            </a:r>
            <a:r>
              <a:rPr lang="nl-NL" baseline="0" dirty="0" smtClean="0"/>
              <a:t> d) later on????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BC315F-5A06-4032-88DE-249E7B1B52A6}" type="slidenum">
              <a:rPr lang="nl-NL" smtClean="0"/>
              <a:pPr/>
              <a:t>8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901482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sl-S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77F601-807C-48E8-9B4F-70DE64761E7D}" type="datetimeFigureOut">
              <a:rPr lang="sl-SI" smtClean="0"/>
              <a:pPr/>
              <a:t>13.5.2014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8F46D-86A8-470E-963C-1517F655BD54}" type="slidenum">
              <a:rPr lang="sl-SI" smtClean="0"/>
              <a:pPr/>
              <a:t>‹nr.›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2805843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77F601-807C-48E8-9B4F-70DE64761E7D}" type="datetimeFigureOut">
              <a:rPr lang="sl-SI" smtClean="0"/>
              <a:pPr/>
              <a:t>13.5.2014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8F46D-86A8-470E-963C-1517F655BD54}" type="slidenum">
              <a:rPr lang="sl-SI" smtClean="0"/>
              <a:pPr/>
              <a:t>‹nr.›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2026849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77F601-807C-48E8-9B4F-70DE64761E7D}" type="datetimeFigureOut">
              <a:rPr lang="sl-SI" smtClean="0"/>
              <a:pPr/>
              <a:t>13.5.2014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8F46D-86A8-470E-963C-1517F655BD54}" type="slidenum">
              <a:rPr lang="sl-SI" smtClean="0"/>
              <a:pPr/>
              <a:t>‹nr.›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4240245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77F601-807C-48E8-9B4F-70DE64761E7D}" type="datetimeFigureOut">
              <a:rPr lang="sl-SI" smtClean="0"/>
              <a:pPr/>
              <a:t>13.5.2014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8F46D-86A8-470E-963C-1517F655BD54}" type="slidenum">
              <a:rPr lang="sl-SI" smtClean="0"/>
              <a:pPr/>
              <a:t>‹nr.›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0489598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77F601-807C-48E8-9B4F-70DE64761E7D}" type="datetimeFigureOut">
              <a:rPr lang="sl-SI" smtClean="0"/>
              <a:pPr/>
              <a:t>13.5.2014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8F46D-86A8-470E-963C-1517F655BD54}" type="slidenum">
              <a:rPr lang="sl-SI" smtClean="0"/>
              <a:pPr/>
              <a:t>‹nr.›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4586994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77F601-807C-48E8-9B4F-70DE64761E7D}" type="datetimeFigureOut">
              <a:rPr lang="sl-SI" smtClean="0"/>
              <a:pPr/>
              <a:t>13.5.2014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8F46D-86A8-470E-963C-1517F655BD54}" type="slidenum">
              <a:rPr lang="sl-SI" smtClean="0"/>
              <a:pPr/>
              <a:t>‹nr.›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2444052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77F601-807C-48E8-9B4F-70DE64761E7D}" type="datetimeFigureOut">
              <a:rPr lang="sl-SI" smtClean="0"/>
              <a:pPr/>
              <a:t>13.5.2014</a:t>
            </a:fld>
            <a:endParaRPr lang="sl-S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8F46D-86A8-470E-963C-1517F655BD54}" type="slidenum">
              <a:rPr lang="sl-SI" smtClean="0"/>
              <a:pPr/>
              <a:t>‹nr.›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3097517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77F601-807C-48E8-9B4F-70DE64761E7D}" type="datetimeFigureOut">
              <a:rPr lang="sl-SI" smtClean="0"/>
              <a:pPr/>
              <a:t>13.5.2014</a:t>
            </a:fld>
            <a:endParaRPr lang="sl-S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8F46D-86A8-470E-963C-1517F655BD54}" type="slidenum">
              <a:rPr lang="sl-SI" smtClean="0"/>
              <a:pPr/>
              <a:t>‹nr.›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2135016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77F601-807C-48E8-9B4F-70DE64761E7D}" type="datetimeFigureOut">
              <a:rPr lang="sl-SI" smtClean="0"/>
              <a:pPr/>
              <a:t>13.5.2014</a:t>
            </a:fld>
            <a:endParaRPr lang="sl-S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8F46D-86A8-470E-963C-1517F655BD54}" type="slidenum">
              <a:rPr lang="sl-SI" smtClean="0"/>
              <a:pPr/>
              <a:t>‹nr.›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5324731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77F601-807C-48E8-9B4F-70DE64761E7D}" type="datetimeFigureOut">
              <a:rPr lang="sl-SI" smtClean="0"/>
              <a:pPr/>
              <a:t>13.5.2014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8F46D-86A8-470E-963C-1517F655BD54}" type="slidenum">
              <a:rPr lang="sl-SI" smtClean="0"/>
              <a:pPr/>
              <a:t>‹nr.›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6653462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l-S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77F601-807C-48E8-9B4F-70DE64761E7D}" type="datetimeFigureOut">
              <a:rPr lang="sl-SI" smtClean="0"/>
              <a:pPr/>
              <a:t>13.5.2014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8F46D-86A8-470E-963C-1517F655BD54}" type="slidenum">
              <a:rPr lang="sl-SI" smtClean="0"/>
              <a:pPr/>
              <a:t>‹nr.›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8960208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77F601-807C-48E8-9B4F-70DE64761E7D}" type="datetimeFigureOut">
              <a:rPr lang="sl-SI" smtClean="0"/>
              <a:pPr/>
              <a:t>13.5.2014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28F46D-86A8-470E-963C-1517F655BD54}" type="slidenum">
              <a:rPr lang="sl-SI" smtClean="0"/>
              <a:pPr/>
              <a:t>‹nr.›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6466132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l-SI" smtClean="0"/>
              <a:t>WG3: Innovative e-dictionaries</a:t>
            </a:r>
            <a:endParaRPr lang="sl-SI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sl-SI" dirty="0" smtClean="0"/>
              <a:t>Simon Krek</a:t>
            </a:r>
          </a:p>
          <a:p>
            <a:r>
              <a:rPr lang="sl-SI" sz="2400" dirty="0" smtClean="0"/>
              <a:t>„Jožef Stefan“ Institute, Ljubljana, Slovenia</a:t>
            </a:r>
            <a:endParaRPr lang="sl-SI" dirty="0" smtClean="0"/>
          </a:p>
          <a:p>
            <a:r>
              <a:rPr lang="sl-SI" dirty="0" smtClean="0"/>
              <a:t>Carole Tiberius</a:t>
            </a:r>
          </a:p>
          <a:p>
            <a:r>
              <a:rPr lang="sl-SI" sz="2400" dirty="0" smtClean="0"/>
              <a:t>Institute </a:t>
            </a:r>
            <a:r>
              <a:rPr lang="nl-NL" sz="2400" dirty="0" smtClean="0"/>
              <a:t>of</a:t>
            </a:r>
            <a:r>
              <a:rPr lang="sl-SI" sz="2400" dirty="0" smtClean="0"/>
              <a:t> Dutch Lexicology, Leiden, the Netherlands</a:t>
            </a:r>
            <a:endParaRPr lang="sl-SI" sz="2400" dirty="0"/>
          </a:p>
        </p:txBody>
      </p:sp>
    </p:spTree>
    <p:extLst>
      <p:ext uri="{BB962C8B-B14F-4D97-AF65-F5344CB8AC3E}">
        <p14:creationId xmlns:p14="http://schemas.microsoft.com/office/powerpoint/2010/main" val="259524027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Scientific focus</a:t>
            </a:r>
            <a:endParaRPr lang="sl-S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sl-SI" smtClean="0">
                <a:solidFill>
                  <a:schemeClr val="bg1">
                    <a:lumMod val="65000"/>
                  </a:schemeClr>
                </a:solidFill>
              </a:rPr>
              <a:t>(a) </a:t>
            </a:r>
            <a:r>
              <a:rPr lang="en-US" smtClean="0">
                <a:solidFill>
                  <a:schemeClr val="bg1">
                    <a:lumMod val="65000"/>
                  </a:schemeClr>
                </a:solidFill>
              </a:rPr>
              <a:t>turning paper dictionaries into a digital format</a:t>
            </a:r>
            <a:endParaRPr lang="sl-SI" smtClean="0">
              <a:solidFill>
                <a:schemeClr val="bg1">
                  <a:lumMod val="65000"/>
                </a:schemeClr>
              </a:solidFill>
            </a:endParaRPr>
          </a:p>
          <a:p>
            <a:r>
              <a:rPr lang="en-US" smtClean="0"/>
              <a:t>(b</a:t>
            </a:r>
            <a:r>
              <a:rPr lang="en-US"/>
              <a:t>) mapping current and possible future trends for the creation of born-digital dictionaries, focusing on the latest developments in e-lexicography and the </a:t>
            </a:r>
            <a:r>
              <a:rPr lang="en-US" u="sng"/>
              <a:t>interface </a:t>
            </a:r>
            <a:r>
              <a:rPr lang="en-US"/>
              <a:t>between lexicography and </a:t>
            </a:r>
            <a:r>
              <a:rPr lang="en-US" u="sng" smtClean="0"/>
              <a:t>computational linguistics</a:t>
            </a:r>
            <a:endParaRPr lang="sl-SI" u="sng" smtClean="0"/>
          </a:p>
          <a:p>
            <a:r>
              <a:rPr lang="en-US" smtClean="0">
                <a:solidFill>
                  <a:schemeClr val="bg1">
                    <a:lumMod val="65000"/>
                  </a:schemeClr>
                </a:solidFill>
              </a:rPr>
              <a:t>(c) obtaining and overview </a:t>
            </a:r>
            <a:r>
              <a:rPr lang="sl-SI" smtClean="0">
                <a:solidFill>
                  <a:schemeClr val="bg1">
                    <a:lumMod val="65000"/>
                  </a:schemeClr>
                </a:solidFill>
              </a:rPr>
              <a:t>...</a:t>
            </a:r>
            <a:r>
              <a:rPr lang="en-US" smtClean="0">
                <a:solidFill>
                  <a:schemeClr val="bg1">
                    <a:lumMod val="65000"/>
                  </a:schemeClr>
                </a:solidFill>
              </a:rPr>
              <a:t> accessibility of authoritative dictionary information </a:t>
            </a:r>
            <a:r>
              <a:rPr lang="sl-SI" smtClean="0">
                <a:solidFill>
                  <a:schemeClr val="bg1">
                    <a:lumMod val="65000"/>
                  </a:schemeClr>
                </a:solidFill>
              </a:rPr>
              <a:t>...</a:t>
            </a:r>
            <a:r>
              <a:rPr lang="en-US" smtClean="0">
                <a:solidFill>
                  <a:schemeClr val="bg1">
                    <a:lumMod val="65000"/>
                  </a:schemeClr>
                </a:solidFill>
              </a:rPr>
              <a:t> can be improved </a:t>
            </a:r>
            <a:r>
              <a:rPr lang="sl-SI" smtClean="0">
                <a:solidFill>
                  <a:schemeClr val="bg1">
                    <a:lumMod val="65000"/>
                  </a:schemeClr>
                </a:solidFill>
              </a:rPr>
              <a:t>...</a:t>
            </a:r>
          </a:p>
        </p:txBody>
      </p:sp>
    </p:spTree>
    <p:extLst>
      <p:ext uri="{BB962C8B-B14F-4D97-AF65-F5344CB8AC3E}">
        <p14:creationId xmlns:p14="http://schemas.microsoft.com/office/powerpoint/2010/main" val="206887877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Scientific focus ctd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(d) exploring the possibilities of extensive </a:t>
            </a:r>
            <a:r>
              <a:rPr lang="en-US" u="sng" smtClean="0"/>
              <a:t>linking</a:t>
            </a:r>
            <a:r>
              <a:rPr lang="en-US" smtClean="0"/>
              <a:t> of dictionary </a:t>
            </a:r>
            <a:r>
              <a:rPr lang="en-US" u="sng" smtClean="0"/>
              <a:t>content </a:t>
            </a:r>
            <a:r>
              <a:rPr lang="en-US" smtClean="0"/>
              <a:t>from different European languages</a:t>
            </a:r>
            <a:endParaRPr lang="sl-SI" smtClean="0"/>
          </a:p>
          <a:p>
            <a:r>
              <a:rPr lang="en-US" smtClean="0">
                <a:solidFill>
                  <a:schemeClr val="bg1">
                    <a:lumMod val="65000"/>
                  </a:schemeClr>
                </a:solidFill>
              </a:rPr>
              <a:t>(e) developing shared editorial standards and discussing new methodologies to describe the common European heritage of much of the vocabularies of the languages of Europe</a:t>
            </a:r>
            <a:endParaRPr lang="en-US">
              <a:solidFill>
                <a:schemeClr val="bg1">
                  <a:lumMod val="65000"/>
                </a:schemeClr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Other WGs</a:t>
            </a:r>
            <a:endParaRPr lang="sl-S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mtClean="0"/>
              <a:t>In this WG, requirements from WG1 dealing with </a:t>
            </a:r>
            <a:r>
              <a:rPr lang="en-US" u="sng" smtClean="0"/>
              <a:t>linking information </a:t>
            </a:r>
            <a:r>
              <a:rPr lang="en-US" smtClean="0"/>
              <a:t>between dictionaries and with the user interface will be taken into account. </a:t>
            </a:r>
            <a:endParaRPr lang="sl-SI" smtClean="0"/>
          </a:p>
          <a:p>
            <a:r>
              <a:rPr lang="en-US" smtClean="0"/>
              <a:t>Interaction will also take place with WG4 to be able to take into account the new insights into the lexicographical description of the vocabularies of the different European languages.</a:t>
            </a:r>
            <a:endParaRPr lang="sl-SI" smtClean="0"/>
          </a:p>
        </p:txBody>
      </p:sp>
    </p:spTree>
    <p:extLst>
      <p:ext uri="{BB962C8B-B14F-4D97-AF65-F5344CB8AC3E}">
        <p14:creationId xmlns:p14="http://schemas.microsoft.com/office/powerpoint/2010/main" val="277931740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WORK PLAN &amp; TIME-TABLE</a:t>
            </a:r>
            <a:endParaRPr lang="sl-S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smtClean="0"/>
              <a:t>topics (from the original proposal)</a:t>
            </a:r>
          </a:p>
          <a:p>
            <a:r>
              <a:rPr lang="sl-SI" smtClean="0"/>
              <a:t>meetings (6)</a:t>
            </a:r>
          </a:p>
          <a:p>
            <a:pPr lvl="1"/>
            <a:r>
              <a:rPr lang="sl-SI" smtClean="0"/>
              <a:t>results</a:t>
            </a:r>
          </a:p>
          <a:p>
            <a:pPr lvl="1"/>
            <a:r>
              <a:rPr lang="sl-SI" smtClean="0"/>
              <a:t>outputs</a:t>
            </a:r>
          </a:p>
          <a:p>
            <a:r>
              <a:rPr lang="sl-SI" smtClean="0"/>
              <a:t>training school (year 3)</a:t>
            </a:r>
          </a:p>
        </p:txBody>
      </p:sp>
    </p:spTree>
    <p:extLst>
      <p:ext uri="{BB962C8B-B14F-4D97-AF65-F5344CB8AC3E}">
        <p14:creationId xmlns:p14="http://schemas.microsoft.com/office/powerpoint/2010/main" val="287841591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Topics – WG3</a:t>
            </a:r>
            <a:endParaRPr lang="sl-S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484784"/>
            <a:ext cx="8229600" cy="4853136"/>
          </a:xfrm>
        </p:spPr>
        <p:txBody>
          <a:bodyPr>
            <a:normAutofit fontScale="85000" lnSpcReduction="20000"/>
          </a:bodyPr>
          <a:lstStyle/>
          <a:p>
            <a:pPr marL="514350" lvl="0" indent="-514350">
              <a:buFont typeface="+mj-lt"/>
              <a:buAutoNum type="arabicPeriod"/>
            </a:pPr>
            <a:r>
              <a:rPr lang="sl-SI" smtClean="0"/>
              <a:t>d</a:t>
            </a:r>
            <a:r>
              <a:rPr lang="en-GB" smtClean="0"/>
              <a:t>escription </a:t>
            </a:r>
            <a:r>
              <a:rPr lang="en-GB"/>
              <a:t>of the workflow for corpus-based lexicography</a:t>
            </a:r>
            <a:endParaRPr lang="sl-SI"/>
          </a:p>
          <a:p>
            <a:pPr marL="514350" lvl="0" indent="-514350">
              <a:buFont typeface="+mj-lt"/>
              <a:buAutoNum type="arabicPeriod"/>
            </a:pPr>
            <a:r>
              <a:rPr lang="sl-SI" smtClean="0"/>
              <a:t>o</a:t>
            </a:r>
            <a:r>
              <a:rPr lang="en-GB" smtClean="0"/>
              <a:t>verview </a:t>
            </a:r>
            <a:r>
              <a:rPr lang="en-GB"/>
              <a:t>of existing software needed in this workflow</a:t>
            </a:r>
            <a:endParaRPr lang="sl-SI"/>
          </a:p>
          <a:p>
            <a:pPr marL="514350" lvl="0" indent="-514350">
              <a:buFont typeface="+mj-lt"/>
              <a:buAutoNum type="arabicPeriod"/>
            </a:pPr>
            <a:r>
              <a:rPr lang="sl-SI" smtClean="0"/>
              <a:t>D</a:t>
            </a:r>
            <a:r>
              <a:rPr lang="en-GB" smtClean="0"/>
              <a:t>ictionary </a:t>
            </a:r>
            <a:r>
              <a:rPr lang="en-GB"/>
              <a:t>Writing Systems (and Corpus Query Systems)</a:t>
            </a:r>
            <a:endParaRPr lang="sl-SI"/>
          </a:p>
          <a:p>
            <a:pPr marL="514350" lvl="0" indent="-514350">
              <a:buFont typeface="+mj-lt"/>
              <a:buAutoNum type="arabicPeriod"/>
            </a:pPr>
            <a:r>
              <a:rPr lang="en-GB"/>
              <a:t>Analysis of the possible impact of automatic acquisition of lexical data (distributional thesauri etc</a:t>
            </a:r>
            <a:r>
              <a:rPr lang="en-GB" smtClean="0"/>
              <a:t>.)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GB" smtClean="0"/>
              <a:t>Analysis of the interface between dictionaries and computational lexica (cf. wordnets) and syntactically and semantically annotated corpora (Frame</a:t>
            </a:r>
            <a:r>
              <a:rPr lang="sl-SI" smtClean="0"/>
              <a:t>N</a:t>
            </a:r>
            <a:r>
              <a:rPr lang="en-GB" smtClean="0"/>
              <a:t>et, Semcor, Senseval)</a:t>
            </a:r>
            <a:endParaRPr lang="sl-SI" smtClean="0"/>
          </a:p>
          <a:p>
            <a:pPr marL="514350" indent="-514350">
              <a:buFont typeface="+mj-lt"/>
              <a:buAutoNum type="arabicPeriod"/>
            </a:pPr>
            <a:r>
              <a:rPr lang="en-GB" smtClean="0"/>
              <a:t>Investigation of possible use of dictionary content for computational linguistic applications</a:t>
            </a:r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97722755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July 2014</a:t>
            </a:r>
            <a:endParaRPr lang="sl-S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b="1" dirty="0" smtClean="0"/>
              <a:t>Workflow </a:t>
            </a:r>
            <a:r>
              <a:rPr lang="en-GB" b="1" dirty="0"/>
              <a:t>of corpus-based lexicography; Software to support lexicographical workflow  </a:t>
            </a:r>
            <a:r>
              <a:rPr lang="en-GB" b="1" dirty="0" smtClean="0"/>
              <a:t>(backup</a:t>
            </a:r>
            <a:r>
              <a:rPr lang="en-GB" b="1" dirty="0"/>
              <a:t>, version control etc</a:t>
            </a:r>
            <a:r>
              <a:rPr lang="en-GB" b="1" dirty="0" smtClean="0"/>
              <a:t>.)</a:t>
            </a:r>
            <a:endParaRPr lang="sl-SI" b="1" dirty="0" smtClean="0"/>
          </a:p>
          <a:p>
            <a:r>
              <a:rPr lang="sl-SI" dirty="0" smtClean="0"/>
              <a:t>responsibility:</a:t>
            </a:r>
            <a:r>
              <a:rPr lang="en-GB" b="1" dirty="0" smtClean="0"/>
              <a:t> </a:t>
            </a:r>
            <a:endParaRPr lang="sl-SI" b="1" dirty="0" smtClean="0"/>
          </a:p>
          <a:p>
            <a:pPr lvl="1"/>
            <a:r>
              <a:rPr lang="sl-SI" dirty="0" smtClean="0"/>
              <a:t>Carole </a:t>
            </a:r>
            <a:r>
              <a:rPr lang="en-GB" dirty="0" smtClean="0"/>
              <a:t>Tiberius</a:t>
            </a:r>
            <a:endParaRPr lang="sl-SI" dirty="0"/>
          </a:p>
          <a:p>
            <a:r>
              <a:rPr lang="sl-SI" dirty="0" smtClean="0"/>
              <a:t>r</a:t>
            </a:r>
            <a:r>
              <a:rPr lang="en-GB" dirty="0" err="1" smtClean="0"/>
              <a:t>esult</a:t>
            </a:r>
            <a:r>
              <a:rPr lang="en-GB" dirty="0"/>
              <a:t>: </a:t>
            </a:r>
            <a:endParaRPr lang="sl-SI" dirty="0" smtClean="0"/>
          </a:p>
          <a:p>
            <a:pPr lvl="1"/>
            <a:r>
              <a:rPr lang="en-GB" dirty="0" smtClean="0"/>
              <a:t>better </a:t>
            </a:r>
            <a:r>
              <a:rPr lang="en-GB" dirty="0"/>
              <a:t>understanding of the workflow (including an overview of software that is necessary for a smooth workflow) which results in better planning of </a:t>
            </a:r>
            <a:r>
              <a:rPr lang="en-GB"/>
              <a:t>future </a:t>
            </a:r>
            <a:r>
              <a:rPr lang="en-GB" smtClean="0"/>
              <a:t>projects</a:t>
            </a:r>
            <a:endParaRPr lang="sl-SI" smtClean="0"/>
          </a:p>
          <a:p>
            <a:r>
              <a:rPr lang="sl-SI" smtClean="0"/>
              <a:t>output: deliverable</a:t>
            </a:r>
          </a:p>
          <a:p>
            <a:pPr lvl="1"/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292557200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January 2015</a:t>
            </a:r>
            <a:endParaRPr lang="sl-S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b="1" smtClean="0"/>
              <a:t>Software </a:t>
            </a:r>
            <a:r>
              <a:rPr lang="en-GB" b="1"/>
              <a:t>to support lexicographical workflow: DWS and CQS </a:t>
            </a:r>
            <a:endParaRPr lang="sl-SI" b="1" smtClean="0"/>
          </a:p>
          <a:p>
            <a:r>
              <a:rPr lang="sl-SI" smtClean="0"/>
              <a:t>responsibility: </a:t>
            </a:r>
          </a:p>
          <a:p>
            <a:pPr lvl="1"/>
            <a:r>
              <a:rPr lang="sl-SI" smtClean="0"/>
              <a:t>Simon </a:t>
            </a:r>
            <a:r>
              <a:rPr lang="en-GB" smtClean="0"/>
              <a:t>Krek</a:t>
            </a:r>
            <a:endParaRPr lang="sl-SI"/>
          </a:p>
          <a:p>
            <a:r>
              <a:rPr lang="sl-SI" smtClean="0"/>
              <a:t>r</a:t>
            </a:r>
            <a:r>
              <a:rPr lang="en-GB" smtClean="0"/>
              <a:t>esult:</a:t>
            </a:r>
            <a:endParaRPr lang="sl-SI" smtClean="0"/>
          </a:p>
          <a:p>
            <a:pPr lvl="1"/>
            <a:r>
              <a:rPr lang="en-GB" smtClean="0"/>
              <a:t>description </a:t>
            </a:r>
            <a:r>
              <a:rPr lang="en-GB"/>
              <a:t>of DWSs and in particular the newly developed (web) applications for querying </a:t>
            </a:r>
            <a:r>
              <a:rPr lang="en-GB" smtClean="0"/>
              <a:t>corpora</a:t>
            </a:r>
            <a:endParaRPr lang="sl-SI" smtClean="0"/>
          </a:p>
          <a:p>
            <a:r>
              <a:rPr lang="sl-SI" smtClean="0"/>
              <a:t>output: deliverable, report in eLex2015?</a:t>
            </a:r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68484185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July 2015</a:t>
            </a:r>
            <a:endParaRPr lang="sl-S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b="1"/>
              <a:t>Automatic acquisition of lexical data and its impact (what works, what doesn’t work – example sentences, collocations, neologisms, definitions, word senses) </a:t>
            </a:r>
            <a:endParaRPr lang="sl-SI" b="1" smtClean="0"/>
          </a:p>
          <a:p>
            <a:r>
              <a:rPr lang="sl-SI" smtClean="0"/>
              <a:t>responsibility: </a:t>
            </a:r>
          </a:p>
          <a:p>
            <a:pPr lvl="1"/>
            <a:r>
              <a:rPr lang="sl-SI" smtClean="0"/>
              <a:t>Carole </a:t>
            </a:r>
            <a:r>
              <a:rPr lang="en-GB" smtClean="0"/>
              <a:t>Tiberius</a:t>
            </a:r>
            <a:endParaRPr lang="sl-SI"/>
          </a:p>
          <a:p>
            <a:r>
              <a:rPr lang="sl-SI" smtClean="0"/>
              <a:t>r</a:t>
            </a:r>
            <a:r>
              <a:rPr lang="en-GB" smtClean="0"/>
              <a:t>esult:</a:t>
            </a:r>
            <a:endParaRPr lang="sl-SI" smtClean="0"/>
          </a:p>
          <a:p>
            <a:pPr lvl="1"/>
            <a:r>
              <a:rPr lang="en-GB" smtClean="0"/>
              <a:t>exploring </a:t>
            </a:r>
            <a:r>
              <a:rPr lang="en-GB"/>
              <a:t>the possibility of automation of particular tasks within corpus-based lexicography as </a:t>
            </a:r>
            <a:r>
              <a:rPr lang="en-GB" smtClean="0"/>
              <a:t>support </a:t>
            </a:r>
            <a:r>
              <a:rPr lang="en-GB"/>
              <a:t>to lexicographers / lexicographical </a:t>
            </a:r>
            <a:r>
              <a:rPr lang="en-GB" smtClean="0"/>
              <a:t>workflow</a:t>
            </a:r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29435977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January 2016</a:t>
            </a:r>
            <a:endParaRPr lang="sl-S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b="1"/>
              <a:t>Between Corpora and Dictionaries – analysis of the interface between dictionaries and computational lexica and </a:t>
            </a:r>
            <a:r>
              <a:rPr lang="en-GB" b="1" smtClean="0"/>
              <a:t>corpora</a:t>
            </a:r>
            <a:endParaRPr lang="sl-SI" smtClean="0"/>
          </a:p>
          <a:p>
            <a:r>
              <a:rPr lang="sl-SI" smtClean="0"/>
              <a:t>responsibility: </a:t>
            </a:r>
          </a:p>
          <a:p>
            <a:pPr lvl="1"/>
            <a:r>
              <a:rPr lang="sl-SI" smtClean="0"/>
              <a:t>Simon </a:t>
            </a:r>
            <a:r>
              <a:rPr lang="en-GB" smtClean="0"/>
              <a:t>Krek</a:t>
            </a:r>
            <a:endParaRPr lang="sl-SI"/>
          </a:p>
          <a:p>
            <a:r>
              <a:rPr lang="sl-SI" smtClean="0"/>
              <a:t>r</a:t>
            </a:r>
            <a:r>
              <a:rPr lang="en-GB" smtClean="0"/>
              <a:t>esult:</a:t>
            </a:r>
            <a:endParaRPr lang="sl-SI" smtClean="0"/>
          </a:p>
          <a:p>
            <a:pPr lvl="1"/>
            <a:r>
              <a:rPr lang="en-GB" smtClean="0"/>
              <a:t>exploring </a:t>
            </a:r>
            <a:r>
              <a:rPr lang="en-GB"/>
              <a:t>the possibiltiy of collecting lexically and semantically organized data in a completely automated process where the data could be used for immediate visualization for human users interested in lexical behaviour of words</a:t>
            </a:r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08954081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July 2016</a:t>
            </a:r>
            <a:endParaRPr lang="sl-S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b="1" smtClean="0"/>
              <a:t>The </a:t>
            </a:r>
            <a:r>
              <a:rPr lang="en-GB" b="1"/>
              <a:t>use of lexicographical data in computational linguistics –  investigation of possible use of dictionary content for computational linguistic applications </a:t>
            </a:r>
            <a:endParaRPr lang="sl-SI" b="1" smtClean="0"/>
          </a:p>
          <a:p>
            <a:r>
              <a:rPr lang="sl-SI" smtClean="0"/>
              <a:t>responsibility: ?</a:t>
            </a:r>
            <a:endParaRPr lang="sl-SI"/>
          </a:p>
          <a:p>
            <a:r>
              <a:rPr lang="en-GB"/>
              <a:t>Result</a:t>
            </a:r>
            <a:r>
              <a:rPr lang="en-GB" smtClean="0"/>
              <a:t>:</a:t>
            </a:r>
            <a:endParaRPr lang="sl-SI" smtClean="0"/>
          </a:p>
          <a:p>
            <a:pPr lvl="1"/>
            <a:r>
              <a:rPr lang="en-GB" smtClean="0"/>
              <a:t>better </a:t>
            </a:r>
            <a:r>
              <a:rPr lang="en-GB"/>
              <a:t>understanding of the need of computational linguistic community for lexicographically organized data and vice versa</a:t>
            </a:r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41987186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Programme</a:t>
            </a:r>
            <a:endParaRPr lang="sl-S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mtClean="0"/>
              <a:t>11</a:t>
            </a:r>
            <a:r>
              <a:rPr lang="sl-SI" smtClean="0"/>
              <a:t>:</a:t>
            </a:r>
            <a:r>
              <a:rPr lang="en-US" smtClean="0"/>
              <a:t>15-11</a:t>
            </a:r>
            <a:r>
              <a:rPr lang="sl-SI" smtClean="0"/>
              <a:t>:</a:t>
            </a:r>
            <a:r>
              <a:rPr lang="en-US" smtClean="0"/>
              <a:t>35	</a:t>
            </a:r>
            <a:r>
              <a:rPr lang="sl-SI" smtClean="0"/>
              <a:t>INFO &amp; </a:t>
            </a:r>
            <a:r>
              <a:rPr lang="en-US" smtClean="0"/>
              <a:t>PRACTICALITIES</a:t>
            </a:r>
            <a:endParaRPr lang="sl-SI" smtClean="0"/>
          </a:p>
          <a:p>
            <a:r>
              <a:rPr lang="en-US" smtClean="0"/>
              <a:t>11</a:t>
            </a:r>
            <a:r>
              <a:rPr lang="sl-SI" smtClean="0"/>
              <a:t>:</a:t>
            </a:r>
            <a:r>
              <a:rPr lang="en-US" smtClean="0"/>
              <a:t>35-12</a:t>
            </a:r>
            <a:r>
              <a:rPr lang="sl-SI" smtClean="0"/>
              <a:t>:</a:t>
            </a:r>
            <a:r>
              <a:rPr lang="en-US" smtClean="0"/>
              <a:t>15	WORK PLAN &amp; TIME-TABLE </a:t>
            </a:r>
          </a:p>
          <a:p>
            <a:r>
              <a:rPr lang="en-US" smtClean="0"/>
              <a:t>12</a:t>
            </a:r>
            <a:r>
              <a:rPr lang="sl-SI" smtClean="0"/>
              <a:t>:</a:t>
            </a:r>
            <a:r>
              <a:rPr lang="en-US" smtClean="0"/>
              <a:t>15-12</a:t>
            </a:r>
            <a:r>
              <a:rPr lang="sl-SI" smtClean="0"/>
              <a:t>:</a:t>
            </a:r>
            <a:r>
              <a:rPr lang="en-US" smtClean="0"/>
              <a:t>40	TASKS FOR </a:t>
            </a:r>
            <a:r>
              <a:rPr lang="sl-SI" smtClean="0"/>
              <a:t>BOLZANO</a:t>
            </a:r>
            <a:endParaRPr lang="en-US" smtClean="0"/>
          </a:p>
          <a:p>
            <a:r>
              <a:rPr lang="en-US" smtClean="0"/>
              <a:t>12</a:t>
            </a:r>
            <a:r>
              <a:rPr lang="sl-SI" smtClean="0"/>
              <a:t>:</a:t>
            </a:r>
            <a:r>
              <a:rPr lang="en-US" smtClean="0"/>
              <a:t>40-12</a:t>
            </a:r>
            <a:r>
              <a:rPr lang="sl-SI" smtClean="0"/>
              <a:t>:</a:t>
            </a:r>
            <a:r>
              <a:rPr lang="en-US" smtClean="0"/>
              <a:t>50	THE LORENTZ CENTER</a:t>
            </a:r>
            <a:endParaRPr lang="sl-SI" smtClean="0"/>
          </a:p>
          <a:p>
            <a:r>
              <a:rPr lang="en-US" smtClean="0"/>
              <a:t>12</a:t>
            </a:r>
            <a:r>
              <a:rPr lang="sl-SI" smtClean="0"/>
              <a:t>:</a:t>
            </a:r>
            <a:r>
              <a:rPr lang="en-US" smtClean="0"/>
              <a:t>50-13</a:t>
            </a:r>
            <a:r>
              <a:rPr lang="sl-SI" smtClean="0"/>
              <a:t>:</a:t>
            </a:r>
            <a:r>
              <a:rPr lang="en-US" smtClean="0"/>
              <a:t>00	AOB AND CLOSING</a:t>
            </a:r>
          </a:p>
          <a:p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4796858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Other topics</a:t>
            </a:r>
            <a:endParaRPr lang="sl-S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 smtClean="0"/>
              <a:t>p</a:t>
            </a:r>
            <a:r>
              <a:rPr lang="en-GB" smtClean="0"/>
              <a:t>resentation</a:t>
            </a:r>
            <a:r>
              <a:rPr lang="en-GB"/>
              <a:t>, layout, design issues of e-dictionaries as well as access </a:t>
            </a:r>
            <a:r>
              <a:rPr lang="en-GB" smtClean="0"/>
              <a:t>routes</a:t>
            </a:r>
            <a:r>
              <a:rPr lang="sl-SI" smtClean="0"/>
              <a:t>?</a:t>
            </a:r>
          </a:p>
          <a:p>
            <a:pPr lvl="0"/>
            <a:r>
              <a:rPr lang="en-GB" smtClean="0"/>
              <a:t>which </a:t>
            </a:r>
            <a:r>
              <a:rPr lang="en-GB"/>
              <a:t>other topics do we miss? </a:t>
            </a:r>
            <a:endParaRPr lang="sl-SI"/>
          </a:p>
          <a:p>
            <a:r>
              <a:rPr lang="sl-SI" smtClean="0"/>
              <a:t>i</a:t>
            </a:r>
            <a:r>
              <a:rPr lang="en-GB" smtClean="0"/>
              <a:t>s </a:t>
            </a:r>
            <a:r>
              <a:rPr lang="en-GB"/>
              <a:t>the proposed order of the topics </a:t>
            </a:r>
            <a:r>
              <a:rPr lang="en-GB" smtClean="0"/>
              <a:t>OK</a:t>
            </a:r>
            <a:r>
              <a:rPr lang="sl-SI" smtClean="0"/>
              <a:t>?</a:t>
            </a:r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9403245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PRACTICALITIES</a:t>
            </a:r>
            <a:endParaRPr lang="sl-S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mtClean="0"/>
              <a:t>short introduction and presentation of </a:t>
            </a:r>
            <a:r>
              <a:rPr lang="sl-SI" smtClean="0"/>
              <a:t>the </a:t>
            </a:r>
            <a:r>
              <a:rPr lang="en-US" smtClean="0"/>
              <a:t>chair and vice-chair</a:t>
            </a:r>
            <a:endParaRPr lang="sl-SI" smtClean="0"/>
          </a:p>
          <a:p>
            <a:r>
              <a:rPr lang="en-US" smtClean="0"/>
              <a:t>overview of countries </a:t>
            </a:r>
            <a:r>
              <a:rPr lang="sl-SI" smtClean="0"/>
              <a:t>(</a:t>
            </a:r>
            <a:r>
              <a:rPr lang="en-US" smtClean="0"/>
              <a:t>and dictionaries</a:t>
            </a:r>
            <a:r>
              <a:rPr lang="sl-SI" smtClean="0"/>
              <a:t>)</a:t>
            </a:r>
            <a:r>
              <a:rPr lang="en-US" smtClean="0"/>
              <a:t> represented in </a:t>
            </a:r>
            <a:r>
              <a:rPr lang="sl-SI" smtClean="0"/>
              <a:t>WG</a:t>
            </a:r>
            <a:r>
              <a:rPr lang="en-US" smtClean="0"/>
              <a:t>3</a:t>
            </a:r>
            <a:endParaRPr lang="sl-SI" smtClean="0"/>
          </a:p>
          <a:p>
            <a:r>
              <a:rPr lang="sl-SI" smtClean="0"/>
              <a:t>topics - w</a:t>
            </a:r>
            <a:r>
              <a:rPr lang="en-GB" smtClean="0"/>
              <a:t>hat </a:t>
            </a:r>
            <a:r>
              <a:rPr lang="en-GB"/>
              <a:t>do we mean by an innovative e-dictionary in </a:t>
            </a:r>
            <a:r>
              <a:rPr lang="en-GB" smtClean="0"/>
              <a:t>WG3</a:t>
            </a:r>
            <a:r>
              <a:rPr lang="sl-SI" smtClean="0"/>
              <a:t>?</a:t>
            </a:r>
          </a:p>
          <a:p>
            <a:r>
              <a:rPr lang="sl-SI" smtClean="0"/>
              <a:t>sharing tasks</a:t>
            </a:r>
          </a:p>
          <a:p>
            <a:r>
              <a:rPr lang="sl-SI" smtClean="0"/>
              <a:t>e-publications</a:t>
            </a:r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0159437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WG3 chair – Simon Krek</a:t>
            </a:r>
            <a:endParaRPr lang="sl-S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sl-SI" dirty="0" smtClean="0"/>
              <a:t>employment</a:t>
            </a:r>
          </a:p>
          <a:p>
            <a:pPr lvl="2"/>
            <a:r>
              <a:rPr lang="en-US" dirty="0" smtClean="0"/>
              <a:t>1994-2004	</a:t>
            </a:r>
            <a:r>
              <a:rPr lang="en-US" dirty="0" err="1" smtClean="0"/>
              <a:t>DZS</a:t>
            </a:r>
            <a:r>
              <a:rPr lang="en-US" dirty="0" smtClean="0"/>
              <a:t> Publishing House, dictionary editor</a:t>
            </a:r>
          </a:p>
          <a:p>
            <a:pPr lvl="2"/>
            <a:r>
              <a:rPr lang="en-US" dirty="0" smtClean="0"/>
              <a:t>2005</a:t>
            </a:r>
            <a:r>
              <a:rPr lang="sl-SI" dirty="0" smtClean="0"/>
              <a:t>-2007	</a:t>
            </a:r>
            <a:r>
              <a:rPr lang="en-US" dirty="0" smtClean="0"/>
              <a:t>Faculty of Arts, </a:t>
            </a:r>
            <a:r>
              <a:rPr lang="en-US" dirty="0" err="1" smtClean="0"/>
              <a:t>Uni</a:t>
            </a:r>
            <a:r>
              <a:rPr lang="sl-SI" dirty="0" smtClean="0"/>
              <a:t>-</a:t>
            </a:r>
            <a:r>
              <a:rPr lang="en-US" dirty="0" smtClean="0"/>
              <a:t>Ljubljana</a:t>
            </a:r>
            <a:endParaRPr lang="sl-SI" dirty="0" smtClean="0"/>
          </a:p>
          <a:p>
            <a:pPr lvl="2"/>
            <a:r>
              <a:rPr lang="en-US" dirty="0" smtClean="0"/>
              <a:t>2008-2013	</a:t>
            </a:r>
            <a:r>
              <a:rPr lang="en-US" dirty="0" err="1" smtClean="0"/>
              <a:t>Amebis</a:t>
            </a:r>
            <a:r>
              <a:rPr lang="en-US" dirty="0" smtClean="0"/>
              <a:t>, </a:t>
            </a:r>
            <a:r>
              <a:rPr lang="en-US" dirty="0" err="1" smtClean="0"/>
              <a:t>d.o.o</a:t>
            </a:r>
            <a:r>
              <a:rPr lang="en-US" dirty="0" smtClean="0"/>
              <a:t>., </a:t>
            </a:r>
            <a:r>
              <a:rPr lang="en-US" dirty="0" err="1" smtClean="0"/>
              <a:t>Kamnik</a:t>
            </a:r>
            <a:endParaRPr lang="en-US" dirty="0" smtClean="0"/>
          </a:p>
          <a:p>
            <a:pPr lvl="2"/>
            <a:r>
              <a:rPr lang="en-US" dirty="0" smtClean="0"/>
              <a:t>2007-	</a:t>
            </a:r>
            <a:r>
              <a:rPr lang="sl-SI" dirty="0" smtClean="0"/>
              <a:t>	</a:t>
            </a:r>
            <a:r>
              <a:rPr lang="en-US" dirty="0" err="1" smtClean="0"/>
              <a:t>Jožef</a:t>
            </a:r>
            <a:r>
              <a:rPr lang="en-US" dirty="0" smtClean="0"/>
              <a:t> Stefan Institute</a:t>
            </a:r>
          </a:p>
          <a:p>
            <a:pPr lvl="2"/>
            <a:r>
              <a:rPr lang="en-US" dirty="0" smtClean="0"/>
              <a:t>2013-	</a:t>
            </a:r>
            <a:r>
              <a:rPr lang="sl-SI" dirty="0" smtClean="0"/>
              <a:t>	</a:t>
            </a:r>
            <a:r>
              <a:rPr lang="en-US" dirty="0" smtClean="0"/>
              <a:t>Faculty of Social Sciences, U</a:t>
            </a:r>
            <a:r>
              <a:rPr lang="sl-SI" dirty="0" smtClean="0"/>
              <a:t>ni-Ljubljana</a:t>
            </a:r>
          </a:p>
          <a:p>
            <a:r>
              <a:rPr lang="sl-SI" dirty="0" smtClean="0"/>
              <a:t>projects</a:t>
            </a:r>
          </a:p>
          <a:p>
            <a:pPr lvl="2"/>
            <a:r>
              <a:rPr lang="sl-SI" dirty="0" smtClean="0"/>
              <a:t>1995-2006	The Oxford®-DZS Comprehensive English-		Slovenian Dictionary, editor-in-chief</a:t>
            </a:r>
          </a:p>
          <a:p>
            <a:pPr lvl="2"/>
            <a:r>
              <a:rPr lang="sl-SI" dirty="0" smtClean="0"/>
              <a:t>1996-2000	FIDA Corpus, coordinator</a:t>
            </a:r>
          </a:p>
          <a:p>
            <a:pPr lvl="2"/>
            <a:r>
              <a:rPr lang="sl-SI" dirty="0" smtClean="0"/>
              <a:t>2005-2006	FidaPLUS Corpus, coordinator</a:t>
            </a:r>
          </a:p>
          <a:p>
            <a:pPr lvl="2"/>
            <a:r>
              <a:rPr lang="sl-SI" dirty="0" smtClean="0"/>
              <a:t>2008-2013	Communication in Slovene, coordinatior</a:t>
            </a:r>
          </a:p>
        </p:txBody>
      </p:sp>
    </p:spTree>
    <p:extLst>
      <p:ext uri="{BB962C8B-B14F-4D97-AF65-F5344CB8AC3E}">
        <p14:creationId xmlns:p14="http://schemas.microsoft.com/office/powerpoint/2010/main" val="18895635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l-SI" smtClean="0"/>
              <a:t>Communication in Slovene project (2008- 2013)</a:t>
            </a:r>
            <a:endParaRPr lang="sl-SI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1436" y="1600200"/>
            <a:ext cx="6561127" cy="4525963"/>
          </a:xfrm>
        </p:spPr>
      </p:pic>
    </p:spTree>
    <p:extLst>
      <p:ext uri="{BB962C8B-B14F-4D97-AF65-F5344CB8AC3E}">
        <p14:creationId xmlns:p14="http://schemas.microsoft.com/office/powerpoint/2010/main" val="2928441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WG3 vice-chair – Carole Tiberius</a:t>
            </a:r>
            <a:endParaRPr lang="sl-S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628800"/>
            <a:ext cx="8686800" cy="4525963"/>
          </a:xfrm>
        </p:spPr>
        <p:txBody>
          <a:bodyPr>
            <a:normAutofit/>
          </a:bodyPr>
          <a:lstStyle/>
          <a:p>
            <a:pPr marL="0" indent="0">
              <a:lnSpc>
                <a:spcPct val="90000"/>
              </a:lnSpc>
              <a:buNone/>
            </a:pPr>
            <a:r>
              <a:rPr lang="en-GB" altLang="nl-NL" sz="2200" dirty="0" smtClean="0"/>
              <a:t>1992		degree </a:t>
            </a:r>
            <a:r>
              <a:rPr lang="en-GB" altLang="nl-NL" sz="2200" dirty="0"/>
              <a:t>in </a:t>
            </a:r>
            <a:r>
              <a:rPr lang="en-GB" altLang="nl-NL" sz="2200" b="1" dirty="0"/>
              <a:t>translation</a:t>
            </a:r>
            <a:r>
              <a:rPr lang="en-GB" altLang="nl-NL" sz="2200" dirty="0"/>
              <a:t> (Russian-French), </a:t>
            </a:r>
            <a:r>
              <a:rPr lang="en-GB" altLang="nl-NL" sz="2200" dirty="0" smtClean="0"/>
              <a:t>Antwerp, BE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GB" altLang="nl-NL" sz="2200" dirty="0" smtClean="0"/>
              <a:t>1995		MA in </a:t>
            </a:r>
            <a:r>
              <a:rPr lang="en-GB" altLang="nl-NL" sz="2200" b="1" dirty="0"/>
              <a:t>computational linguistics</a:t>
            </a:r>
            <a:r>
              <a:rPr lang="en-GB" altLang="nl-NL" sz="2200" dirty="0"/>
              <a:t>, </a:t>
            </a:r>
            <a:endParaRPr lang="en-GB" altLang="nl-NL" sz="2200" dirty="0" smtClean="0"/>
          </a:p>
          <a:p>
            <a:pPr marL="0" indent="0">
              <a:lnSpc>
                <a:spcPct val="90000"/>
              </a:lnSpc>
              <a:buNone/>
            </a:pPr>
            <a:r>
              <a:rPr lang="en-GB" altLang="nl-NL" sz="2200" dirty="0"/>
              <a:t>	</a:t>
            </a:r>
            <a:r>
              <a:rPr lang="en-GB" altLang="nl-NL" sz="2200" dirty="0" smtClean="0"/>
              <a:t>	Nijmegen University, NL</a:t>
            </a:r>
            <a:endParaRPr lang="en-GB" altLang="nl-NL" sz="2200" dirty="0"/>
          </a:p>
          <a:p>
            <a:pPr>
              <a:lnSpc>
                <a:spcPct val="90000"/>
              </a:lnSpc>
              <a:buFontTx/>
              <a:buNone/>
            </a:pPr>
            <a:r>
              <a:rPr lang="en-GB" altLang="nl-NL" sz="2200" dirty="0" smtClean="0"/>
              <a:t>2001</a:t>
            </a:r>
            <a:r>
              <a:rPr lang="en-GB" altLang="nl-NL" sz="2200" dirty="0"/>
              <a:t>	</a:t>
            </a:r>
            <a:r>
              <a:rPr lang="en-GB" altLang="nl-NL" sz="2200" dirty="0" smtClean="0"/>
              <a:t>	PhD </a:t>
            </a:r>
            <a:r>
              <a:rPr lang="en-GB" altLang="nl-NL" sz="2200" dirty="0"/>
              <a:t>in Multilingual Lexical </a:t>
            </a:r>
            <a:r>
              <a:rPr lang="en-GB" altLang="nl-NL" sz="2200" dirty="0" smtClean="0"/>
              <a:t>Knowledge Representation</a:t>
            </a:r>
            <a:r>
              <a:rPr lang="en-GB" altLang="nl-NL" sz="2200" dirty="0"/>
              <a:t>,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GB" altLang="nl-NL" sz="2200" dirty="0" smtClean="0"/>
              <a:t>		Brighton University, UK</a:t>
            </a:r>
            <a:endParaRPr lang="en-GB" altLang="nl-NL" sz="2200" dirty="0"/>
          </a:p>
          <a:p>
            <a:pPr marL="0" indent="0">
              <a:lnSpc>
                <a:spcPct val="90000"/>
              </a:lnSpc>
              <a:buNone/>
            </a:pPr>
            <a:endParaRPr lang="en-GB" altLang="nl-NL" sz="2200" dirty="0" smtClean="0"/>
          </a:p>
          <a:p>
            <a:pPr marL="0" indent="0">
              <a:lnSpc>
                <a:spcPct val="90000"/>
              </a:lnSpc>
              <a:buNone/>
            </a:pPr>
            <a:r>
              <a:rPr lang="en-GB" altLang="nl-NL" sz="2200" dirty="0" smtClean="0"/>
              <a:t>2001-2006 </a:t>
            </a:r>
            <a:r>
              <a:rPr lang="en-GB" altLang="nl-NL" sz="2200" dirty="0"/>
              <a:t>	Research fellow Surrey Morphology Group, 		</a:t>
            </a:r>
            <a:r>
              <a:rPr lang="en-GB" altLang="nl-NL" sz="2200" dirty="0" smtClean="0"/>
              <a:t>		Surrey University, UK</a:t>
            </a:r>
            <a:endParaRPr lang="en-GB" altLang="nl-NL" sz="2200" dirty="0"/>
          </a:p>
          <a:p>
            <a:pPr marL="0" indent="0">
              <a:lnSpc>
                <a:spcPct val="90000"/>
              </a:lnSpc>
              <a:buNone/>
            </a:pPr>
            <a:r>
              <a:rPr lang="en-GB" altLang="nl-NL" sz="2200" dirty="0"/>
              <a:t>2006- </a:t>
            </a:r>
            <a:r>
              <a:rPr lang="en-GB" altLang="nl-NL" sz="2200" dirty="0" smtClean="0"/>
              <a:t> </a:t>
            </a:r>
            <a:r>
              <a:rPr lang="en-GB" altLang="nl-NL" sz="2200" dirty="0"/>
              <a:t>	</a:t>
            </a:r>
            <a:r>
              <a:rPr lang="en-GB" altLang="nl-NL" sz="2200" dirty="0" smtClean="0"/>
              <a:t>	Computational </a:t>
            </a:r>
            <a:r>
              <a:rPr lang="en-GB" altLang="nl-NL" sz="2200" dirty="0"/>
              <a:t>linguist  (</a:t>
            </a:r>
            <a:r>
              <a:rPr lang="en-GB" altLang="nl-NL" sz="2200" i="1" dirty="0" err="1"/>
              <a:t>ANW</a:t>
            </a:r>
            <a:r>
              <a:rPr lang="en-GB" altLang="nl-NL" sz="2200" i="1" dirty="0"/>
              <a:t>, </a:t>
            </a:r>
            <a:r>
              <a:rPr lang="en-GB" altLang="nl-NL" sz="2200" i="1" dirty="0" err="1"/>
              <a:t>Taalportaal</a:t>
            </a:r>
            <a:r>
              <a:rPr lang="en-GB" altLang="nl-NL" sz="2200" dirty="0"/>
              <a:t>)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GB" altLang="nl-NL" sz="2200" dirty="0"/>
              <a:t>		</a:t>
            </a:r>
            <a:r>
              <a:rPr lang="en-GB" altLang="nl-NL" sz="2200" dirty="0" err="1"/>
              <a:t>Instituut</a:t>
            </a:r>
            <a:r>
              <a:rPr lang="en-GB" altLang="nl-NL" sz="2200" dirty="0"/>
              <a:t> </a:t>
            </a:r>
            <a:r>
              <a:rPr lang="en-GB" altLang="nl-NL" sz="2200" dirty="0" err="1"/>
              <a:t>voor</a:t>
            </a:r>
            <a:r>
              <a:rPr lang="en-GB" altLang="nl-NL" sz="2200" dirty="0"/>
              <a:t> Nederlandse </a:t>
            </a:r>
            <a:r>
              <a:rPr lang="en-GB" altLang="nl-NL" sz="2200" dirty="0" err="1"/>
              <a:t>Lexicologie</a:t>
            </a:r>
            <a:r>
              <a:rPr lang="en-GB" altLang="nl-NL" sz="2200" dirty="0"/>
              <a:t> (INL)</a:t>
            </a:r>
          </a:p>
          <a:p>
            <a:pPr marL="0" indent="0">
              <a:buNone/>
            </a:pP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40754337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Working group 3</a:t>
            </a:r>
            <a:endParaRPr lang="sl-S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/>
              <a:t>WG3 Innovative e-dictionaries: </a:t>
            </a:r>
            <a:r>
              <a:rPr lang="en-US"/>
              <a:t>This WG will coordinate the development of born-digital dictionaries, focusing on the latest developments in e-lexicography and the interface between lexicography and computational linguistics. </a:t>
            </a:r>
            <a:endParaRPr lang="sl-SI" smtClean="0"/>
          </a:p>
        </p:txBody>
      </p:sp>
    </p:spTree>
    <p:extLst>
      <p:ext uri="{BB962C8B-B14F-4D97-AF65-F5344CB8AC3E}">
        <p14:creationId xmlns:p14="http://schemas.microsoft.com/office/powerpoint/2010/main" val="20812735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General background</a:t>
            </a:r>
            <a:endParaRPr lang="sl-S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mtClean="0">
                <a:solidFill>
                  <a:schemeClr val="bg1">
                    <a:lumMod val="65000"/>
                  </a:schemeClr>
                </a:solidFill>
              </a:rPr>
              <a:t>(a) </a:t>
            </a:r>
            <a:r>
              <a:rPr lang="sl-SI" smtClean="0">
                <a:solidFill>
                  <a:schemeClr val="bg1">
                    <a:lumMod val="65000"/>
                  </a:schemeClr>
                </a:solidFill>
              </a:rPr>
              <a:t>...</a:t>
            </a:r>
            <a:r>
              <a:rPr lang="en-US" smtClean="0">
                <a:solidFill>
                  <a:schemeClr val="bg1">
                    <a:lumMod val="65000"/>
                  </a:schemeClr>
                </a:solidFill>
              </a:rPr>
              <a:t>at present scholarly dictionaries </a:t>
            </a:r>
            <a:r>
              <a:rPr lang="sl-SI" smtClean="0">
                <a:solidFill>
                  <a:schemeClr val="bg1">
                    <a:lumMod val="65000"/>
                  </a:schemeClr>
                </a:solidFill>
              </a:rPr>
              <a:t>...</a:t>
            </a:r>
            <a:r>
              <a:rPr lang="en-US" smtClean="0">
                <a:solidFill>
                  <a:schemeClr val="bg1">
                    <a:lumMod val="65000"/>
                  </a:schemeClr>
                </a:solidFill>
              </a:rPr>
              <a:t> are often not easy to find</a:t>
            </a:r>
            <a:r>
              <a:rPr lang="sl-SI" smtClean="0">
                <a:solidFill>
                  <a:schemeClr val="bg1">
                    <a:lumMod val="65000"/>
                  </a:schemeClr>
                </a:solidFill>
              </a:rPr>
              <a:t>...</a:t>
            </a:r>
          </a:p>
          <a:p>
            <a:r>
              <a:rPr lang="sl-SI" smtClean="0">
                <a:solidFill>
                  <a:schemeClr val="bg1">
                    <a:lumMod val="65000"/>
                  </a:schemeClr>
                </a:solidFill>
              </a:rPr>
              <a:t>(b) ...</a:t>
            </a:r>
            <a:r>
              <a:rPr lang="en-US" smtClean="0">
                <a:solidFill>
                  <a:schemeClr val="bg1">
                    <a:lumMod val="65000"/>
                  </a:schemeClr>
                </a:solidFill>
              </a:rPr>
              <a:t>scholarly dictionary projects make their products available on the Internet</a:t>
            </a:r>
            <a:r>
              <a:rPr lang="sl-SI" smtClean="0">
                <a:solidFill>
                  <a:schemeClr val="bg1">
                    <a:lumMod val="65000"/>
                  </a:schemeClr>
                </a:solidFill>
              </a:rPr>
              <a:t>... </a:t>
            </a:r>
            <a:r>
              <a:rPr lang="en-US" smtClean="0">
                <a:solidFill>
                  <a:schemeClr val="bg1">
                    <a:lumMod val="65000"/>
                  </a:schemeClr>
                </a:solidFill>
              </a:rPr>
              <a:t>common standards and solutions</a:t>
            </a:r>
            <a:endParaRPr lang="sl-SI" smtClean="0">
              <a:solidFill>
                <a:schemeClr val="bg1">
                  <a:lumMod val="65000"/>
                </a:schemeClr>
              </a:solidFill>
            </a:endParaRPr>
          </a:p>
          <a:p>
            <a:r>
              <a:rPr lang="en-US" smtClean="0"/>
              <a:t>(c</a:t>
            </a:r>
            <a:r>
              <a:rPr lang="en-US" dirty="0"/>
              <a:t>) In the past few years, innovative electronic dictionaries have been created that </a:t>
            </a:r>
            <a:r>
              <a:rPr lang="en-US" u="sng" dirty="0"/>
              <a:t>no longer </a:t>
            </a:r>
            <a:r>
              <a:rPr lang="en-US" u="sng" dirty="0" smtClean="0"/>
              <a:t>resemble </a:t>
            </a:r>
            <a:r>
              <a:rPr lang="en-US" u="sng" dirty="0"/>
              <a:t>traditional paper dictionaries</a:t>
            </a:r>
            <a:r>
              <a:rPr lang="en-US" dirty="0"/>
              <a:t> but try to fully exploit the new possibilities of the digital medium</a:t>
            </a:r>
            <a:r>
              <a:rPr lang="en-US"/>
              <a:t>. </a:t>
            </a:r>
            <a:endParaRPr lang="sl-SI" smtClean="0"/>
          </a:p>
          <a:p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9586885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General background (c) ctd.</a:t>
            </a:r>
            <a:endParaRPr lang="sl-S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mtClean="0"/>
              <a:t>Though serious attempts have already been made at embedding electronic lexicography into a theoretical framework, a new </a:t>
            </a:r>
            <a:r>
              <a:rPr lang="en-US" u="sng" smtClean="0"/>
              <a:t>research paradigm </a:t>
            </a:r>
            <a:r>
              <a:rPr lang="en-US" smtClean="0"/>
              <a:t>and </a:t>
            </a:r>
            <a:r>
              <a:rPr lang="en-US" u="sng" smtClean="0"/>
              <a:t>common standards </a:t>
            </a:r>
            <a:r>
              <a:rPr lang="en-US" smtClean="0"/>
              <a:t>for electronic lexicography are still lacking. </a:t>
            </a:r>
            <a:endParaRPr lang="sl-SI" smtClean="0"/>
          </a:p>
          <a:p>
            <a:r>
              <a:rPr lang="en-US" smtClean="0"/>
              <a:t>And so are common standards and cooperation for the </a:t>
            </a:r>
            <a:r>
              <a:rPr lang="en-US" u="sng" smtClean="0"/>
              <a:t>interlinking of the content </a:t>
            </a:r>
            <a:r>
              <a:rPr lang="en-US" smtClean="0"/>
              <a:t>of digitized dictionaries and innovative e-dictionaries. </a:t>
            </a:r>
            <a:endParaRPr lang="sl-SI" smtClean="0"/>
          </a:p>
        </p:txBody>
      </p:sp>
    </p:spTree>
    <p:extLst>
      <p:ext uri="{BB962C8B-B14F-4D97-AF65-F5344CB8AC3E}">
        <p14:creationId xmlns:p14="http://schemas.microsoft.com/office/powerpoint/2010/main" val="29658501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239</TotalTime>
  <Words>834</Words>
  <Application>Microsoft Office PowerPoint</Application>
  <PresentationFormat>Diavoorstelling (4:3)</PresentationFormat>
  <Paragraphs>110</Paragraphs>
  <Slides>20</Slides>
  <Notes>2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20</vt:i4>
      </vt:variant>
    </vt:vector>
  </HeadingPairs>
  <TitlesOfParts>
    <vt:vector size="21" baseType="lpstr">
      <vt:lpstr>Office Theme</vt:lpstr>
      <vt:lpstr>WG3: Innovative e-dictionaries</vt:lpstr>
      <vt:lpstr>Programme</vt:lpstr>
      <vt:lpstr>PRACTICALITIES</vt:lpstr>
      <vt:lpstr>WG3 chair – Simon Krek</vt:lpstr>
      <vt:lpstr>Communication in Slovene project (2008- 2013)</vt:lpstr>
      <vt:lpstr>WG3 vice-chair – Carole Tiberius</vt:lpstr>
      <vt:lpstr>Working group 3</vt:lpstr>
      <vt:lpstr>General background</vt:lpstr>
      <vt:lpstr>General background (c) ctd.</vt:lpstr>
      <vt:lpstr>Scientific focus</vt:lpstr>
      <vt:lpstr>Scientific focus ctd</vt:lpstr>
      <vt:lpstr>Other WGs</vt:lpstr>
      <vt:lpstr>WORK PLAN &amp; TIME-TABLE</vt:lpstr>
      <vt:lpstr>Topics – WG3</vt:lpstr>
      <vt:lpstr>July 2014</vt:lpstr>
      <vt:lpstr>January 2015</vt:lpstr>
      <vt:lpstr>July 2015</vt:lpstr>
      <vt:lpstr>January 2016</vt:lpstr>
      <vt:lpstr>July 2016</vt:lpstr>
      <vt:lpstr>Other topics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Simon</dc:creator>
  <cp:lastModifiedBy>Tanneke Schoonheim</cp:lastModifiedBy>
  <cp:revision>45</cp:revision>
  <dcterms:created xsi:type="dcterms:W3CDTF">2014-01-13T21:08:36Z</dcterms:created>
  <dcterms:modified xsi:type="dcterms:W3CDTF">2014-05-13T10:24:05Z</dcterms:modified>
</cp:coreProperties>
</file>