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7C4BE4-394D-4748-B2AB-88FE8D7980CA}" type="datetime1">
              <a:rPr lang="nl-NL" smtClean="0"/>
              <a:t>10-4-2014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70BDE8-20A8-FA4B-ABF3-A4DD786EF7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16154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6FDBF3-344F-1040-91C4-52E06F25AB6B}" type="datetime1">
              <a:rPr lang="nl-NL" smtClean="0"/>
              <a:t>10-4-2014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CDB947-33C3-6C40-9455-E2E8629B4B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33369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CDB947-33C3-6C40-9455-E2E8629B4B2B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7781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Titelstijl van model bewerken</a:t>
            </a:r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Klik om de 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CD2C6-9491-FA4A-BE98-266BEC00721A}" type="datetime1">
              <a:rPr lang="nl-NL" smtClean="0"/>
              <a:t>10-4-2014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European Network of e-Lexicography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7B4C8-D71D-FB43-8219-80B8B598ED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6909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8B78A-E9D4-8F4A-87EF-1CDD81821EFF}" type="datetime1">
              <a:rPr lang="nl-NL" smtClean="0"/>
              <a:t>10-4-2014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European Network of e-Lexicography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7B4C8-D71D-FB43-8219-80B8B598ED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8134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39355-05A5-4743-A61B-5F84BAF735DF}" type="datetime1">
              <a:rPr lang="nl-NL" smtClean="0"/>
              <a:t>10-4-2014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European Network of e-Lexicography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7B4C8-D71D-FB43-8219-80B8B598ED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4741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3D74E-4F1C-FE43-B512-1E5EC8971895}" type="datetime1">
              <a:rPr lang="nl-NL" smtClean="0"/>
              <a:t>10-4-2014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European Network of e-Lexicography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7B4C8-D71D-FB43-8219-80B8B598ED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946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44C1B-A101-034D-AD48-69C627847FBD}" type="datetime1">
              <a:rPr lang="nl-NL" smtClean="0"/>
              <a:t>10-4-2014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European Network of e-Lexicography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7B4C8-D71D-FB43-8219-80B8B598ED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9567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EE1ED-5830-F34C-9BE6-FDD38B0560BD}" type="datetime1">
              <a:rPr lang="nl-NL" smtClean="0"/>
              <a:t>10-4-2014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European Network of e-Lexicography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7B4C8-D71D-FB43-8219-80B8B598ED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7042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529B9-6554-9B42-9FB6-CDB4F1FD0FA8}" type="datetime1">
              <a:rPr lang="nl-NL" smtClean="0"/>
              <a:t>10-4-2014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European Network of e-Lexicography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7B4C8-D71D-FB43-8219-80B8B598ED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1933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Titelstijl van model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31328-DD84-D14D-9B7C-BD8D341DEDA9}" type="datetime1">
              <a:rPr lang="nl-NL" smtClean="0"/>
              <a:t>10-4-2014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European Network of e-Lexicography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7B4C8-D71D-FB43-8219-80B8B598ED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0738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1C24-ED3E-6143-BCBE-466524F45D3F}" type="datetime1">
              <a:rPr lang="nl-NL" smtClean="0"/>
              <a:t>10-4-2014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European Network of e-Lexicography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7B4C8-D71D-FB43-8219-80B8B598ED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554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1E38F-3A5D-5245-A6E9-F28413001553}" type="datetime1">
              <a:rPr lang="nl-NL" smtClean="0"/>
              <a:t>10-4-2014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European Network of e-Lexicography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7B4C8-D71D-FB43-8219-80B8B598ED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7933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38EC-BFAF-D641-9754-CE1C2DA814A8}" type="datetime1">
              <a:rPr lang="nl-NL" smtClean="0"/>
              <a:t>10-4-2014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European Network of e-Lexicography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7B4C8-D71D-FB43-8219-80B8B598ED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9371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9F4D0-D916-E247-A9FA-8A27942661BB}" type="datetime1">
              <a:rPr lang="nl-NL" smtClean="0"/>
              <a:t>10-4-2014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European Network of e-Lexicography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7B4C8-D71D-FB43-8219-80B8B598ED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6548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 smtClean="0"/>
              <a:t>Working</a:t>
            </a:r>
            <a:r>
              <a:rPr lang="nl-NL" dirty="0" smtClean="0"/>
              <a:t> Group 1</a:t>
            </a:r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Vienna 14 April 2014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2B377-9185-A84F-B949-75D04312ED7C}" type="datetime1">
              <a:rPr lang="nl-NL" sz="1400" smtClean="0">
                <a:solidFill>
                  <a:srgbClr val="FF6600"/>
                </a:solidFill>
              </a:rPr>
              <a:t>10-4-2014</a:t>
            </a:fld>
            <a:endParaRPr lang="nl-NL" sz="1400" dirty="0">
              <a:solidFill>
                <a:srgbClr val="FF6600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z="1400" dirty="0" smtClean="0">
                <a:solidFill>
                  <a:srgbClr val="FF6600"/>
                </a:solidFill>
              </a:rPr>
              <a:t>European Network of e-Lexicography</a:t>
            </a:r>
            <a:endParaRPr lang="nl-NL" sz="14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40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1C24-ED3E-6143-BCBE-466524F45D3F}" type="datetime1">
              <a:rPr lang="nl-NL" sz="1400" smtClean="0">
                <a:solidFill>
                  <a:srgbClr val="FF6600"/>
                </a:solidFill>
              </a:rPr>
              <a:t>10-4-2014</a:t>
            </a:fld>
            <a:endParaRPr lang="nl-NL" sz="1400" dirty="0">
              <a:solidFill>
                <a:srgbClr val="FF6600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z="1400" dirty="0" smtClean="0">
                <a:solidFill>
                  <a:srgbClr val="FF6600"/>
                </a:solidFill>
              </a:rPr>
              <a:t>European Network of e-Lexicography</a:t>
            </a:r>
            <a:endParaRPr lang="nl-NL" sz="1400" dirty="0">
              <a:solidFill>
                <a:srgbClr val="FF6600"/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440993" y="537969"/>
            <a:ext cx="8268810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/>
              <a:t>The portal </a:t>
            </a:r>
            <a:r>
              <a:rPr lang="nl-NL" sz="3200" dirty="0" err="1"/>
              <a:t>will</a:t>
            </a:r>
            <a:r>
              <a:rPr lang="nl-NL" sz="3200" dirty="0"/>
              <a:t> list </a:t>
            </a:r>
            <a:r>
              <a:rPr lang="nl-NL" sz="3200" dirty="0" err="1"/>
              <a:t>and</a:t>
            </a:r>
            <a:r>
              <a:rPr lang="nl-NL" sz="3200" dirty="0"/>
              <a:t> </a:t>
            </a:r>
            <a:r>
              <a:rPr lang="nl-NL" sz="3200" dirty="0" err="1"/>
              <a:t>give</a:t>
            </a:r>
            <a:r>
              <a:rPr lang="nl-NL" sz="3200" dirty="0"/>
              <a:t> information on </a:t>
            </a:r>
            <a:endParaRPr lang="nl-NL" sz="3200" dirty="0" smtClean="0"/>
          </a:p>
          <a:p>
            <a:r>
              <a:rPr lang="nl-NL" sz="3200" dirty="0" err="1" smtClean="0"/>
              <a:t>scholarly</a:t>
            </a:r>
            <a:r>
              <a:rPr lang="nl-NL" sz="3200" dirty="0" smtClean="0"/>
              <a:t> </a:t>
            </a:r>
            <a:r>
              <a:rPr lang="nl-NL" sz="3200" dirty="0" err="1"/>
              <a:t>dictionaries</a:t>
            </a:r>
            <a:r>
              <a:rPr lang="nl-NL" sz="3200" dirty="0"/>
              <a:t> of the </a:t>
            </a:r>
            <a:r>
              <a:rPr lang="nl-NL" sz="3200" dirty="0" err="1"/>
              <a:t>languages</a:t>
            </a:r>
            <a:r>
              <a:rPr lang="nl-NL" sz="3200" dirty="0"/>
              <a:t> of Europe </a:t>
            </a:r>
            <a:endParaRPr lang="nl-NL" sz="3200" dirty="0" smtClean="0"/>
          </a:p>
          <a:p>
            <a:r>
              <a:rPr lang="nl-NL" sz="3200" dirty="0" smtClean="0"/>
              <a:t>(</a:t>
            </a:r>
            <a:r>
              <a:rPr lang="nl-NL" sz="3200" dirty="0"/>
              <a:t>it </a:t>
            </a:r>
            <a:r>
              <a:rPr lang="nl-NL" sz="3200" dirty="0" err="1"/>
              <a:t>will</a:t>
            </a:r>
            <a:r>
              <a:rPr lang="nl-NL" sz="3200" dirty="0"/>
              <a:t> </a:t>
            </a:r>
            <a:r>
              <a:rPr lang="nl-NL" sz="3200" dirty="0" err="1"/>
              <a:t>allow</a:t>
            </a:r>
            <a:r>
              <a:rPr lang="nl-NL" sz="3200" dirty="0"/>
              <a:t> </a:t>
            </a:r>
            <a:r>
              <a:rPr lang="nl-NL" sz="3200" dirty="0" err="1"/>
              <a:t>sorting</a:t>
            </a:r>
            <a:r>
              <a:rPr lang="nl-NL" sz="3200" dirty="0"/>
              <a:t> by </a:t>
            </a:r>
            <a:r>
              <a:rPr lang="nl-NL" sz="3200" dirty="0" err="1"/>
              <a:t>various</a:t>
            </a:r>
            <a:r>
              <a:rPr lang="nl-NL" sz="3200" dirty="0"/>
              <a:t> parameters, e.g. </a:t>
            </a:r>
            <a:endParaRPr lang="nl-NL" sz="3200" dirty="0" smtClean="0"/>
          </a:p>
          <a:p>
            <a:r>
              <a:rPr lang="nl-NL" sz="3200" dirty="0" err="1" smtClean="0"/>
              <a:t>dictionary</a:t>
            </a:r>
            <a:r>
              <a:rPr lang="nl-NL" sz="3200" dirty="0" smtClean="0"/>
              <a:t> </a:t>
            </a:r>
            <a:r>
              <a:rPr lang="nl-NL" sz="3200" dirty="0"/>
              <a:t>type, </a:t>
            </a:r>
            <a:r>
              <a:rPr lang="nl-NL" sz="3200" dirty="0" err="1"/>
              <a:t>language</a:t>
            </a:r>
            <a:r>
              <a:rPr lang="nl-NL" sz="3200" dirty="0"/>
              <a:t> </a:t>
            </a:r>
            <a:r>
              <a:rPr lang="nl-NL" sz="3200" dirty="0" err="1"/>
              <a:t>covered</a:t>
            </a:r>
            <a:r>
              <a:rPr lang="nl-NL" sz="3200" dirty="0"/>
              <a:t>, </a:t>
            </a:r>
            <a:r>
              <a:rPr lang="nl-NL" sz="3200" dirty="0" err="1"/>
              <a:t>electronic</a:t>
            </a:r>
            <a:r>
              <a:rPr lang="nl-NL" sz="3200" dirty="0"/>
              <a:t> vs. </a:t>
            </a:r>
            <a:endParaRPr lang="nl-NL" sz="3200" dirty="0" smtClean="0"/>
          </a:p>
          <a:p>
            <a:r>
              <a:rPr lang="nl-NL" sz="3200" dirty="0" smtClean="0"/>
              <a:t>retro</a:t>
            </a:r>
            <a:r>
              <a:rPr lang="nl-NL" sz="3200" dirty="0"/>
              <a:t>-</a:t>
            </a:r>
            <a:r>
              <a:rPr lang="nl-NL" sz="3200" dirty="0" err="1"/>
              <a:t>digitized</a:t>
            </a:r>
            <a:r>
              <a:rPr lang="nl-NL" sz="3200" dirty="0"/>
              <a:t>) 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440993" y="3485859"/>
            <a:ext cx="683772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 err="1" smtClean="0"/>
              <a:t>and</a:t>
            </a:r>
            <a:r>
              <a:rPr lang="nl-NL" sz="3200" dirty="0" smtClean="0"/>
              <a:t> </a:t>
            </a:r>
            <a:r>
              <a:rPr lang="nl-NL" sz="3200" dirty="0" err="1" smtClean="0"/>
              <a:t>provide</a:t>
            </a:r>
            <a:r>
              <a:rPr lang="nl-NL" sz="3200" dirty="0" smtClean="0"/>
              <a:t> access </a:t>
            </a:r>
            <a:r>
              <a:rPr lang="nl-NL" sz="3200" dirty="0" err="1" smtClean="0"/>
              <a:t>to</a:t>
            </a:r>
            <a:r>
              <a:rPr lang="nl-NL" sz="3200" dirty="0" smtClean="0"/>
              <a:t> these </a:t>
            </a:r>
            <a:r>
              <a:rPr lang="nl-NL" sz="3200" dirty="0" err="1" smtClean="0"/>
              <a:t>dictionaries</a:t>
            </a:r>
            <a:endParaRPr lang="nl-NL" sz="3200" dirty="0"/>
          </a:p>
        </p:txBody>
      </p:sp>
      <p:sp>
        <p:nvSpPr>
          <p:cNvPr id="6" name="Tekstvak 5"/>
          <p:cNvSpPr txBox="1"/>
          <p:nvPr/>
        </p:nvSpPr>
        <p:spPr>
          <a:xfrm>
            <a:off x="440993" y="4559506"/>
            <a:ext cx="724028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 smtClean="0"/>
              <a:t>New </a:t>
            </a:r>
            <a:r>
              <a:rPr lang="nl-NL" sz="3200" dirty="0"/>
              <a:t>European </a:t>
            </a:r>
            <a:r>
              <a:rPr lang="nl-NL" sz="3200" dirty="0" err="1"/>
              <a:t>dictionary</a:t>
            </a:r>
            <a:r>
              <a:rPr lang="nl-NL" sz="3200" dirty="0"/>
              <a:t> portal </a:t>
            </a:r>
            <a:r>
              <a:rPr lang="nl-NL" sz="3200" dirty="0" err="1"/>
              <a:t>with</a:t>
            </a:r>
            <a:r>
              <a:rPr lang="nl-NL" sz="3200" dirty="0"/>
              <a:t> </a:t>
            </a:r>
            <a:endParaRPr lang="nl-NL" sz="3200" dirty="0" smtClean="0"/>
          </a:p>
          <a:p>
            <a:r>
              <a:rPr lang="nl-NL" sz="3200" dirty="0" smtClean="0"/>
              <a:t>information </a:t>
            </a:r>
            <a:r>
              <a:rPr lang="nl-NL" sz="3200" dirty="0"/>
              <a:t>on </a:t>
            </a:r>
            <a:r>
              <a:rPr lang="nl-NL" sz="3200" dirty="0" err="1"/>
              <a:t>and</a:t>
            </a:r>
            <a:r>
              <a:rPr lang="nl-NL" sz="3200" dirty="0"/>
              <a:t> access </a:t>
            </a:r>
            <a:r>
              <a:rPr lang="nl-NL" sz="3200" dirty="0" err="1"/>
              <a:t>to</a:t>
            </a:r>
            <a:r>
              <a:rPr lang="nl-NL" sz="3200" dirty="0"/>
              <a:t> the </a:t>
            </a:r>
            <a:r>
              <a:rPr lang="nl-NL" sz="3200" dirty="0" err="1"/>
              <a:t>scholarly</a:t>
            </a:r>
            <a:r>
              <a:rPr lang="nl-NL" sz="3200" dirty="0"/>
              <a:t> </a:t>
            </a:r>
            <a:endParaRPr lang="nl-NL" sz="3200" dirty="0" smtClean="0"/>
          </a:p>
          <a:p>
            <a:r>
              <a:rPr lang="nl-NL" sz="3200" dirty="0" err="1" smtClean="0"/>
              <a:t>dictionaries</a:t>
            </a:r>
            <a:r>
              <a:rPr lang="nl-NL" sz="3200" dirty="0" smtClean="0">
                <a:effectLst/>
              </a:rPr>
              <a:t> 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2853606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1C24-ED3E-6143-BCBE-466524F45D3F}" type="datetime1">
              <a:rPr lang="nl-NL" sz="1400" smtClean="0">
                <a:solidFill>
                  <a:srgbClr val="FF6600"/>
                </a:solidFill>
              </a:rPr>
              <a:t>10-4-2014</a:t>
            </a:fld>
            <a:endParaRPr lang="nl-NL" sz="1400" dirty="0">
              <a:solidFill>
                <a:srgbClr val="FF6600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z="1400" dirty="0" smtClean="0">
                <a:solidFill>
                  <a:srgbClr val="FF6600"/>
                </a:solidFill>
              </a:rPr>
              <a:t>European Network of e-Lexicography</a:t>
            </a:r>
            <a:endParaRPr lang="nl-NL" sz="1400" dirty="0">
              <a:solidFill>
                <a:srgbClr val="FF6600"/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326335" y="423320"/>
            <a:ext cx="871284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/>
              <a:t>WG1 </a:t>
            </a:r>
            <a:r>
              <a:rPr lang="nl-NL" sz="3200" dirty="0" err="1"/>
              <a:t>will</a:t>
            </a:r>
            <a:r>
              <a:rPr lang="nl-NL" sz="3200" dirty="0"/>
              <a:t> </a:t>
            </a:r>
            <a:r>
              <a:rPr lang="nl-NL" sz="3200" dirty="0" err="1"/>
              <a:t>cooperate</a:t>
            </a:r>
            <a:r>
              <a:rPr lang="nl-NL" sz="3200" dirty="0"/>
              <a:t> </a:t>
            </a:r>
            <a:r>
              <a:rPr lang="nl-NL" sz="3200" dirty="0" err="1"/>
              <a:t>with</a:t>
            </a:r>
            <a:r>
              <a:rPr lang="nl-NL" sz="3200" dirty="0"/>
              <a:t> WG2 </a:t>
            </a:r>
            <a:r>
              <a:rPr lang="nl-NL" sz="3200" dirty="0" err="1"/>
              <a:t>and</a:t>
            </a:r>
            <a:r>
              <a:rPr lang="nl-NL" sz="3200" dirty="0"/>
              <a:t> WG3, </a:t>
            </a:r>
            <a:r>
              <a:rPr lang="nl-NL" sz="3200" dirty="0" err="1"/>
              <a:t>which</a:t>
            </a:r>
            <a:r>
              <a:rPr lang="nl-NL" sz="3200" dirty="0"/>
              <a:t> are </a:t>
            </a:r>
            <a:endParaRPr lang="nl-NL" sz="3200" dirty="0" smtClean="0"/>
          </a:p>
          <a:p>
            <a:r>
              <a:rPr lang="nl-NL" sz="3200" dirty="0" err="1" smtClean="0"/>
              <a:t>concerned</a:t>
            </a:r>
            <a:r>
              <a:rPr lang="nl-NL" sz="3200" dirty="0" smtClean="0"/>
              <a:t> </a:t>
            </a:r>
            <a:r>
              <a:rPr lang="nl-NL" sz="3200" dirty="0" err="1"/>
              <a:t>with</a:t>
            </a:r>
            <a:r>
              <a:rPr lang="nl-NL" sz="3200" dirty="0"/>
              <a:t> </a:t>
            </a:r>
            <a:r>
              <a:rPr lang="nl-NL" sz="3200" dirty="0" err="1"/>
              <a:t>developing</a:t>
            </a:r>
            <a:r>
              <a:rPr lang="nl-NL" sz="3200" dirty="0"/>
              <a:t> common </a:t>
            </a:r>
            <a:r>
              <a:rPr lang="nl-NL" sz="3200" dirty="0" err="1"/>
              <a:t>standards</a:t>
            </a:r>
            <a:r>
              <a:rPr lang="nl-NL" sz="3200" dirty="0"/>
              <a:t> in </a:t>
            </a:r>
            <a:endParaRPr lang="nl-NL" sz="3200" dirty="0" smtClean="0"/>
          </a:p>
          <a:p>
            <a:r>
              <a:rPr lang="nl-NL" sz="3200" dirty="0" smtClean="0"/>
              <a:t>the </a:t>
            </a:r>
            <a:r>
              <a:rPr lang="nl-NL" sz="3200" dirty="0"/>
              <a:t>field of e-</a:t>
            </a:r>
            <a:r>
              <a:rPr lang="nl-NL" sz="3200" dirty="0" err="1"/>
              <a:t>lexicography</a:t>
            </a:r>
            <a:r>
              <a:rPr lang="nl-NL" sz="3200" dirty="0" smtClean="0">
                <a:effectLst/>
              </a:rPr>
              <a:t> </a:t>
            </a:r>
            <a:endParaRPr lang="nl-NL" sz="3200" dirty="0"/>
          </a:p>
        </p:txBody>
      </p:sp>
      <p:sp>
        <p:nvSpPr>
          <p:cNvPr id="5" name="Tekstvak 4"/>
          <p:cNvSpPr txBox="1"/>
          <p:nvPr/>
        </p:nvSpPr>
        <p:spPr>
          <a:xfrm>
            <a:off x="326335" y="2296884"/>
            <a:ext cx="8466781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/>
              <a:t>WG4 </a:t>
            </a:r>
            <a:r>
              <a:rPr lang="nl-NL" sz="3200" dirty="0" err="1"/>
              <a:t>will</a:t>
            </a:r>
            <a:r>
              <a:rPr lang="nl-NL" sz="3200" dirty="0"/>
              <a:t> </a:t>
            </a:r>
            <a:r>
              <a:rPr lang="nl-NL" sz="3200" dirty="0" err="1"/>
              <a:t>further</a:t>
            </a:r>
            <a:r>
              <a:rPr lang="nl-NL" sz="3200" dirty="0"/>
              <a:t> </a:t>
            </a:r>
            <a:r>
              <a:rPr lang="nl-NL" sz="3200" dirty="0" err="1"/>
              <a:t>consider</a:t>
            </a:r>
            <a:r>
              <a:rPr lang="nl-NL" sz="3200" dirty="0"/>
              <a:t> </a:t>
            </a:r>
            <a:r>
              <a:rPr lang="nl-NL" sz="3200" dirty="0" err="1"/>
              <a:t>how</a:t>
            </a:r>
            <a:r>
              <a:rPr lang="nl-NL" sz="3200" dirty="0"/>
              <a:t> the </a:t>
            </a:r>
            <a:r>
              <a:rPr lang="nl-NL" sz="3200" dirty="0" err="1"/>
              <a:t>extensive</a:t>
            </a:r>
            <a:r>
              <a:rPr lang="nl-NL" sz="3200" dirty="0"/>
              <a:t> </a:t>
            </a:r>
            <a:endParaRPr lang="nl-NL" sz="3200" dirty="0" smtClean="0"/>
          </a:p>
          <a:p>
            <a:r>
              <a:rPr lang="nl-NL" sz="3200" dirty="0" err="1" smtClean="0"/>
              <a:t>interlinking</a:t>
            </a:r>
            <a:r>
              <a:rPr lang="nl-NL" sz="3200" dirty="0" smtClean="0"/>
              <a:t> </a:t>
            </a:r>
            <a:r>
              <a:rPr lang="nl-NL" sz="3200" dirty="0"/>
              <a:t>of information </a:t>
            </a:r>
            <a:r>
              <a:rPr lang="nl-NL" sz="3200" dirty="0" err="1"/>
              <a:t>from</a:t>
            </a:r>
            <a:r>
              <a:rPr lang="nl-NL" sz="3200" dirty="0"/>
              <a:t> </a:t>
            </a:r>
            <a:r>
              <a:rPr lang="nl-NL" sz="3200" dirty="0" err="1"/>
              <a:t>many</a:t>
            </a:r>
            <a:r>
              <a:rPr lang="nl-NL" sz="3200" dirty="0"/>
              <a:t> different </a:t>
            </a:r>
            <a:endParaRPr lang="nl-NL" sz="3200" dirty="0" smtClean="0"/>
          </a:p>
          <a:p>
            <a:r>
              <a:rPr lang="nl-NL" sz="3200" dirty="0" err="1" smtClean="0"/>
              <a:t>dictionaries</a:t>
            </a:r>
            <a:r>
              <a:rPr lang="nl-NL" sz="3200" dirty="0" smtClean="0"/>
              <a:t> </a:t>
            </a:r>
            <a:r>
              <a:rPr lang="nl-NL" sz="3200" dirty="0"/>
              <a:t>(</a:t>
            </a:r>
            <a:r>
              <a:rPr lang="nl-NL" sz="3200" dirty="0" err="1"/>
              <a:t>implemented</a:t>
            </a:r>
            <a:r>
              <a:rPr lang="nl-NL" sz="3200" dirty="0"/>
              <a:t> by WG2 </a:t>
            </a:r>
            <a:r>
              <a:rPr lang="nl-NL" sz="3200" dirty="0" err="1"/>
              <a:t>and</a:t>
            </a:r>
            <a:r>
              <a:rPr lang="nl-NL" sz="3200" dirty="0"/>
              <a:t> WG3 </a:t>
            </a:r>
            <a:endParaRPr lang="nl-NL" sz="3200" dirty="0" smtClean="0"/>
          </a:p>
          <a:p>
            <a:r>
              <a:rPr lang="nl-NL" sz="3200" dirty="0" err="1" smtClean="0"/>
              <a:t>together</a:t>
            </a:r>
            <a:r>
              <a:rPr lang="nl-NL" sz="3200" dirty="0" smtClean="0"/>
              <a:t> </a:t>
            </a:r>
            <a:r>
              <a:rPr lang="nl-NL" sz="3200" dirty="0" err="1"/>
              <a:t>with</a:t>
            </a:r>
            <a:r>
              <a:rPr lang="nl-NL" sz="3200" dirty="0"/>
              <a:t> WG1) </a:t>
            </a:r>
            <a:r>
              <a:rPr lang="nl-NL" sz="3200" dirty="0" err="1"/>
              <a:t>allows</a:t>
            </a:r>
            <a:r>
              <a:rPr lang="nl-NL" sz="3200" dirty="0"/>
              <a:t> </a:t>
            </a:r>
            <a:r>
              <a:rPr lang="nl-NL" sz="3200" dirty="0" err="1"/>
              <a:t>lexicographers</a:t>
            </a:r>
            <a:r>
              <a:rPr lang="nl-NL" sz="3200" dirty="0"/>
              <a:t> </a:t>
            </a:r>
            <a:r>
              <a:rPr lang="nl-NL" sz="3200" dirty="0" err="1"/>
              <a:t>to</a:t>
            </a:r>
            <a:r>
              <a:rPr lang="nl-NL" sz="3200" dirty="0"/>
              <a:t> get </a:t>
            </a:r>
            <a:endParaRPr lang="nl-NL" sz="3200" dirty="0" smtClean="0"/>
          </a:p>
          <a:p>
            <a:r>
              <a:rPr lang="nl-NL" sz="3200" dirty="0" err="1" smtClean="0"/>
              <a:t>away</a:t>
            </a:r>
            <a:r>
              <a:rPr lang="nl-NL" sz="3200" dirty="0" smtClean="0"/>
              <a:t> </a:t>
            </a:r>
            <a:r>
              <a:rPr lang="nl-NL" sz="3200" dirty="0" err="1"/>
              <a:t>from</a:t>
            </a:r>
            <a:r>
              <a:rPr lang="nl-NL" sz="3200" dirty="0"/>
              <a:t> a single </a:t>
            </a:r>
            <a:r>
              <a:rPr lang="nl-NL" sz="3200" dirty="0" err="1"/>
              <a:t>language</a:t>
            </a:r>
            <a:r>
              <a:rPr lang="nl-NL" sz="3200" dirty="0"/>
              <a:t> approach </a:t>
            </a:r>
            <a:r>
              <a:rPr lang="nl-NL" sz="3200" dirty="0" err="1"/>
              <a:t>to</a:t>
            </a:r>
            <a:r>
              <a:rPr lang="nl-NL" sz="3200" dirty="0"/>
              <a:t> </a:t>
            </a:r>
            <a:endParaRPr lang="nl-NL" sz="3200" dirty="0" smtClean="0"/>
          </a:p>
          <a:p>
            <a:r>
              <a:rPr lang="nl-NL" sz="3200" dirty="0" err="1" smtClean="0"/>
              <a:t>lexicography</a:t>
            </a:r>
            <a:r>
              <a:rPr lang="nl-NL" sz="3200" dirty="0" smtClean="0"/>
              <a:t> </a:t>
            </a:r>
            <a:r>
              <a:rPr lang="nl-NL" sz="3200" dirty="0" err="1"/>
              <a:t>and</a:t>
            </a:r>
            <a:r>
              <a:rPr lang="nl-NL" sz="3200" dirty="0"/>
              <a:t> </a:t>
            </a:r>
            <a:r>
              <a:rPr lang="nl-NL" sz="3200" dirty="0" err="1"/>
              <a:t>will</a:t>
            </a:r>
            <a:r>
              <a:rPr lang="nl-NL" sz="3200" dirty="0"/>
              <a:t> </a:t>
            </a:r>
            <a:r>
              <a:rPr lang="nl-NL" sz="3200" dirty="0" err="1"/>
              <a:t>investigate</a:t>
            </a:r>
            <a:r>
              <a:rPr lang="nl-NL" sz="3200" dirty="0"/>
              <a:t> </a:t>
            </a:r>
            <a:r>
              <a:rPr lang="nl-NL" sz="3200" dirty="0" err="1"/>
              <a:t>how</a:t>
            </a:r>
            <a:r>
              <a:rPr lang="nl-NL" sz="3200" dirty="0"/>
              <a:t> these vast </a:t>
            </a:r>
            <a:endParaRPr lang="nl-NL" sz="3200" dirty="0" smtClean="0"/>
          </a:p>
          <a:p>
            <a:r>
              <a:rPr lang="nl-NL" sz="3200" dirty="0" err="1" smtClean="0"/>
              <a:t>amounts</a:t>
            </a:r>
            <a:r>
              <a:rPr lang="nl-NL" sz="3200" dirty="0" smtClean="0"/>
              <a:t> </a:t>
            </a:r>
            <a:r>
              <a:rPr lang="nl-NL" sz="3200" dirty="0"/>
              <a:t>of </a:t>
            </a:r>
            <a:r>
              <a:rPr lang="nl-NL" sz="3200" dirty="0" err="1"/>
              <a:t>language</a:t>
            </a:r>
            <a:r>
              <a:rPr lang="nl-NL" sz="3200" dirty="0"/>
              <a:t> data </a:t>
            </a:r>
            <a:r>
              <a:rPr lang="nl-NL" sz="3200" dirty="0" err="1"/>
              <a:t>can</a:t>
            </a:r>
            <a:r>
              <a:rPr lang="nl-NL" sz="3200" dirty="0"/>
              <a:t> </a:t>
            </a:r>
            <a:r>
              <a:rPr lang="nl-NL" sz="3200" dirty="0" err="1"/>
              <a:t>generate</a:t>
            </a:r>
            <a:r>
              <a:rPr lang="nl-NL" sz="3200" dirty="0"/>
              <a:t> new </a:t>
            </a:r>
            <a:r>
              <a:rPr lang="nl-NL" sz="3200" dirty="0" err="1"/>
              <a:t>lines</a:t>
            </a:r>
            <a:r>
              <a:rPr lang="nl-NL" sz="3200" dirty="0"/>
              <a:t> </a:t>
            </a:r>
            <a:endParaRPr lang="nl-NL" sz="3200" dirty="0" smtClean="0"/>
          </a:p>
          <a:p>
            <a:r>
              <a:rPr lang="nl-NL" sz="3200" dirty="0" smtClean="0"/>
              <a:t>of </a:t>
            </a:r>
            <a:r>
              <a:rPr lang="nl-NL" sz="3200" dirty="0"/>
              <a:t>research in the field of digital </a:t>
            </a:r>
            <a:r>
              <a:rPr lang="nl-NL" sz="3200" dirty="0" err="1"/>
              <a:t>humanities</a:t>
            </a:r>
            <a:r>
              <a:rPr lang="nl-NL" sz="3200" dirty="0" smtClean="0">
                <a:effectLst/>
              </a:rPr>
              <a:t> 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617168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1C24-ED3E-6143-BCBE-466524F45D3F}" type="datetime1">
              <a:rPr lang="nl-NL" sz="1400" smtClean="0">
                <a:solidFill>
                  <a:srgbClr val="FF6600"/>
                </a:solidFill>
              </a:rPr>
              <a:t>10-4-2014</a:t>
            </a:fld>
            <a:endParaRPr lang="nl-NL" sz="1400" dirty="0">
              <a:solidFill>
                <a:srgbClr val="FF6600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z="1400" dirty="0" smtClean="0">
                <a:solidFill>
                  <a:srgbClr val="FF6600"/>
                </a:solidFill>
              </a:rPr>
              <a:t>European Network of e-Lexicography</a:t>
            </a:r>
            <a:endParaRPr lang="nl-NL" sz="1400" dirty="0">
              <a:solidFill>
                <a:srgbClr val="FF6600"/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273416" y="476235"/>
            <a:ext cx="8837476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/>
              <a:t>The Action </a:t>
            </a:r>
            <a:r>
              <a:rPr lang="nl-NL" sz="3200" dirty="0" err="1"/>
              <a:t>will</a:t>
            </a:r>
            <a:r>
              <a:rPr lang="nl-NL" sz="3200" dirty="0"/>
              <a:t> </a:t>
            </a:r>
            <a:r>
              <a:rPr lang="nl-NL" sz="3200" dirty="0" err="1"/>
              <a:t>produce</a:t>
            </a:r>
            <a:r>
              <a:rPr lang="nl-NL" sz="3200" dirty="0"/>
              <a:t> a </a:t>
            </a:r>
            <a:r>
              <a:rPr lang="nl-NL" sz="3200" dirty="0" err="1"/>
              <a:t>roadmap</a:t>
            </a:r>
            <a:r>
              <a:rPr lang="nl-NL" sz="3200" dirty="0"/>
              <a:t> </a:t>
            </a:r>
            <a:r>
              <a:rPr lang="nl-NL" sz="3200" dirty="0" err="1"/>
              <a:t>to</a:t>
            </a:r>
            <a:r>
              <a:rPr lang="nl-NL" sz="3200" dirty="0"/>
              <a:t> </a:t>
            </a:r>
            <a:r>
              <a:rPr lang="nl-NL" sz="3200" dirty="0" err="1"/>
              <a:t>possible</a:t>
            </a:r>
            <a:r>
              <a:rPr lang="nl-NL" sz="3200" dirty="0"/>
              <a:t> </a:t>
            </a:r>
            <a:r>
              <a:rPr lang="nl-NL" sz="3200" dirty="0" err="1"/>
              <a:t>ways</a:t>
            </a:r>
            <a:r>
              <a:rPr lang="nl-NL" sz="3200" dirty="0"/>
              <a:t> </a:t>
            </a:r>
            <a:endParaRPr lang="nl-NL" sz="3200" dirty="0" smtClean="0"/>
          </a:p>
          <a:p>
            <a:r>
              <a:rPr lang="nl-NL" sz="3200" dirty="0" err="1" smtClean="0"/>
              <a:t>for</a:t>
            </a:r>
            <a:r>
              <a:rPr lang="nl-NL" sz="3200" dirty="0" smtClean="0"/>
              <a:t> </a:t>
            </a:r>
            <a:r>
              <a:rPr lang="nl-NL" sz="3200" dirty="0"/>
              <a:t>the </a:t>
            </a:r>
            <a:r>
              <a:rPr lang="nl-NL" sz="3200" dirty="0" err="1"/>
              <a:t>extensive</a:t>
            </a:r>
            <a:r>
              <a:rPr lang="nl-NL" sz="3200" dirty="0"/>
              <a:t> </a:t>
            </a:r>
            <a:r>
              <a:rPr lang="nl-NL" sz="3200" dirty="0" err="1"/>
              <a:t>linking</a:t>
            </a:r>
            <a:r>
              <a:rPr lang="nl-NL" sz="3200" dirty="0"/>
              <a:t> </a:t>
            </a:r>
            <a:r>
              <a:rPr lang="nl-NL" sz="3200" dirty="0" err="1"/>
              <a:t>and</a:t>
            </a:r>
            <a:r>
              <a:rPr lang="nl-NL" sz="3200" dirty="0"/>
              <a:t> </a:t>
            </a:r>
            <a:r>
              <a:rPr lang="nl-NL" sz="3200" dirty="0" err="1"/>
              <a:t>interconnection</a:t>
            </a:r>
            <a:r>
              <a:rPr lang="nl-NL" sz="3200" dirty="0"/>
              <a:t> of the </a:t>
            </a:r>
            <a:endParaRPr lang="nl-NL" sz="3200" dirty="0" smtClean="0"/>
          </a:p>
          <a:p>
            <a:r>
              <a:rPr lang="nl-NL" sz="3200" dirty="0" smtClean="0"/>
              <a:t>data </a:t>
            </a:r>
            <a:r>
              <a:rPr lang="nl-NL" sz="3200" dirty="0" err="1"/>
              <a:t>contained</a:t>
            </a:r>
            <a:r>
              <a:rPr lang="nl-NL" sz="3200" dirty="0"/>
              <a:t> in European </a:t>
            </a:r>
            <a:r>
              <a:rPr lang="nl-NL" sz="3200" dirty="0" err="1"/>
              <a:t>dictionaries</a:t>
            </a:r>
            <a:r>
              <a:rPr lang="nl-NL" sz="3200" dirty="0"/>
              <a:t> in the </a:t>
            </a:r>
            <a:endParaRPr lang="nl-NL" sz="3200" dirty="0" smtClean="0"/>
          </a:p>
          <a:p>
            <a:r>
              <a:rPr lang="nl-NL" sz="3200" dirty="0" smtClean="0"/>
              <a:t>European </a:t>
            </a:r>
            <a:r>
              <a:rPr lang="nl-NL" sz="3200" dirty="0" err="1"/>
              <a:t>dictionary</a:t>
            </a:r>
            <a:r>
              <a:rPr lang="nl-NL" sz="3200" dirty="0"/>
              <a:t> portal </a:t>
            </a:r>
            <a:r>
              <a:rPr lang="nl-NL" sz="3200" dirty="0" err="1"/>
              <a:t>that</a:t>
            </a:r>
            <a:r>
              <a:rPr lang="nl-NL" sz="3200" dirty="0"/>
              <a:t> </a:t>
            </a:r>
            <a:r>
              <a:rPr lang="nl-NL" sz="3200" dirty="0" err="1"/>
              <a:t>will</a:t>
            </a:r>
            <a:r>
              <a:rPr lang="nl-NL" sz="3200" dirty="0"/>
              <a:t> </a:t>
            </a:r>
            <a:r>
              <a:rPr lang="nl-NL" sz="3200" dirty="0" err="1"/>
              <a:t>generate</a:t>
            </a:r>
            <a:r>
              <a:rPr lang="nl-NL" sz="3200" dirty="0"/>
              <a:t> new </a:t>
            </a:r>
            <a:endParaRPr lang="nl-NL" sz="3200" dirty="0" smtClean="0"/>
          </a:p>
          <a:p>
            <a:r>
              <a:rPr lang="nl-NL" sz="3200" dirty="0" err="1" smtClean="0"/>
              <a:t>lines</a:t>
            </a:r>
            <a:r>
              <a:rPr lang="nl-NL" sz="3200" dirty="0" smtClean="0"/>
              <a:t> </a:t>
            </a:r>
            <a:r>
              <a:rPr lang="nl-NL" sz="3200" dirty="0"/>
              <a:t>of research in the field of digital </a:t>
            </a:r>
            <a:r>
              <a:rPr lang="nl-NL" sz="3200" dirty="0" err="1"/>
              <a:t>humanities</a:t>
            </a:r>
            <a:r>
              <a:rPr lang="nl-NL" sz="3200" dirty="0" smtClean="0">
                <a:effectLst/>
              </a:rPr>
              <a:t> 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257659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1C24-ED3E-6143-BCBE-466524F45D3F}" type="datetime1">
              <a:rPr lang="nl-NL" sz="1400" smtClean="0">
                <a:solidFill>
                  <a:srgbClr val="FF6600"/>
                </a:solidFill>
              </a:rPr>
              <a:t>10-4-2014</a:t>
            </a:fld>
            <a:endParaRPr lang="nl-NL" sz="1400" dirty="0">
              <a:solidFill>
                <a:srgbClr val="FF6600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z="1400" dirty="0" smtClean="0">
                <a:solidFill>
                  <a:srgbClr val="FF6600"/>
                </a:solidFill>
              </a:rPr>
              <a:t>European Network of e-Lexicography</a:t>
            </a:r>
            <a:endParaRPr lang="nl-NL" sz="1400" dirty="0">
              <a:solidFill>
                <a:srgbClr val="FF6600"/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273416" y="476235"/>
            <a:ext cx="8837476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/>
              <a:t>The Action </a:t>
            </a:r>
            <a:r>
              <a:rPr lang="nl-NL" sz="3200" dirty="0" err="1"/>
              <a:t>will</a:t>
            </a:r>
            <a:r>
              <a:rPr lang="nl-NL" sz="3200" dirty="0"/>
              <a:t> </a:t>
            </a:r>
            <a:r>
              <a:rPr lang="nl-NL" sz="3200" dirty="0" err="1"/>
              <a:t>produce</a:t>
            </a:r>
            <a:r>
              <a:rPr lang="nl-NL" sz="3200" dirty="0"/>
              <a:t> </a:t>
            </a:r>
            <a:r>
              <a:rPr lang="nl-NL" sz="3200" dirty="0">
                <a:solidFill>
                  <a:srgbClr val="FF6600"/>
                </a:solidFill>
              </a:rPr>
              <a:t>a </a:t>
            </a:r>
            <a:r>
              <a:rPr lang="nl-NL" sz="3200" dirty="0" err="1">
                <a:solidFill>
                  <a:srgbClr val="FF6600"/>
                </a:solidFill>
              </a:rPr>
              <a:t>roadmap</a:t>
            </a:r>
            <a:r>
              <a:rPr lang="nl-NL" sz="3200" dirty="0">
                <a:solidFill>
                  <a:srgbClr val="FF6600"/>
                </a:solidFill>
              </a:rPr>
              <a:t> </a:t>
            </a:r>
            <a:r>
              <a:rPr lang="nl-NL" sz="3200" dirty="0" err="1">
                <a:solidFill>
                  <a:srgbClr val="FF6600"/>
                </a:solidFill>
              </a:rPr>
              <a:t>to</a:t>
            </a:r>
            <a:r>
              <a:rPr lang="nl-NL" sz="3200" dirty="0">
                <a:solidFill>
                  <a:srgbClr val="FF6600"/>
                </a:solidFill>
              </a:rPr>
              <a:t> </a:t>
            </a:r>
            <a:r>
              <a:rPr lang="nl-NL" sz="3200" dirty="0" err="1">
                <a:solidFill>
                  <a:srgbClr val="FF6600"/>
                </a:solidFill>
              </a:rPr>
              <a:t>possible</a:t>
            </a:r>
            <a:r>
              <a:rPr lang="nl-NL" sz="3200" dirty="0">
                <a:solidFill>
                  <a:srgbClr val="FF6600"/>
                </a:solidFill>
              </a:rPr>
              <a:t> </a:t>
            </a:r>
            <a:r>
              <a:rPr lang="nl-NL" sz="3200" dirty="0" err="1">
                <a:solidFill>
                  <a:srgbClr val="FF6600"/>
                </a:solidFill>
              </a:rPr>
              <a:t>ways</a:t>
            </a:r>
            <a:r>
              <a:rPr lang="nl-NL" sz="3200" dirty="0">
                <a:solidFill>
                  <a:srgbClr val="FF6600"/>
                </a:solidFill>
              </a:rPr>
              <a:t> </a:t>
            </a:r>
            <a:endParaRPr lang="nl-NL" sz="3200" dirty="0" smtClean="0">
              <a:solidFill>
                <a:srgbClr val="FF6600"/>
              </a:solidFill>
            </a:endParaRPr>
          </a:p>
          <a:p>
            <a:r>
              <a:rPr lang="nl-NL" sz="3200" dirty="0" err="1" smtClean="0"/>
              <a:t>for</a:t>
            </a:r>
            <a:r>
              <a:rPr lang="nl-NL" sz="3200" dirty="0" smtClean="0"/>
              <a:t> </a:t>
            </a:r>
            <a:r>
              <a:rPr lang="nl-NL" sz="3200" dirty="0"/>
              <a:t>the </a:t>
            </a:r>
            <a:r>
              <a:rPr lang="nl-NL" sz="3200" dirty="0" err="1"/>
              <a:t>extensive</a:t>
            </a:r>
            <a:r>
              <a:rPr lang="nl-NL" sz="3200" dirty="0"/>
              <a:t> </a:t>
            </a:r>
            <a:r>
              <a:rPr lang="nl-NL" sz="3200" dirty="0" err="1"/>
              <a:t>linking</a:t>
            </a:r>
            <a:r>
              <a:rPr lang="nl-NL" sz="3200" dirty="0"/>
              <a:t> </a:t>
            </a:r>
            <a:r>
              <a:rPr lang="nl-NL" sz="3200" dirty="0" err="1"/>
              <a:t>and</a:t>
            </a:r>
            <a:r>
              <a:rPr lang="nl-NL" sz="3200" dirty="0"/>
              <a:t> </a:t>
            </a:r>
            <a:r>
              <a:rPr lang="nl-NL" sz="3200" dirty="0" err="1"/>
              <a:t>interconnection</a:t>
            </a:r>
            <a:r>
              <a:rPr lang="nl-NL" sz="3200" dirty="0"/>
              <a:t> of the </a:t>
            </a:r>
            <a:endParaRPr lang="nl-NL" sz="3200" dirty="0" smtClean="0"/>
          </a:p>
          <a:p>
            <a:r>
              <a:rPr lang="nl-NL" sz="3200" dirty="0" smtClean="0"/>
              <a:t>data </a:t>
            </a:r>
            <a:r>
              <a:rPr lang="nl-NL" sz="3200" dirty="0" err="1"/>
              <a:t>contained</a:t>
            </a:r>
            <a:r>
              <a:rPr lang="nl-NL" sz="3200" dirty="0"/>
              <a:t> in European </a:t>
            </a:r>
            <a:r>
              <a:rPr lang="nl-NL" sz="3200" dirty="0" err="1"/>
              <a:t>dictionaries</a:t>
            </a:r>
            <a:r>
              <a:rPr lang="nl-NL" sz="3200" dirty="0"/>
              <a:t> in the </a:t>
            </a:r>
            <a:endParaRPr lang="nl-NL" sz="3200" dirty="0" smtClean="0"/>
          </a:p>
          <a:p>
            <a:r>
              <a:rPr lang="nl-NL" sz="3200" dirty="0" smtClean="0"/>
              <a:t>European </a:t>
            </a:r>
            <a:r>
              <a:rPr lang="nl-NL" sz="3200" dirty="0" err="1"/>
              <a:t>dictionary</a:t>
            </a:r>
            <a:r>
              <a:rPr lang="nl-NL" sz="3200" dirty="0"/>
              <a:t> portal </a:t>
            </a:r>
            <a:r>
              <a:rPr lang="nl-NL" sz="3200" dirty="0" err="1"/>
              <a:t>that</a:t>
            </a:r>
            <a:r>
              <a:rPr lang="nl-NL" sz="3200" dirty="0"/>
              <a:t> </a:t>
            </a:r>
            <a:r>
              <a:rPr lang="nl-NL" sz="3200" dirty="0" err="1"/>
              <a:t>will</a:t>
            </a:r>
            <a:r>
              <a:rPr lang="nl-NL" sz="3200" dirty="0"/>
              <a:t> </a:t>
            </a:r>
            <a:r>
              <a:rPr lang="nl-NL" sz="3200" dirty="0" err="1"/>
              <a:t>generate</a:t>
            </a:r>
            <a:r>
              <a:rPr lang="nl-NL" sz="3200" dirty="0"/>
              <a:t> new </a:t>
            </a:r>
            <a:endParaRPr lang="nl-NL" sz="3200" dirty="0" smtClean="0"/>
          </a:p>
          <a:p>
            <a:r>
              <a:rPr lang="nl-NL" sz="3200" dirty="0" err="1" smtClean="0"/>
              <a:t>lines</a:t>
            </a:r>
            <a:r>
              <a:rPr lang="nl-NL" sz="3200" dirty="0" smtClean="0"/>
              <a:t> </a:t>
            </a:r>
            <a:r>
              <a:rPr lang="nl-NL" sz="3200" dirty="0"/>
              <a:t>of research in the field of digital </a:t>
            </a:r>
            <a:r>
              <a:rPr lang="nl-NL" sz="3200" dirty="0" err="1"/>
              <a:t>humanities</a:t>
            </a:r>
            <a:r>
              <a:rPr lang="nl-NL" sz="3200" dirty="0" smtClean="0">
                <a:effectLst/>
              </a:rPr>
              <a:t> </a:t>
            </a:r>
            <a:endParaRPr lang="nl-NL" sz="3200" dirty="0"/>
          </a:p>
        </p:txBody>
      </p:sp>
      <p:sp>
        <p:nvSpPr>
          <p:cNvPr id="5" name="Tekstvak 4"/>
          <p:cNvSpPr txBox="1"/>
          <p:nvPr/>
        </p:nvSpPr>
        <p:spPr>
          <a:xfrm>
            <a:off x="273416" y="3386558"/>
            <a:ext cx="8344753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The Action </a:t>
            </a:r>
            <a:r>
              <a:rPr lang="en-US" sz="3200" dirty="0"/>
              <a:t>focuses on the following areas:</a:t>
            </a:r>
            <a:endParaRPr lang="nl-NL" sz="3200" dirty="0"/>
          </a:p>
          <a:p>
            <a:r>
              <a:rPr lang="nl-NL" sz="3200" dirty="0"/>
              <a:t>[…] </a:t>
            </a:r>
            <a:r>
              <a:rPr lang="nl-NL" sz="3200" dirty="0" err="1">
                <a:solidFill>
                  <a:srgbClr val="FF6600"/>
                </a:solidFill>
              </a:rPr>
              <a:t>exploring</a:t>
            </a:r>
            <a:r>
              <a:rPr lang="nl-NL" sz="3200" dirty="0">
                <a:solidFill>
                  <a:srgbClr val="FF6600"/>
                </a:solidFill>
              </a:rPr>
              <a:t> the </a:t>
            </a:r>
            <a:r>
              <a:rPr lang="nl-NL" sz="3200" dirty="0" err="1">
                <a:solidFill>
                  <a:srgbClr val="FF6600"/>
                </a:solidFill>
              </a:rPr>
              <a:t>possibilities</a:t>
            </a:r>
            <a:r>
              <a:rPr lang="nl-NL" sz="3200" dirty="0"/>
              <a:t> of </a:t>
            </a:r>
            <a:r>
              <a:rPr lang="nl-NL" sz="3200" dirty="0" err="1"/>
              <a:t>extensive</a:t>
            </a:r>
            <a:r>
              <a:rPr lang="nl-NL" sz="3200" dirty="0"/>
              <a:t> </a:t>
            </a:r>
            <a:r>
              <a:rPr lang="nl-NL" sz="3200" dirty="0" err="1"/>
              <a:t>linking</a:t>
            </a:r>
            <a:r>
              <a:rPr lang="nl-NL" sz="3200" dirty="0"/>
              <a:t> </a:t>
            </a:r>
            <a:endParaRPr lang="nl-NL" sz="3200" dirty="0" smtClean="0"/>
          </a:p>
          <a:p>
            <a:r>
              <a:rPr lang="nl-NL" sz="3200" dirty="0" smtClean="0"/>
              <a:t>of </a:t>
            </a:r>
            <a:r>
              <a:rPr lang="nl-NL" sz="3200" dirty="0" err="1"/>
              <a:t>dictionary</a:t>
            </a:r>
            <a:r>
              <a:rPr lang="nl-NL" sz="3200" dirty="0"/>
              <a:t> content </a:t>
            </a:r>
            <a:r>
              <a:rPr lang="nl-NL" sz="3200" dirty="0" err="1"/>
              <a:t>from</a:t>
            </a:r>
            <a:r>
              <a:rPr lang="nl-NL" sz="3200" dirty="0"/>
              <a:t> different European </a:t>
            </a:r>
            <a:endParaRPr lang="nl-NL" sz="3200" dirty="0" smtClean="0"/>
          </a:p>
          <a:p>
            <a:r>
              <a:rPr lang="nl-NL" sz="3200" dirty="0" err="1" smtClean="0"/>
              <a:t>languages</a:t>
            </a:r>
            <a:r>
              <a:rPr lang="nl-NL" sz="3200" dirty="0" smtClean="0">
                <a:effectLst/>
              </a:rPr>
              <a:t> 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3086056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1C24-ED3E-6143-BCBE-466524F45D3F}" type="datetime1">
              <a:rPr lang="nl-NL" sz="1400" smtClean="0">
                <a:solidFill>
                  <a:srgbClr val="FF6600"/>
                </a:solidFill>
              </a:rPr>
              <a:t>10-4-2014</a:t>
            </a:fld>
            <a:endParaRPr lang="nl-NL" sz="1400" dirty="0">
              <a:solidFill>
                <a:srgbClr val="FF6600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z="1400" dirty="0" smtClean="0">
                <a:solidFill>
                  <a:srgbClr val="FF6600"/>
                </a:solidFill>
              </a:rPr>
              <a:t>European Network of e-Lexicography</a:t>
            </a:r>
            <a:endParaRPr lang="nl-NL" sz="1400" dirty="0">
              <a:solidFill>
                <a:srgbClr val="FF6600"/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343975" y="467416"/>
            <a:ext cx="8593418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/>
              <a:t>The European </a:t>
            </a:r>
            <a:r>
              <a:rPr lang="nl-NL" sz="3200" dirty="0" err="1"/>
              <a:t>dictionary</a:t>
            </a:r>
            <a:r>
              <a:rPr lang="nl-NL" sz="3200" dirty="0"/>
              <a:t> portal </a:t>
            </a:r>
            <a:r>
              <a:rPr lang="nl-NL" sz="3200" dirty="0" err="1"/>
              <a:t>will</a:t>
            </a:r>
            <a:r>
              <a:rPr lang="nl-NL" sz="3200" dirty="0"/>
              <a:t> make </a:t>
            </a:r>
            <a:r>
              <a:rPr lang="nl-NL" sz="3200" dirty="0" err="1"/>
              <a:t>lexical</a:t>
            </a:r>
            <a:r>
              <a:rPr lang="nl-NL" sz="3200" dirty="0"/>
              <a:t> </a:t>
            </a:r>
            <a:endParaRPr lang="nl-NL" sz="3200" dirty="0" smtClean="0"/>
          </a:p>
          <a:p>
            <a:r>
              <a:rPr lang="nl-NL" sz="3200" dirty="0" smtClean="0"/>
              <a:t>information </a:t>
            </a:r>
            <a:r>
              <a:rPr lang="nl-NL" sz="3200" dirty="0"/>
              <a:t>on the </a:t>
            </a:r>
            <a:r>
              <a:rPr lang="nl-NL" sz="3200" dirty="0" err="1"/>
              <a:t>languages</a:t>
            </a:r>
            <a:r>
              <a:rPr lang="nl-NL" sz="3200" dirty="0"/>
              <a:t> of Europe </a:t>
            </a:r>
            <a:r>
              <a:rPr lang="nl-NL" sz="3200" dirty="0" err="1"/>
              <a:t>accessible</a:t>
            </a:r>
            <a:r>
              <a:rPr lang="nl-NL" sz="3200" dirty="0"/>
              <a:t> </a:t>
            </a:r>
            <a:endParaRPr lang="nl-NL" sz="3200" dirty="0" smtClean="0"/>
          </a:p>
          <a:p>
            <a:r>
              <a:rPr lang="nl-NL" sz="3200" dirty="0" err="1" smtClean="0"/>
              <a:t>to</a:t>
            </a:r>
            <a:r>
              <a:rPr lang="nl-NL" sz="3200" dirty="0" smtClean="0"/>
              <a:t> </a:t>
            </a:r>
            <a:r>
              <a:rPr lang="nl-NL" sz="3200" dirty="0"/>
              <a:t>the </a:t>
            </a:r>
            <a:r>
              <a:rPr lang="nl-NL" sz="3200" dirty="0" err="1"/>
              <a:t>general</a:t>
            </a:r>
            <a:r>
              <a:rPr lang="nl-NL" sz="3200" dirty="0"/>
              <a:t> public, </a:t>
            </a:r>
            <a:r>
              <a:rPr lang="nl-NL" sz="3200" dirty="0" err="1"/>
              <a:t>to</a:t>
            </a:r>
            <a:r>
              <a:rPr lang="nl-NL" sz="3200" dirty="0"/>
              <a:t> </a:t>
            </a:r>
            <a:r>
              <a:rPr lang="nl-NL" sz="3200" dirty="0" err="1"/>
              <a:t>lexicographers</a:t>
            </a:r>
            <a:r>
              <a:rPr lang="nl-NL" sz="3200" dirty="0"/>
              <a:t> </a:t>
            </a:r>
            <a:r>
              <a:rPr lang="nl-NL" sz="3200" dirty="0" err="1"/>
              <a:t>and</a:t>
            </a:r>
            <a:r>
              <a:rPr lang="nl-NL" sz="3200" dirty="0"/>
              <a:t> </a:t>
            </a:r>
            <a:r>
              <a:rPr lang="nl-NL" sz="3200" dirty="0" err="1"/>
              <a:t>to</a:t>
            </a:r>
            <a:r>
              <a:rPr lang="nl-NL" sz="3200" dirty="0"/>
              <a:t> </a:t>
            </a:r>
            <a:endParaRPr lang="nl-NL" sz="3200" dirty="0" smtClean="0"/>
          </a:p>
          <a:p>
            <a:r>
              <a:rPr lang="nl-NL" sz="3200" dirty="0" err="1" smtClean="0"/>
              <a:t>other</a:t>
            </a:r>
            <a:r>
              <a:rPr lang="nl-NL" sz="3200" dirty="0" smtClean="0"/>
              <a:t> </a:t>
            </a:r>
            <a:r>
              <a:rPr lang="nl-NL" sz="3200" dirty="0" err="1"/>
              <a:t>scientists</a:t>
            </a:r>
            <a:r>
              <a:rPr lang="nl-NL" sz="3200" dirty="0"/>
              <a:t>. The </a:t>
            </a:r>
            <a:r>
              <a:rPr lang="nl-NL" sz="3200" dirty="0" err="1"/>
              <a:t>results</a:t>
            </a:r>
            <a:r>
              <a:rPr lang="nl-NL" sz="3200" dirty="0"/>
              <a:t> </a:t>
            </a:r>
            <a:r>
              <a:rPr lang="nl-NL" sz="3200" dirty="0" err="1"/>
              <a:t>obtained</a:t>
            </a:r>
            <a:r>
              <a:rPr lang="nl-NL" sz="3200" dirty="0"/>
              <a:t> in the </a:t>
            </a:r>
            <a:r>
              <a:rPr lang="nl-NL" sz="3200" dirty="0" err="1"/>
              <a:t>WGs</a:t>
            </a:r>
            <a:r>
              <a:rPr lang="nl-NL" sz="3200" dirty="0"/>
              <a:t> </a:t>
            </a:r>
            <a:endParaRPr lang="nl-NL" sz="3200" dirty="0" smtClean="0"/>
          </a:p>
          <a:p>
            <a:r>
              <a:rPr lang="nl-NL" sz="3200" dirty="0" err="1" smtClean="0"/>
              <a:t>will</a:t>
            </a:r>
            <a:r>
              <a:rPr lang="nl-NL" sz="3200" dirty="0" smtClean="0"/>
              <a:t> </a:t>
            </a:r>
            <a:r>
              <a:rPr lang="nl-NL" sz="3200" dirty="0" err="1"/>
              <a:t>also</a:t>
            </a:r>
            <a:r>
              <a:rPr lang="nl-NL" sz="3200" dirty="0"/>
              <a:t> feed </a:t>
            </a:r>
            <a:r>
              <a:rPr lang="nl-NL" sz="3200" dirty="0" err="1"/>
              <a:t>into</a:t>
            </a:r>
            <a:r>
              <a:rPr lang="nl-NL" sz="3200" dirty="0"/>
              <a:t> the </a:t>
            </a:r>
            <a:r>
              <a:rPr lang="nl-NL" sz="3200" dirty="0" err="1"/>
              <a:t>presentation</a:t>
            </a:r>
            <a:r>
              <a:rPr lang="nl-NL" sz="3200" dirty="0"/>
              <a:t> of information </a:t>
            </a:r>
            <a:endParaRPr lang="nl-NL" sz="3200" dirty="0" smtClean="0"/>
          </a:p>
          <a:p>
            <a:r>
              <a:rPr lang="nl-NL" sz="3200" dirty="0" smtClean="0"/>
              <a:t>in </a:t>
            </a:r>
            <a:r>
              <a:rPr lang="nl-NL" sz="3200" dirty="0"/>
              <a:t>the </a:t>
            </a:r>
            <a:r>
              <a:rPr lang="nl-NL" sz="3200" dirty="0" err="1"/>
              <a:t>dictionary</a:t>
            </a:r>
            <a:r>
              <a:rPr lang="nl-NL" sz="3200" dirty="0"/>
              <a:t> portal</a:t>
            </a:r>
            <a:r>
              <a:rPr lang="nl-NL" sz="3200" dirty="0" smtClean="0">
                <a:effectLst/>
              </a:rPr>
              <a:t> </a:t>
            </a:r>
            <a:endParaRPr lang="nl-NL" sz="3200" dirty="0"/>
          </a:p>
        </p:txBody>
      </p:sp>
      <p:sp>
        <p:nvSpPr>
          <p:cNvPr id="5" name="Tekstvak 4"/>
          <p:cNvSpPr txBox="1"/>
          <p:nvPr/>
        </p:nvSpPr>
        <p:spPr>
          <a:xfrm>
            <a:off x="343975" y="3828140"/>
            <a:ext cx="8529097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/>
              <a:t>The European </a:t>
            </a:r>
            <a:r>
              <a:rPr lang="nl-NL" sz="3200" dirty="0" err="1"/>
              <a:t>dictionary</a:t>
            </a:r>
            <a:r>
              <a:rPr lang="nl-NL" sz="3200" dirty="0"/>
              <a:t> portal </a:t>
            </a:r>
            <a:r>
              <a:rPr lang="nl-NL" sz="3200" dirty="0" err="1"/>
              <a:t>will</a:t>
            </a:r>
            <a:r>
              <a:rPr lang="nl-NL" sz="3200" dirty="0"/>
              <a:t> link the Action </a:t>
            </a:r>
            <a:endParaRPr lang="nl-NL" sz="3200" dirty="0" smtClean="0"/>
          </a:p>
          <a:p>
            <a:r>
              <a:rPr lang="nl-NL" sz="3200" dirty="0" err="1" smtClean="0"/>
              <a:t>to</a:t>
            </a:r>
            <a:r>
              <a:rPr lang="nl-NL" sz="3200" dirty="0" smtClean="0"/>
              <a:t> </a:t>
            </a:r>
            <a:r>
              <a:rPr lang="nl-NL" sz="3200" dirty="0"/>
              <a:t>the </a:t>
            </a:r>
            <a:r>
              <a:rPr lang="nl-NL" sz="3200" dirty="0" err="1"/>
              <a:t>general</a:t>
            </a:r>
            <a:r>
              <a:rPr lang="nl-NL" sz="3200" dirty="0"/>
              <a:t> public </a:t>
            </a:r>
            <a:r>
              <a:rPr lang="nl-NL" sz="3200" dirty="0" err="1"/>
              <a:t>and</a:t>
            </a:r>
            <a:r>
              <a:rPr lang="nl-NL" sz="3200" dirty="0"/>
              <a:t> non-expert </a:t>
            </a:r>
            <a:r>
              <a:rPr lang="nl-NL" sz="3200" dirty="0" err="1"/>
              <a:t>dictionary</a:t>
            </a:r>
            <a:r>
              <a:rPr lang="nl-NL" sz="3200" dirty="0"/>
              <a:t> </a:t>
            </a:r>
            <a:endParaRPr lang="nl-NL" sz="3200" dirty="0" smtClean="0"/>
          </a:p>
          <a:p>
            <a:r>
              <a:rPr lang="nl-NL" sz="3200" dirty="0" smtClean="0"/>
              <a:t>users</a:t>
            </a:r>
            <a:r>
              <a:rPr lang="nl-NL" sz="3200" dirty="0"/>
              <a:t>. It </a:t>
            </a:r>
            <a:r>
              <a:rPr lang="nl-NL" sz="3200" dirty="0" err="1"/>
              <a:t>will</a:t>
            </a:r>
            <a:r>
              <a:rPr lang="nl-NL" sz="3200" dirty="0"/>
              <a:t> </a:t>
            </a:r>
            <a:r>
              <a:rPr lang="nl-NL" sz="3200" dirty="0" err="1"/>
              <a:t>provide</a:t>
            </a:r>
            <a:r>
              <a:rPr lang="nl-NL" sz="3200" dirty="0"/>
              <a:t> </a:t>
            </a:r>
            <a:r>
              <a:rPr lang="nl-NL" sz="3200" dirty="0" err="1"/>
              <a:t>authoritative</a:t>
            </a:r>
            <a:r>
              <a:rPr lang="nl-NL" sz="3200" dirty="0"/>
              <a:t> </a:t>
            </a:r>
            <a:r>
              <a:rPr lang="nl-NL" sz="3200" dirty="0" err="1"/>
              <a:t>lexical</a:t>
            </a:r>
            <a:r>
              <a:rPr lang="nl-NL" sz="3200" dirty="0"/>
              <a:t> </a:t>
            </a:r>
            <a:endParaRPr lang="nl-NL" sz="3200" dirty="0" smtClean="0"/>
          </a:p>
          <a:p>
            <a:r>
              <a:rPr lang="nl-NL" sz="3200" dirty="0" smtClean="0"/>
              <a:t>information </a:t>
            </a:r>
            <a:r>
              <a:rPr lang="nl-NL" sz="3200" dirty="0"/>
              <a:t>on the </a:t>
            </a:r>
            <a:r>
              <a:rPr lang="nl-NL" sz="3200" dirty="0" err="1"/>
              <a:t>languages</a:t>
            </a:r>
            <a:r>
              <a:rPr lang="nl-NL" sz="3200" dirty="0"/>
              <a:t> of Europe</a:t>
            </a:r>
            <a:r>
              <a:rPr lang="nl-NL" sz="3200" dirty="0" smtClean="0">
                <a:effectLst/>
              </a:rPr>
              <a:t> 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2753886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1C24-ED3E-6143-BCBE-466524F45D3F}" type="datetime1">
              <a:rPr lang="nl-NL" sz="1400" smtClean="0">
                <a:solidFill>
                  <a:srgbClr val="FF6600"/>
                </a:solidFill>
              </a:rPr>
              <a:t>10-4-2014</a:t>
            </a:fld>
            <a:endParaRPr lang="nl-NL" sz="1400" dirty="0">
              <a:solidFill>
                <a:srgbClr val="FF6600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z="1400" dirty="0" smtClean="0">
                <a:solidFill>
                  <a:srgbClr val="FF6600"/>
                </a:solidFill>
              </a:rPr>
              <a:t>European Network of e-Lexicography</a:t>
            </a:r>
            <a:endParaRPr lang="nl-NL" sz="1400" dirty="0">
              <a:solidFill>
                <a:srgbClr val="FF6600"/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538012" y="255756"/>
            <a:ext cx="427011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 err="1" smtClean="0"/>
              <a:t>Providing</a:t>
            </a:r>
            <a:r>
              <a:rPr lang="nl-NL" sz="3200" dirty="0" smtClean="0"/>
              <a:t> of Information </a:t>
            </a:r>
            <a:endParaRPr lang="nl-NL" sz="3200" dirty="0"/>
          </a:p>
        </p:txBody>
      </p:sp>
      <p:sp>
        <p:nvSpPr>
          <p:cNvPr id="5" name="Tekstvak 4"/>
          <p:cNvSpPr txBox="1"/>
          <p:nvPr/>
        </p:nvSpPr>
        <p:spPr>
          <a:xfrm>
            <a:off x="538012" y="952470"/>
            <a:ext cx="7677903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3200" dirty="0" smtClean="0"/>
              <a:t>Brief descriptions of and links to on</a:t>
            </a:r>
            <a:r>
              <a:rPr lang="en-US" sz="3200" dirty="0"/>
              <a:t>-going </a:t>
            </a:r>
            <a:endParaRPr lang="en-US" sz="3200" dirty="0" smtClean="0"/>
          </a:p>
          <a:p>
            <a:pPr lvl="0"/>
            <a:r>
              <a:rPr lang="en-US" sz="3200" dirty="0" smtClean="0"/>
              <a:t>dictionary projects (keep up-to-date).</a:t>
            </a:r>
          </a:p>
          <a:p>
            <a:pPr lvl="0"/>
            <a:endParaRPr lang="nl-NL" sz="3200" dirty="0"/>
          </a:p>
          <a:p>
            <a:pPr lvl="0"/>
            <a:r>
              <a:rPr lang="en-US" sz="3200" dirty="0" smtClean="0"/>
              <a:t>Refer </a:t>
            </a:r>
            <a:r>
              <a:rPr lang="en-US" sz="3200" dirty="0"/>
              <a:t>to events in the field of e-lexicography</a:t>
            </a:r>
            <a:r>
              <a:rPr lang="en-US" sz="3200" dirty="0" smtClean="0"/>
              <a:t>.</a:t>
            </a:r>
          </a:p>
          <a:p>
            <a:pPr lvl="0"/>
            <a:endParaRPr lang="nl-NL" sz="3200" dirty="0"/>
          </a:p>
          <a:p>
            <a:pPr lvl="0"/>
            <a:r>
              <a:rPr lang="en-US" sz="3200" dirty="0" smtClean="0"/>
              <a:t>Refer </a:t>
            </a:r>
            <a:r>
              <a:rPr lang="en-US" sz="3200" dirty="0"/>
              <a:t>to publications in </a:t>
            </a:r>
            <a:r>
              <a:rPr lang="en-US" sz="3200" dirty="0" smtClean="0"/>
              <a:t>e-lexicography.</a:t>
            </a:r>
          </a:p>
          <a:p>
            <a:pPr lvl="0"/>
            <a:r>
              <a:rPr lang="en-US" sz="3200" dirty="0" smtClean="0"/>
              <a:t> </a:t>
            </a:r>
            <a:endParaRPr lang="nl-NL" sz="3200" dirty="0"/>
          </a:p>
          <a:p>
            <a:pPr lvl="0"/>
            <a:r>
              <a:rPr lang="en-US" sz="3200" dirty="0"/>
              <a:t>Provide blogs and discussion </a:t>
            </a:r>
            <a:r>
              <a:rPr lang="en-US" sz="3200" dirty="0" smtClean="0"/>
              <a:t>lists. </a:t>
            </a:r>
          </a:p>
          <a:p>
            <a:pPr lvl="0"/>
            <a:endParaRPr lang="en-US" sz="3200" dirty="0"/>
          </a:p>
          <a:p>
            <a:pPr lvl="0"/>
            <a:r>
              <a:rPr lang="en-US" sz="3200" dirty="0" smtClean="0"/>
              <a:t>(Facebook)</a:t>
            </a:r>
            <a:endParaRPr lang="nl-NL" sz="3200" dirty="0"/>
          </a:p>
          <a:p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130495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1C24-ED3E-6143-BCBE-466524F45D3F}" type="datetime1">
              <a:rPr lang="nl-NL" sz="1400" smtClean="0">
                <a:solidFill>
                  <a:srgbClr val="FF6600"/>
                </a:solidFill>
              </a:rPr>
              <a:t>10-4-2014</a:t>
            </a:fld>
            <a:endParaRPr lang="nl-NL" sz="1400" dirty="0">
              <a:solidFill>
                <a:srgbClr val="FF6600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z="1400" dirty="0" smtClean="0">
                <a:solidFill>
                  <a:srgbClr val="FF6600"/>
                </a:solidFill>
              </a:rPr>
              <a:t>European Network of e-Lexicography</a:t>
            </a:r>
            <a:endParaRPr lang="nl-NL" sz="1400" dirty="0">
              <a:solidFill>
                <a:srgbClr val="FF6600"/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457199" y="782940"/>
            <a:ext cx="8270243" cy="5693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dirty="0"/>
              <a:t>Simple link farm, with links to available online </a:t>
            </a:r>
            <a:endParaRPr lang="en-US" sz="2800" dirty="0" smtClean="0"/>
          </a:p>
          <a:p>
            <a:pPr lvl="0"/>
            <a:r>
              <a:rPr lang="en-US" sz="2800" dirty="0" smtClean="0"/>
              <a:t>dictionaries</a:t>
            </a:r>
            <a:r>
              <a:rPr lang="en-US" sz="2800" dirty="0"/>
              <a:t>. Links may be grouped according to </a:t>
            </a:r>
            <a:endParaRPr lang="en-US" sz="2800" dirty="0" smtClean="0"/>
          </a:p>
          <a:p>
            <a:pPr lvl="0"/>
            <a:r>
              <a:rPr lang="en-US" sz="2800" dirty="0" smtClean="0"/>
              <a:t>one </a:t>
            </a:r>
            <a:r>
              <a:rPr lang="en-US" sz="2800" dirty="0"/>
              <a:t>or </a:t>
            </a:r>
            <a:r>
              <a:rPr lang="en-US" sz="2800" dirty="0" smtClean="0"/>
              <a:t>more properties.</a:t>
            </a:r>
          </a:p>
          <a:p>
            <a:pPr lvl="0"/>
            <a:endParaRPr lang="nl-NL" sz="2800" dirty="0"/>
          </a:p>
          <a:p>
            <a:pPr lvl="0"/>
            <a:r>
              <a:rPr lang="en-US" sz="2800" dirty="0"/>
              <a:t>Search facility to find dictionaries according </a:t>
            </a:r>
            <a:r>
              <a:rPr lang="en-US" sz="2800" dirty="0" smtClean="0"/>
              <a:t>to properties</a:t>
            </a:r>
            <a:r>
              <a:rPr lang="en-US" sz="2800" dirty="0"/>
              <a:t>. Search is only useful if there are </a:t>
            </a:r>
            <a:endParaRPr lang="en-US" sz="2800" dirty="0" smtClean="0"/>
          </a:p>
          <a:p>
            <a:pPr lvl="0"/>
            <a:r>
              <a:rPr lang="en-US" sz="2800" dirty="0" smtClean="0"/>
              <a:t>sufficient </a:t>
            </a:r>
            <a:r>
              <a:rPr lang="en-US" sz="2800" dirty="0"/>
              <a:t>(e.g. &gt; 100) dictionaries to choose from</a:t>
            </a:r>
            <a:r>
              <a:rPr lang="en-US" sz="2800" dirty="0" smtClean="0"/>
              <a:t>.</a:t>
            </a:r>
          </a:p>
          <a:p>
            <a:pPr lvl="0"/>
            <a:endParaRPr lang="nl-NL" sz="2800" dirty="0"/>
          </a:p>
          <a:p>
            <a:pPr lvl="0"/>
            <a:r>
              <a:rPr lang="en-US" sz="2800" dirty="0"/>
              <a:t>A contact form, allowing others to add entries to </a:t>
            </a:r>
            <a:endParaRPr lang="en-US" sz="2800" dirty="0" smtClean="0"/>
          </a:p>
          <a:p>
            <a:pPr lvl="0"/>
            <a:r>
              <a:rPr lang="en-US" sz="2800" dirty="0" smtClean="0"/>
              <a:t>the </a:t>
            </a:r>
            <a:r>
              <a:rPr lang="en-US" sz="2800" dirty="0"/>
              <a:t>link - or reference database. </a:t>
            </a:r>
            <a:endParaRPr lang="en-US" sz="2800" dirty="0" smtClean="0"/>
          </a:p>
          <a:p>
            <a:pPr lvl="0"/>
            <a:endParaRPr lang="en-US" sz="2800" dirty="0" smtClean="0"/>
          </a:p>
          <a:p>
            <a:pPr lvl="0"/>
            <a:r>
              <a:rPr lang="en-US" sz="2800" dirty="0" smtClean="0"/>
              <a:t>A </a:t>
            </a:r>
            <a:r>
              <a:rPr lang="en-US" sz="2800" dirty="0"/>
              <a:t>list of references to available </a:t>
            </a:r>
            <a:r>
              <a:rPr lang="en-US" sz="2800" dirty="0" smtClean="0"/>
              <a:t>printed </a:t>
            </a:r>
            <a:r>
              <a:rPr lang="en-US" sz="2800" dirty="0"/>
              <a:t>dictionaries. </a:t>
            </a:r>
            <a:endParaRPr lang="nl-NL" sz="2800" dirty="0"/>
          </a:p>
          <a:p>
            <a:endParaRPr lang="nl-NL" sz="2800" dirty="0"/>
          </a:p>
        </p:txBody>
      </p:sp>
      <p:sp>
        <p:nvSpPr>
          <p:cNvPr id="5" name="Tekstvak 4"/>
          <p:cNvSpPr txBox="1"/>
          <p:nvPr/>
        </p:nvSpPr>
        <p:spPr>
          <a:xfrm>
            <a:off x="414306" y="198163"/>
            <a:ext cx="180009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 smtClean="0"/>
              <a:t>Discovery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78067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1C24-ED3E-6143-BCBE-466524F45D3F}" type="datetime1">
              <a:rPr lang="nl-NL" sz="1400" smtClean="0">
                <a:solidFill>
                  <a:srgbClr val="FF6600"/>
                </a:solidFill>
              </a:rPr>
              <a:t>10-4-2014</a:t>
            </a:fld>
            <a:endParaRPr lang="nl-NL" sz="1400" dirty="0">
              <a:solidFill>
                <a:srgbClr val="FF6600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z="1400" dirty="0" smtClean="0">
                <a:solidFill>
                  <a:srgbClr val="FF6600"/>
                </a:solidFill>
              </a:rPr>
              <a:t>European Network of e-Lexicography</a:t>
            </a:r>
            <a:endParaRPr lang="nl-NL" sz="1400" dirty="0">
              <a:solidFill>
                <a:srgbClr val="FF6600"/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352795" y="317490"/>
            <a:ext cx="8786180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Search Dictionary Content; </a:t>
            </a:r>
            <a:r>
              <a:rPr lang="en-US" sz="3200" b="1" dirty="0"/>
              <a:t>Human Interface</a:t>
            </a:r>
            <a:endParaRPr lang="nl-NL" sz="3200" b="1" dirty="0"/>
          </a:p>
          <a:p>
            <a:pPr lvl="0"/>
            <a:endParaRPr lang="en-US" sz="3200" dirty="0" smtClean="0"/>
          </a:p>
          <a:p>
            <a:pPr lvl="0"/>
            <a:r>
              <a:rPr lang="en-US" sz="3200" dirty="0" smtClean="0"/>
              <a:t>Search </a:t>
            </a:r>
            <a:r>
              <a:rPr lang="en-US" sz="3200" dirty="0"/>
              <a:t>in single dictionary. </a:t>
            </a:r>
            <a:endParaRPr lang="en-US" sz="3200" dirty="0" smtClean="0"/>
          </a:p>
          <a:p>
            <a:pPr lvl="0"/>
            <a:r>
              <a:rPr lang="en-US" sz="3200" dirty="0" smtClean="0"/>
              <a:t>Results are </a:t>
            </a:r>
            <a:r>
              <a:rPr lang="en-US" sz="3200" dirty="0"/>
              <a:t>presented directly to the </a:t>
            </a:r>
            <a:r>
              <a:rPr lang="en-US" sz="3200" dirty="0" smtClean="0"/>
              <a:t>user within </a:t>
            </a:r>
          </a:p>
          <a:p>
            <a:pPr lvl="0"/>
            <a:r>
              <a:rPr lang="en-US" sz="3200" dirty="0" smtClean="0"/>
              <a:t>the portal. No redirection </a:t>
            </a:r>
            <a:r>
              <a:rPr lang="en-US" sz="3200" dirty="0"/>
              <a:t>to the </a:t>
            </a:r>
            <a:r>
              <a:rPr lang="en-US" sz="3200" dirty="0" smtClean="0"/>
              <a:t>particular online </a:t>
            </a:r>
          </a:p>
          <a:p>
            <a:pPr lvl="0"/>
            <a:r>
              <a:rPr lang="en-US" sz="3200" dirty="0" smtClean="0"/>
              <a:t>dictionary. </a:t>
            </a:r>
          </a:p>
          <a:p>
            <a:pPr lvl="0"/>
            <a:endParaRPr lang="en-US" sz="3200" dirty="0" smtClean="0"/>
          </a:p>
          <a:p>
            <a:pPr lvl="0"/>
            <a:r>
              <a:rPr lang="en-US" sz="3200" dirty="0" smtClean="0"/>
              <a:t>The </a:t>
            </a:r>
            <a:r>
              <a:rPr lang="en-US" sz="3200" dirty="0"/>
              <a:t>presentation within the portal may be different </a:t>
            </a:r>
            <a:endParaRPr lang="en-US" sz="3200" dirty="0" smtClean="0"/>
          </a:p>
          <a:p>
            <a:pPr lvl="0"/>
            <a:r>
              <a:rPr lang="en-US" sz="3200" dirty="0" smtClean="0"/>
              <a:t>from </a:t>
            </a:r>
            <a:r>
              <a:rPr lang="en-US" sz="3200" dirty="0"/>
              <a:t>the </a:t>
            </a:r>
            <a:r>
              <a:rPr lang="en-US" sz="3200" dirty="0" smtClean="0"/>
              <a:t>online dictionary. </a:t>
            </a:r>
          </a:p>
          <a:p>
            <a:pPr lvl="0"/>
            <a:r>
              <a:rPr lang="en-US" sz="3200" dirty="0" smtClean="0"/>
              <a:t>Some features might </a:t>
            </a:r>
            <a:r>
              <a:rPr lang="en-US" sz="3200" dirty="0"/>
              <a:t>be lost. </a:t>
            </a:r>
            <a:endParaRPr lang="nl-NL" sz="3200" dirty="0"/>
          </a:p>
          <a:p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240052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1C24-ED3E-6143-BCBE-466524F45D3F}" type="datetime1">
              <a:rPr lang="nl-NL" sz="1400" smtClean="0">
                <a:solidFill>
                  <a:srgbClr val="FF6600"/>
                </a:solidFill>
              </a:rPr>
              <a:t>10-4-2014</a:t>
            </a:fld>
            <a:endParaRPr lang="nl-NL" sz="1400" dirty="0">
              <a:solidFill>
                <a:srgbClr val="FF6600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z="1400" dirty="0" smtClean="0">
                <a:solidFill>
                  <a:srgbClr val="FF6600"/>
                </a:solidFill>
              </a:rPr>
              <a:t>European Network of e-Lexicography</a:t>
            </a:r>
            <a:endParaRPr lang="nl-NL" sz="1400" dirty="0">
              <a:solidFill>
                <a:srgbClr val="FF6600"/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582111" y="282213"/>
            <a:ext cx="770515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Search Dictionary Content; Human Interface</a:t>
            </a:r>
            <a:endParaRPr lang="nl-NL" sz="3200" b="1" dirty="0" smtClean="0"/>
          </a:p>
        </p:txBody>
      </p:sp>
      <p:sp>
        <p:nvSpPr>
          <p:cNvPr id="5" name="Tekstvak 4"/>
          <p:cNvSpPr txBox="1"/>
          <p:nvPr/>
        </p:nvSpPr>
        <p:spPr>
          <a:xfrm>
            <a:off x="696770" y="991860"/>
            <a:ext cx="7866456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3200" dirty="0"/>
              <a:t>Federated search in multiple dictionaries. </a:t>
            </a:r>
            <a:endParaRPr lang="en-US" sz="3200" dirty="0" smtClean="0"/>
          </a:p>
          <a:p>
            <a:pPr lvl="0"/>
            <a:r>
              <a:rPr lang="en-US" sz="3200" dirty="0" smtClean="0"/>
              <a:t>For instance by choosing a </a:t>
            </a:r>
            <a:r>
              <a:rPr lang="en-US" sz="3200" dirty="0"/>
              <a:t>certain language </a:t>
            </a:r>
            <a:endParaRPr lang="en-US" sz="3200" dirty="0" smtClean="0"/>
          </a:p>
          <a:p>
            <a:pPr lvl="0"/>
            <a:r>
              <a:rPr lang="en-US" sz="3200" dirty="0" smtClean="0"/>
              <a:t>which </a:t>
            </a:r>
            <a:r>
              <a:rPr lang="en-US" sz="3200" dirty="0"/>
              <a:t>automatically selects all corresponding </a:t>
            </a:r>
            <a:endParaRPr lang="en-US" sz="3200" dirty="0" smtClean="0"/>
          </a:p>
          <a:p>
            <a:pPr lvl="0"/>
            <a:r>
              <a:rPr lang="en-US" sz="3200" dirty="0" smtClean="0"/>
              <a:t>dictionaries</a:t>
            </a:r>
            <a:r>
              <a:rPr lang="en-US" sz="3200" dirty="0"/>
              <a:t>. </a:t>
            </a:r>
            <a:endParaRPr lang="en-US" sz="3200" dirty="0" smtClean="0"/>
          </a:p>
          <a:p>
            <a:pPr lvl="0"/>
            <a:endParaRPr lang="en-US" sz="3200" dirty="0" smtClean="0"/>
          </a:p>
          <a:p>
            <a:pPr lvl="0"/>
            <a:r>
              <a:rPr lang="en-US" sz="3200" dirty="0" smtClean="0"/>
              <a:t>Presentation and features may differ from </a:t>
            </a:r>
            <a:r>
              <a:rPr lang="en-US" sz="3200" dirty="0"/>
              <a:t>the </a:t>
            </a:r>
            <a:endParaRPr lang="en-US" sz="3200" dirty="0" smtClean="0"/>
          </a:p>
          <a:p>
            <a:pPr lvl="0"/>
            <a:r>
              <a:rPr lang="en-US" sz="3200" dirty="0" smtClean="0"/>
              <a:t>original </a:t>
            </a:r>
            <a:r>
              <a:rPr lang="en-US" sz="3200" dirty="0"/>
              <a:t>online dictionaries</a:t>
            </a:r>
            <a:r>
              <a:rPr lang="en-US" sz="3200" dirty="0" smtClean="0"/>
              <a:t>.</a:t>
            </a:r>
          </a:p>
          <a:p>
            <a:pPr lvl="0"/>
            <a:r>
              <a:rPr lang="en-US" sz="3200" dirty="0" smtClean="0"/>
              <a:t> </a:t>
            </a:r>
          </a:p>
          <a:p>
            <a:pPr lvl="0"/>
            <a:r>
              <a:rPr lang="en-US" sz="3200" dirty="0" smtClean="0"/>
              <a:t>Search </a:t>
            </a:r>
            <a:r>
              <a:rPr lang="en-US" sz="3200" dirty="0"/>
              <a:t>parameters may need to be restricted </a:t>
            </a:r>
            <a:endParaRPr lang="en-US" sz="3200" dirty="0" smtClean="0"/>
          </a:p>
          <a:p>
            <a:pPr lvl="0"/>
            <a:r>
              <a:rPr lang="en-US" sz="3200" dirty="0" smtClean="0"/>
              <a:t>to </a:t>
            </a:r>
            <a:r>
              <a:rPr lang="en-US" sz="3200" dirty="0"/>
              <a:t>those that all dictionaries have in common.</a:t>
            </a:r>
            <a:endParaRPr lang="nl-NL" sz="3200" dirty="0"/>
          </a:p>
          <a:p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315161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1C24-ED3E-6143-BCBE-466524F45D3F}" type="datetime1">
              <a:rPr lang="nl-NL" sz="1400" smtClean="0">
                <a:solidFill>
                  <a:srgbClr val="FF6600"/>
                </a:solidFill>
              </a:rPr>
              <a:t>10-4-2014</a:t>
            </a:fld>
            <a:endParaRPr lang="nl-NL" sz="1400" dirty="0">
              <a:solidFill>
                <a:srgbClr val="FF6600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z="1400" dirty="0" smtClean="0">
                <a:solidFill>
                  <a:srgbClr val="FF6600"/>
                </a:solidFill>
              </a:rPr>
              <a:t>European Network of e-Lexicography</a:t>
            </a:r>
            <a:endParaRPr lang="nl-NL" sz="1400" dirty="0">
              <a:solidFill>
                <a:srgbClr val="FF6600"/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582111" y="282213"/>
            <a:ext cx="770515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Search Dictionary Content; Human Interface</a:t>
            </a:r>
            <a:endParaRPr lang="nl-NL" sz="3200" b="1" dirty="0" smtClean="0"/>
          </a:p>
        </p:txBody>
      </p:sp>
      <p:sp>
        <p:nvSpPr>
          <p:cNvPr id="5" name="Tekstvak 4"/>
          <p:cNvSpPr txBox="1"/>
          <p:nvPr/>
        </p:nvSpPr>
        <p:spPr>
          <a:xfrm>
            <a:off x="696770" y="1080051"/>
            <a:ext cx="8379417" cy="5016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3200" dirty="0"/>
              <a:t>Search a dictionary in the source language. </a:t>
            </a:r>
            <a:endParaRPr lang="en-US" sz="3200" dirty="0" smtClean="0"/>
          </a:p>
          <a:p>
            <a:pPr lvl="0"/>
            <a:r>
              <a:rPr lang="en-US" sz="3200" dirty="0" smtClean="0"/>
              <a:t>The </a:t>
            </a:r>
            <a:r>
              <a:rPr lang="en-US" sz="3200" dirty="0"/>
              <a:t>lemma will contain a direction to a lemma </a:t>
            </a:r>
            <a:endParaRPr lang="en-US" sz="3200" dirty="0" smtClean="0"/>
          </a:p>
          <a:p>
            <a:pPr lvl="0"/>
            <a:r>
              <a:rPr lang="en-US" sz="3200" dirty="0" smtClean="0"/>
              <a:t>of </a:t>
            </a:r>
            <a:r>
              <a:rPr lang="en-US" sz="3200" dirty="0"/>
              <a:t>a dictionary in the target language, also at </a:t>
            </a:r>
            <a:endParaRPr lang="en-US" sz="3200" dirty="0" smtClean="0"/>
          </a:p>
          <a:p>
            <a:pPr lvl="0"/>
            <a:r>
              <a:rPr lang="en-US" sz="3200" dirty="0" smtClean="0"/>
              <a:t>the </a:t>
            </a:r>
            <a:r>
              <a:rPr lang="en-US" sz="3200" dirty="0"/>
              <a:t>lemma level. This feature assumes that the </a:t>
            </a:r>
            <a:endParaRPr lang="en-US" sz="3200" dirty="0" smtClean="0"/>
          </a:p>
          <a:p>
            <a:pPr lvl="0"/>
            <a:r>
              <a:rPr lang="en-US" sz="3200" dirty="0" smtClean="0"/>
              <a:t>monolingual </a:t>
            </a:r>
            <a:r>
              <a:rPr lang="en-US" sz="3200" dirty="0"/>
              <a:t>dictionaries are linked at the level </a:t>
            </a:r>
            <a:endParaRPr lang="en-US" sz="3200" dirty="0" smtClean="0"/>
          </a:p>
          <a:p>
            <a:pPr lvl="0"/>
            <a:r>
              <a:rPr lang="en-US" sz="3200" dirty="0" smtClean="0"/>
              <a:t>of </a:t>
            </a:r>
            <a:r>
              <a:rPr lang="en-US" sz="3200" dirty="0"/>
              <a:t>the lemma.</a:t>
            </a:r>
            <a:endParaRPr lang="nl-NL" sz="3200" dirty="0"/>
          </a:p>
          <a:p>
            <a:endParaRPr lang="nl-NL" sz="3200" dirty="0" smtClean="0"/>
          </a:p>
          <a:p>
            <a:r>
              <a:rPr lang="nl-NL" sz="3200" dirty="0" smtClean="0"/>
              <a:t>Search </a:t>
            </a:r>
            <a:r>
              <a:rPr lang="nl-NL" sz="3200" dirty="0"/>
              <a:t>at </a:t>
            </a:r>
            <a:r>
              <a:rPr lang="nl-NL" sz="3200" dirty="0" smtClean="0"/>
              <a:t>the level </a:t>
            </a:r>
            <a:r>
              <a:rPr lang="nl-NL" sz="3200" dirty="0"/>
              <a:t>of separate </a:t>
            </a:r>
            <a:r>
              <a:rPr lang="nl-NL" sz="3200" dirty="0" err="1"/>
              <a:t>meanings</a:t>
            </a:r>
            <a:r>
              <a:rPr lang="nl-NL" sz="3200" dirty="0"/>
              <a:t>. </a:t>
            </a:r>
            <a:endParaRPr lang="nl-NL" sz="3200" dirty="0" smtClean="0"/>
          </a:p>
          <a:p>
            <a:r>
              <a:rPr lang="nl-NL" sz="3200" dirty="0" err="1" smtClean="0"/>
              <a:t>This</a:t>
            </a:r>
            <a:r>
              <a:rPr lang="nl-NL" sz="3200" dirty="0" smtClean="0"/>
              <a:t> </a:t>
            </a:r>
            <a:r>
              <a:rPr lang="nl-NL" sz="3200" dirty="0"/>
              <a:t>features </a:t>
            </a:r>
            <a:r>
              <a:rPr lang="nl-NL" sz="3200" dirty="0" err="1"/>
              <a:t>requires</a:t>
            </a:r>
            <a:r>
              <a:rPr lang="nl-NL" sz="3200" dirty="0"/>
              <a:t> the </a:t>
            </a:r>
            <a:r>
              <a:rPr lang="nl-NL" sz="3200" dirty="0" err="1"/>
              <a:t>monolingual</a:t>
            </a:r>
            <a:r>
              <a:rPr lang="nl-NL" sz="3200" dirty="0"/>
              <a:t> </a:t>
            </a:r>
            <a:endParaRPr lang="nl-NL" sz="3200" dirty="0" smtClean="0"/>
          </a:p>
          <a:p>
            <a:r>
              <a:rPr lang="nl-NL" sz="3200" dirty="0" err="1" smtClean="0"/>
              <a:t>dictionaries</a:t>
            </a:r>
            <a:r>
              <a:rPr lang="nl-NL" sz="3200" dirty="0" smtClean="0"/>
              <a:t> </a:t>
            </a:r>
            <a:r>
              <a:rPr lang="nl-NL" sz="3200" dirty="0" err="1"/>
              <a:t>to</a:t>
            </a:r>
            <a:r>
              <a:rPr lang="nl-NL" sz="3200" dirty="0"/>
              <a:t> </a:t>
            </a:r>
            <a:r>
              <a:rPr lang="nl-NL" sz="3200" dirty="0" err="1"/>
              <a:t>be</a:t>
            </a:r>
            <a:r>
              <a:rPr lang="nl-NL" sz="3200" dirty="0"/>
              <a:t> </a:t>
            </a:r>
            <a:r>
              <a:rPr lang="nl-NL" sz="3200" dirty="0" err="1"/>
              <a:t>linked</a:t>
            </a:r>
            <a:r>
              <a:rPr lang="nl-NL" sz="3200" dirty="0"/>
              <a:t> at the level of </a:t>
            </a:r>
            <a:r>
              <a:rPr lang="nl-NL" sz="3200" dirty="0" err="1"/>
              <a:t>meanings</a:t>
            </a:r>
            <a:r>
              <a:rPr lang="nl-NL" sz="3200" dirty="0"/>
              <a:t>.</a:t>
            </a:r>
            <a:r>
              <a:rPr lang="nl-NL" sz="3200" dirty="0" smtClean="0">
                <a:effectLst/>
              </a:rPr>
              <a:t> 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287249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4AF0B-1D8C-2943-A65E-6A0400616DDD}" type="datetime1">
              <a:rPr lang="nl-NL" sz="1400" smtClean="0">
                <a:solidFill>
                  <a:srgbClr val="FF6600"/>
                </a:solidFill>
              </a:rPr>
              <a:t>10-4-2014</a:t>
            </a:fld>
            <a:endParaRPr lang="nl-NL" sz="1400" dirty="0">
              <a:solidFill>
                <a:srgbClr val="FF6600"/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z="1400" dirty="0" smtClean="0">
                <a:solidFill>
                  <a:srgbClr val="FF6600"/>
                </a:solidFill>
              </a:rPr>
              <a:t>European Network of e-Lexicography</a:t>
            </a:r>
            <a:endParaRPr lang="nl-NL" sz="1400" dirty="0">
              <a:solidFill>
                <a:srgbClr val="FF6600"/>
              </a:solidFill>
            </a:endParaRPr>
          </a:p>
        </p:txBody>
      </p:sp>
      <p:pic>
        <p:nvPicPr>
          <p:cNvPr id="5" name="Afbeelding 4" descr="Schermafbeelding 2014-04-09 om 14.15.3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1512"/>
            <a:ext cx="9144000" cy="4508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19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1C24-ED3E-6143-BCBE-466524F45D3F}" type="datetime1">
              <a:rPr lang="nl-NL" sz="1400" smtClean="0">
                <a:solidFill>
                  <a:srgbClr val="FF6600"/>
                </a:solidFill>
              </a:rPr>
              <a:t>10-4-2014</a:t>
            </a:fld>
            <a:endParaRPr lang="nl-NL" sz="1400" dirty="0">
              <a:solidFill>
                <a:srgbClr val="FF6600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z="1400" dirty="0" smtClean="0">
                <a:solidFill>
                  <a:srgbClr val="FF6600"/>
                </a:solidFill>
              </a:rPr>
              <a:t>European Network of e-Lexicography</a:t>
            </a:r>
            <a:endParaRPr lang="nl-NL" sz="1400" dirty="0">
              <a:solidFill>
                <a:srgbClr val="FF6600"/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396894" y="264575"/>
            <a:ext cx="795021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Search Dictionary Content; </a:t>
            </a:r>
            <a:r>
              <a:rPr lang="en-US" sz="3200" b="1" dirty="0"/>
              <a:t>Machine </a:t>
            </a:r>
            <a:r>
              <a:rPr lang="en-US" sz="3200" b="1" dirty="0" smtClean="0"/>
              <a:t>Interface</a:t>
            </a:r>
            <a:endParaRPr lang="nl-NL" sz="3200" b="1" dirty="0"/>
          </a:p>
        </p:txBody>
      </p:sp>
      <p:sp>
        <p:nvSpPr>
          <p:cNvPr id="5" name="Tekstvak 4"/>
          <p:cNvSpPr txBox="1"/>
          <p:nvPr/>
        </p:nvSpPr>
        <p:spPr>
          <a:xfrm>
            <a:off x="529192" y="1172948"/>
            <a:ext cx="791334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3200" dirty="0"/>
              <a:t>A</a:t>
            </a:r>
            <a:r>
              <a:rPr lang="en-US" sz="3200" dirty="0" smtClean="0"/>
              <a:t>ccess </a:t>
            </a:r>
            <a:r>
              <a:rPr lang="en-US" sz="3200" dirty="0"/>
              <a:t>to </a:t>
            </a:r>
            <a:r>
              <a:rPr lang="en-US" sz="3200" dirty="0" smtClean="0"/>
              <a:t>lemma’s or meanings according </a:t>
            </a:r>
            <a:r>
              <a:rPr lang="en-US" sz="3200" dirty="0"/>
              <a:t>to </a:t>
            </a:r>
            <a:endParaRPr lang="en-US" sz="3200" dirty="0" smtClean="0"/>
          </a:p>
          <a:p>
            <a:pPr lvl="0"/>
            <a:r>
              <a:rPr lang="en-US" sz="3200" dirty="0" smtClean="0"/>
              <a:t>search </a:t>
            </a:r>
            <a:r>
              <a:rPr lang="en-US" sz="3200" dirty="0"/>
              <a:t>parameters provided</a:t>
            </a:r>
            <a:r>
              <a:rPr lang="en-US" sz="3200" dirty="0" smtClean="0"/>
              <a:t>.</a:t>
            </a:r>
          </a:p>
          <a:p>
            <a:pPr lvl="0"/>
            <a:endParaRPr lang="nl-NL" sz="3200" dirty="0"/>
          </a:p>
          <a:p>
            <a:pPr lvl="0"/>
            <a:r>
              <a:rPr lang="en-US" sz="3200" dirty="0" smtClean="0"/>
              <a:t>Frequency </a:t>
            </a:r>
            <a:r>
              <a:rPr lang="en-US" sz="3200" dirty="0"/>
              <a:t>information for word forms. </a:t>
            </a:r>
            <a:endParaRPr lang="en-US" sz="3200" dirty="0" smtClean="0"/>
          </a:p>
          <a:p>
            <a:pPr lvl="0"/>
            <a:r>
              <a:rPr lang="en-US" sz="3200" dirty="0" smtClean="0"/>
              <a:t>The </a:t>
            </a:r>
            <a:r>
              <a:rPr lang="en-US" sz="3200" dirty="0"/>
              <a:t>website sends the word form and other </a:t>
            </a:r>
            <a:endParaRPr lang="en-US" sz="3200" dirty="0" smtClean="0"/>
          </a:p>
          <a:p>
            <a:pPr lvl="0"/>
            <a:r>
              <a:rPr lang="en-US" sz="3200" dirty="0" smtClean="0"/>
              <a:t>Information to </a:t>
            </a:r>
            <a:r>
              <a:rPr lang="en-US" sz="3200" dirty="0"/>
              <a:t>the portal service and retrieves </a:t>
            </a:r>
            <a:endParaRPr lang="en-US" sz="3200" dirty="0" smtClean="0"/>
          </a:p>
          <a:p>
            <a:pPr lvl="0"/>
            <a:r>
              <a:rPr lang="en-US" sz="3200" dirty="0" smtClean="0"/>
              <a:t>relative </a:t>
            </a:r>
            <a:r>
              <a:rPr lang="en-US" sz="3200" dirty="0"/>
              <a:t>frequency </a:t>
            </a:r>
            <a:r>
              <a:rPr lang="en-US" sz="3200" dirty="0" smtClean="0"/>
              <a:t>information. </a:t>
            </a:r>
            <a:r>
              <a:rPr lang="en-US" sz="3200" dirty="0"/>
              <a:t>This might be </a:t>
            </a:r>
            <a:endParaRPr lang="en-US" sz="3200" dirty="0" smtClean="0"/>
          </a:p>
          <a:p>
            <a:pPr lvl="0"/>
            <a:r>
              <a:rPr lang="en-US" sz="3200" dirty="0" smtClean="0"/>
              <a:t>useful </a:t>
            </a:r>
            <a:r>
              <a:rPr lang="en-US" sz="3200" dirty="0"/>
              <a:t>to e.g. select the words in a document </a:t>
            </a:r>
            <a:endParaRPr lang="en-US" sz="3200" dirty="0" smtClean="0"/>
          </a:p>
          <a:p>
            <a:pPr lvl="0"/>
            <a:r>
              <a:rPr lang="en-US" sz="3200" dirty="0" smtClean="0"/>
              <a:t>that </a:t>
            </a:r>
            <a:r>
              <a:rPr lang="en-US" sz="3200" dirty="0"/>
              <a:t>require elucidation</a:t>
            </a:r>
            <a:r>
              <a:rPr lang="en-US" sz="3200" dirty="0" smtClean="0"/>
              <a:t>.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3151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1C24-ED3E-6143-BCBE-466524F45D3F}" type="datetime1">
              <a:rPr lang="nl-NL" sz="1400" smtClean="0">
                <a:solidFill>
                  <a:srgbClr val="FF6600"/>
                </a:solidFill>
              </a:rPr>
              <a:t>10-4-2014</a:t>
            </a:fld>
            <a:endParaRPr lang="nl-NL" sz="1400" dirty="0">
              <a:solidFill>
                <a:srgbClr val="FF6600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z="1400" dirty="0" smtClean="0">
                <a:solidFill>
                  <a:srgbClr val="FF6600"/>
                </a:solidFill>
              </a:rPr>
              <a:t>European Network of e-Lexicography</a:t>
            </a:r>
            <a:endParaRPr lang="nl-NL" sz="1400" dirty="0">
              <a:solidFill>
                <a:srgbClr val="FF6600"/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396894" y="264575"/>
            <a:ext cx="795021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Search Dictionary Content; </a:t>
            </a:r>
            <a:r>
              <a:rPr lang="en-US" sz="3200" b="1" dirty="0"/>
              <a:t>Machine </a:t>
            </a:r>
            <a:r>
              <a:rPr lang="en-US" sz="3200" b="1" dirty="0" smtClean="0"/>
              <a:t>Interface</a:t>
            </a:r>
            <a:endParaRPr lang="nl-NL" sz="3200" b="1" dirty="0"/>
          </a:p>
        </p:txBody>
      </p:sp>
      <p:sp>
        <p:nvSpPr>
          <p:cNvPr id="5" name="Tekstvak 4"/>
          <p:cNvSpPr txBox="1"/>
          <p:nvPr/>
        </p:nvSpPr>
        <p:spPr>
          <a:xfrm>
            <a:off x="529192" y="1172948"/>
            <a:ext cx="8211302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 err="1"/>
              <a:t>D</a:t>
            </a:r>
            <a:r>
              <a:rPr lang="nl-NL" sz="3200" dirty="0" err="1" smtClean="0"/>
              <a:t>isambiguation</a:t>
            </a:r>
            <a:r>
              <a:rPr lang="nl-NL" sz="3200" dirty="0" smtClean="0"/>
              <a:t> tools as a web service. </a:t>
            </a:r>
          </a:p>
          <a:p>
            <a:r>
              <a:rPr lang="nl-NL" sz="3200" dirty="0" smtClean="0"/>
              <a:t>The website </a:t>
            </a:r>
            <a:r>
              <a:rPr lang="nl-NL" sz="3200" dirty="0" err="1" smtClean="0"/>
              <a:t>sends</a:t>
            </a:r>
            <a:r>
              <a:rPr lang="nl-NL" sz="3200" dirty="0" smtClean="0"/>
              <a:t> the word form in </a:t>
            </a:r>
            <a:r>
              <a:rPr lang="nl-NL" sz="3200" dirty="0" err="1" smtClean="0"/>
              <a:t>its</a:t>
            </a:r>
            <a:r>
              <a:rPr lang="nl-NL" sz="3200" dirty="0" smtClean="0"/>
              <a:t>  context. </a:t>
            </a:r>
          </a:p>
          <a:p>
            <a:r>
              <a:rPr lang="nl-NL" sz="3200" dirty="0" smtClean="0"/>
              <a:t>The portal service returns </a:t>
            </a:r>
            <a:r>
              <a:rPr lang="nl-NL" sz="3200" dirty="0" err="1" smtClean="0"/>
              <a:t>dictionary</a:t>
            </a:r>
            <a:r>
              <a:rPr lang="nl-NL" sz="3200" dirty="0" smtClean="0"/>
              <a:t> content </a:t>
            </a:r>
          </a:p>
          <a:p>
            <a:r>
              <a:rPr lang="nl-NL" sz="3200" dirty="0" err="1" smtClean="0"/>
              <a:t>corresponding</a:t>
            </a:r>
            <a:r>
              <a:rPr lang="nl-NL" sz="3200" dirty="0" smtClean="0"/>
              <a:t> </a:t>
            </a:r>
            <a:r>
              <a:rPr lang="nl-NL" sz="3200" dirty="0" err="1" smtClean="0"/>
              <a:t>to</a:t>
            </a:r>
            <a:r>
              <a:rPr lang="nl-NL" sz="3200" dirty="0" smtClean="0"/>
              <a:t> the most </a:t>
            </a:r>
            <a:r>
              <a:rPr lang="nl-NL" sz="3200" dirty="0" err="1" smtClean="0"/>
              <a:t>likely</a:t>
            </a:r>
            <a:r>
              <a:rPr lang="nl-NL" sz="3200" dirty="0" smtClean="0"/>
              <a:t> </a:t>
            </a:r>
            <a:r>
              <a:rPr lang="nl-NL" sz="3200" dirty="0" err="1" smtClean="0"/>
              <a:t>meaning</a:t>
            </a:r>
            <a:r>
              <a:rPr lang="nl-NL" sz="3200" dirty="0" smtClean="0"/>
              <a:t> of </a:t>
            </a:r>
          </a:p>
          <a:p>
            <a:r>
              <a:rPr lang="nl-NL" sz="3200" dirty="0" smtClean="0"/>
              <a:t>the word.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185530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1C24-ED3E-6143-BCBE-466524F45D3F}" type="datetime1">
              <a:rPr lang="nl-NL" sz="1400" smtClean="0">
                <a:solidFill>
                  <a:srgbClr val="FF6600"/>
                </a:solidFill>
              </a:rPr>
              <a:t>10-4-2014</a:t>
            </a:fld>
            <a:endParaRPr lang="nl-NL" sz="1400" dirty="0">
              <a:solidFill>
                <a:srgbClr val="FF6600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z="1400" dirty="0" smtClean="0">
                <a:solidFill>
                  <a:srgbClr val="FF6600"/>
                </a:solidFill>
              </a:rPr>
              <a:t>European Network of e-Lexicography</a:t>
            </a:r>
            <a:endParaRPr lang="nl-NL" sz="1400" dirty="0">
              <a:solidFill>
                <a:srgbClr val="FF6600"/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511552" y="396862"/>
            <a:ext cx="594625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Cross-dictionary Content </a:t>
            </a:r>
            <a:r>
              <a:rPr lang="en-US" sz="3200" b="1" dirty="0" smtClean="0"/>
              <a:t>Creation</a:t>
            </a:r>
            <a:endParaRPr lang="nl-NL" sz="3200" b="1" dirty="0"/>
          </a:p>
        </p:txBody>
      </p:sp>
      <p:sp>
        <p:nvSpPr>
          <p:cNvPr id="5" name="Tekstvak 4"/>
          <p:cNvSpPr txBox="1"/>
          <p:nvPr/>
        </p:nvSpPr>
        <p:spPr>
          <a:xfrm>
            <a:off x="723229" y="1252321"/>
            <a:ext cx="7438054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3200" dirty="0"/>
              <a:t>C</a:t>
            </a:r>
            <a:r>
              <a:rPr lang="en-US" sz="3200" dirty="0" smtClean="0"/>
              <a:t>ross-link lemma’s, meanings, etymological </a:t>
            </a:r>
          </a:p>
          <a:p>
            <a:pPr lvl="0"/>
            <a:r>
              <a:rPr lang="en-US" sz="3200" dirty="0"/>
              <a:t>i</a:t>
            </a:r>
            <a:r>
              <a:rPr lang="en-US" sz="3200" dirty="0" smtClean="0"/>
              <a:t>nformation etc.</a:t>
            </a:r>
            <a:r>
              <a:rPr lang="en-US" sz="3200" dirty="0"/>
              <a:t> </a:t>
            </a:r>
            <a:r>
              <a:rPr lang="en-US" sz="3200" dirty="0" smtClean="0"/>
              <a:t>from </a:t>
            </a:r>
            <a:r>
              <a:rPr lang="en-US" sz="3200" dirty="0"/>
              <a:t>several </a:t>
            </a:r>
            <a:r>
              <a:rPr lang="en-US" sz="3200" dirty="0" smtClean="0"/>
              <a:t>dictionaries. </a:t>
            </a:r>
            <a:endParaRPr lang="nl-NL" sz="3200" dirty="0"/>
          </a:p>
          <a:p>
            <a:pPr lvl="0"/>
            <a:endParaRPr lang="en-US" sz="3200" dirty="0" smtClean="0"/>
          </a:p>
          <a:p>
            <a:pPr lvl="0"/>
            <a:r>
              <a:rPr lang="en-US" sz="3200" dirty="0" smtClean="0"/>
              <a:t>Cross</a:t>
            </a:r>
            <a:r>
              <a:rPr lang="en-US" sz="3200" dirty="0"/>
              <a:t>-</a:t>
            </a:r>
            <a:r>
              <a:rPr lang="en-US" sz="3200" dirty="0" smtClean="0"/>
              <a:t>link descriptive </a:t>
            </a:r>
            <a:r>
              <a:rPr lang="en-US" sz="3200" dirty="0"/>
              <a:t>dictionaries and </a:t>
            </a:r>
            <a:endParaRPr lang="en-US" sz="3200" dirty="0" smtClean="0"/>
          </a:p>
          <a:p>
            <a:pPr lvl="0"/>
            <a:r>
              <a:rPr lang="en-US" sz="3200" dirty="0" smtClean="0"/>
              <a:t>etymological dictionaries across languages.</a:t>
            </a:r>
            <a:endParaRPr lang="nl-NL" sz="3200" dirty="0"/>
          </a:p>
          <a:p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299693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1C24-ED3E-6143-BCBE-466524F45D3F}" type="datetime1">
              <a:rPr lang="nl-NL" sz="1400" smtClean="0">
                <a:solidFill>
                  <a:srgbClr val="FF6600"/>
                </a:solidFill>
              </a:rPr>
              <a:t>10-4-2014</a:t>
            </a:fld>
            <a:endParaRPr lang="nl-NL" sz="1400" dirty="0">
              <a:solidFill>
                <a:srgbClr val="FF6600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z="1400" dirty="0" smtClean="0">
                <a:solidFill>
                  <a:srgbClr val="FF6600"/>
                </a:solidFill>
              </a:rPr>
              <a:t>European Network of e-Lexicography</a:t>
            </a:r>
            <a:endParaRPr lang="nl-NL" sz="1400" dirty="0">
              <a:solidFill>
                <a:srgbClr val="FF6600"/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308695" y="326309"/>
            <a:ext cx="494798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Dictionary Content </a:t>
            </a:r>
            <a:r>
              <a:rPr lang="en-US" sz="3200" b="1" dirty="0" smtClean="0"/>
              <a:t>Creation</a:t>
            </a:r>
            <a:endParaRPr lang="nl-NL" sz="3200" b="1" dirty="0"/>
          </a:p>
        </p:txBody>
      </p:sp>
      <p:sp>
        <p:nvSpPr>
          <p:cNvPr id="6" name="Rechthoek 5"/>
          <p:cNvSpPr/>
          <p:nvPr/>
        </p:nvSpPr>
        <p:spPr>
          <a:xfrm>
            <a:off x="432173" y="1145985"/>
            <a:ext cx="787614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200" dirty="0"/>
              <a:t>Corpus analysis tools. The portal may provide a facility to store large corpora of all European languages and make them accessible  by means of advanced tools for querying and analysis</a:t>
            </a:r>
            <a:r>
              <a:rPr lang="en-US" sz="3200" dirty="0" smtClean="0"/>
              <a:t>.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511552" y="4083271"/>
            <a:ext cx="758072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3200" dirty="0" smtClean="0"/>
              <a:t>Neologisms. A central service to analyze and </a:t>
            </a:r>
          </a:p>
          <a:p>
            <a:pPr lvl="0"/>
            <a:r>
              <a:rPr lang="en-US" sz="3200" dirty="0" smtClean="0"/>
              <a:t>compare corpora in order to detect possible </a:t>
            </a:r>
          </a:p>
          <a:p>
            <a:pPr lvl="0"/>
            <a:r>
              <a:rPr lang="en-US" sz="3200" dirty="0" smtClean="0"/>
              <a:t>neologisms.</a:t>
            </a:r>
            <a:endParaRPr lang="nl-NL" sz="3200" dirty="0" smtClean="0"/>
          </a:p>
        </p:txBody>
      </p:sp>
    </p:spTree>
    <p:extLst>
      <p:ext uri="{BB962C8B-B14F-4D97-AF65-F5344CB8AC3E}">
        <p14:creationId xmlns:p14="http://schemas.microsoft.com/office/powerpoint/2010/main" val="1685513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12DB-EE28-FB49-BC58-5A335E2ACE4F}" type="datetime1">
              <a:rPr lang="nl-NL" smtClean="0"/>
              <a:t>10-4-2014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European Network of e-Lexicography</a:t>
            </a:r>
            <a:endParaRPr lang="nl-NL"/>
          </a:p>
        </p:txBody>
      </p:sp>
      <p:pic>
        <p:nvPicPr>
          <p:cNvPr id="4" name="Afbeelding 3" descr="Schermafbeelding 2014-04-09 om 14.25.3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400" y="0"/>
            <a:ext cx="857057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85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15A9-F110-AC4F-94E6-A7BB3EAEA6F4}" type="datetime1">
              <a:rPr lang="nl-NL" sz="1400" smtClean="0">
                <a:solidFill>
                  <a:srgbClr val="FF6600"/>
                </a:solidFill>
              </a:rPr>
              <a:t>10-4-2014</a:t>
            </a:fld>
            <a:endParaRPr lang="nl-NL" sz="1400" dirty="0">
              <a:solidFill>
                <a:srgbClr val="FF6600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z="1400" dirty="0" smtClean="0">
                <a:solidFill>
                  <a:srgbClr val="FF6600"/>
                </a:solidFill>
              </a:rPr>
              <a:t>European Network of e-Lexicography</a:t>
            </a:r>
            <a:endParaRPr lang="nl-NL" sz="1400" dirty="0">
              <a:solidFill>
                <a:srgbClr val="FF6600"/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467453" y="617341"/>
            <a:ext cx="8494032" cy="5016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LcParenBoth"/>
            </a:pPr>
            <a:r>
              <a:rPr lang="nl-NL" sz="3200" dirty="0" smtClean="0"/>
              <a:t>make </a:t>
            </a:r>
            <a:r>
              <a:rPr lang="nl-NL" sz="3200" dirty="0" err="1"/>
              <a:t>lexical</a:t>
            </a:r>
            <a:r>
              <a:rPr lang="nl-NL" sz="3200" dirty="0"/>
              <a:t> </a:t>
            </a:r>
            <a:r>
              <a:rPr lang="nl-NL" sz="3200" dirty="0" err="1"/>
              <a:t>knowledge</a:t>
            </a:r>
            <a:r>
              <a:rPr lang="nl-NL" sz="3200" dirty="0"/>
              <a:t> of the </a:t>
            </a:r>
            <a:r>
              <a:rPr lang="nl-NL" sz="3200" dirty="0" err="1"/>
              <a:t>languages</a:t>
            </a:r>
            <a:r>
              <a:rPr lang="nl-NL" sz="3200" dirty="0"/>
              <a:t> of </a:t>
            </a:r>
            <a:endParaRPr lang="nl-NL" sz="3200" dirty="0" smtClean="0"/>
          </a:p>
          <a:p>
            <a:r>
              <a:rPr lang="nl-NL" sz="3200" dirty="0" smtClean="0"/>
              <a:t>Europe </a:t>
            </a:r>
            <a:r>
              <a:rPr lang="nl-NL" sz="3200" dirty="0" err="1"/>
              <a:t>available</a:t>
            </a:r>
            <a:r>
              <a:rPr lang="nl-NL" sz="3200" dirty="0"/>
              <a:t> in a European </a:t>
            </a:r>
            <a:r>
              <a:rPr lang="nl-NL" sz="3200" dirty="0" err="1"/>
              <a:t>dictionary</a:t>
            </a:r>
            <a:r>
              <a:rPr lang="nl-NL" sz="3200" dirty="0"/>
              <a:t> </a:t>
            </a:r>
            <a:r>
              <a:rPr lang="nl-NL" sz="3200" dirty="0" smtClean="0"/>
              <a:t>portal</a:t>
            </a:r>
            <a:br>
              <a:rPr lang="nl-NL" sz="3200" dirty="0" smtClean="0"/>
            </a:br>
            <a:r>
              <a:rPr lang="nl-NL" sz="3200" dirty="0" smtClean="0"/>
              <a:t> </a:t>
            </a:r>
          </a:p>
          <a:p>
            <a:r>
              <a:rPr lang="nl-NL" sz="3200" dirty="0" smtClean="0"/>
              <a:t>(</a:t>
            </a:r>
            <a:r>
              <a:rPr lang="nl-NL" sz="3200" dirty="0"/>
              <a:t>b) </a:t>
            </a:r>
            <a:r>
              <a:rPr lang="nl-NL" sz="3200" dirty="0" err="1"/>
              <a:t>enable</a:t>
            </a:r>
            <a:r>
              <a:rPr lang="nl-NL" sz="3200" dirty="0"/>
              <a:t> cooperation </a:t>
            </a:r>
            <a:r>
              <a:rPr lang="nl-NL" sz="3200" dirty="0" err="1"/>
              <a:t>and</a:t>
            </a:r>
            <a:r>
              <a:rPr lang="nl-NL" sz="3200" dirty="0"/>
              <a:t> the exchange of </a:t>
            </a:r>
            <a:endParaRPr lang="nl-NL" sz="3200" dirty="0" smtClean="0"/>
          </a:p>
          <a:p>
            <a:r>
              <a:rPr lang="nl-NL" sz="3200" dirty="0" smtClean="0"/>
              <a:t>resources</a:t>
            </a:r>
            <a:r>
              <a:rPr lang="nl-NL" sz="3200" dirty="0"/>
              <a:t>, </a:t>
            </a:r>
            <a:r>
              <a:rPr lang="nl-NL" sz="3200" dirty="0" err="1"/>
              <a:t>technologies</a:t>
            </a:r>
            <a:r>
              <a:rPr lang="nl-NL" sz="3200" dirty="0"/>
              <a:t> </a:t>
            </a:r>
            <a:r>
              <a:rPr lang="nl-NL" sz="3200" dirty="0" err="1"/>
              <a:t>and</a:t>
            </a:r>
            <a:r>
              <a:rPr lang="nl-NL" sz="3200" dirty="0"/>
              <a:t> </a:t>
            </a:r>
            <a:r>
              <a:rPr lang="nl-NL" sz="3200" dirty="0" err="1" smtClean="0"/>
              <a:t>experience</a:t>
            </a:r>
            <a:endParaRPr lang="nl-NL" sz="3200" dirty="0" smtClean="0"/>
          </a:p>
          <a:p>
            <a:r>
              <a:rPr lang="nl-NL" sz="3200" dirty="0" smtClean="0"/>
              <a:t/>
            </a:r>
            <a:br>
              <a:rPr lang="nl-NL" sz="3200" dirty="0" smtClean="0"/>
            </a:br>
            <a:r>
              <a:rPr lang="nl-NL" sz="3200" dirty="0" smtClean="0"/>
              <a:t>(</a:t>
            </a:r>
            <a:r>
              <a:rPr lang="nl-NL" sz="3200" dirty="0"/>
              <a:t>c) </a:t>
            </a:r>
            <a:r>
              <a:rPr lang="nl-NL" sz="3200" dirty="0" err="1"/>
              <a:t>discuss</a:t>
            </a:r>
            <a:r>
              <a:rPr lang="nl-NL" sz="3200" dirty="0"/>
              <a:t> </a:t>
            </a:r>
            <a:r>
              <a:rPr lang="nl-NL" sz="3200" dirty="0" err="1"/>
              <a:t>standards</a:t>
            </a:r>
            <a:r>
              <a:rPr lang="nl-NL" sz="3200" dirty="0"/>
              <a:t> </a:t>
            </a:r>
            <a:r>
              <a:rPr lang="nl-NL" sz="3200" dirty="0" err="1"/>
              <a:t>for</a:t>
            </a:r>
            <a:r>
              <a:rPr lang="nl-NL" sz="3200" dirty="0"/>
              <a:t> </a:t>
            </a:r>
            <a:r>
              <a:rPr lang="nl-NL" sz="3200" dirty="0" err="1"/>
              <a:t>innovative</a:t>
            </a:r>
            <a:r>
              <a:rPr lang="nl-NL" sz="3200" dirty="0"/>
              <a:t> e-</a:t>
            </a:r>
            <a:r>
              <a:rPr lang="nl-NL" sz="3200" dirty="0" err="1" smtClean="0"/>
              <a:t>dictionaries</a:t>
            </a:r>
            <a:r>
              <a:rPr lang="nl-NL" sz="3200" dirty="0" smtClean="0"/>
              <a:t> </a:t>
            </a:r>
          </a:p>
          <a:p>
            <a:r>
              <a:rPr lang="nl-NL" sz="3200" dirty="0" smtClean="0"/>
              <a:t/>
            </a:r>
            <a:br>
              <a:rPr lang="nl-NL" sz="3200" dirty="0" smtClean="0"/>
            </a:br>
            <a:r>
              <a:rPr lang="nl-NL" sz="3200" dirty="0" smtClean="0"/>
              <a:t>(</a:t>
            </a:r>
            <a:r>
              <a:rPr lang="nl-NL" sz="3200" dirty="0"/>
              <a:t>d) </a:t>
            </a:r>
            <a:r>
              <a:rPr lang="nl-NL" sz="3200" dirty="0" err="1"/>
              <a:t>establish</a:t>
            </a:r>
            <a:r>
              <a:rPr lang="nl-NL" sz="3200" dirty="0"/>
              <a:t> new </a:t>
            </a:r>
            <a:r>
              <a:rPr lang="nl-NL" sz="3200" dirty="0" err="1"/>
              <a:t>ways</a:t>
            </a:r>
            <a:r>
              <a:rPr lang="nl-NL" sz="3200" dirty="0"/>
              <a:t> of </a:t>
            </a:r>
            <a:r>
              <a:rPr lang="nl-NL" sz="3200" dirty="0" err="1"/>
              <a:t>representing</a:t>
            </a:r>
            <a:r>
              <a:rPr lang="nl-NL" sz="3200" dirty="0"/>
              <a:t> the </a:t>
            </a:r>
            <a:endParaRPr lang="nl-NL" sz="3200" dirty="0" smtClean="0"/>
          </a:p>
          <a:p>
            <a:r>
              <a:rPr lang="nl-NL" sz="3200" dirty="0" smtClean="0"/>
              <a:t>common </a:t>
            </a:r>
            <a:r>
              <a:rPr lang="nl-NL" sz="3200" dirty="0" err="1"/>
              <a:t>heritage</a:t>
            </a:r>
            <a:r>
              <a:rPr lang="nl-NL" sz="3200" dirty="0"/>
              <a:t> of the </a:t>
            </a:r>
            <a:r>
              <a:rPr lang="nl-NL" sz="3200" dirty="0" err="1"/>
              <a:t>languages</a:t>
            </a:r>
            <a:r>
              <a:rPr lang="nl-NL" sz="3200" dirty="0"/>
              <a:t> of Europe</a:t>
            </a:r>
            <a:r>
              <a:rPr lang="nl-NL" sz="3200" dirty="0" smtClean="0">
                <a:effectLst/>
              </a:rPr>
              <a:t> 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307222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1C24-ED3E-6143-BCBE-466524F45D3F}" type="datetime1">
              <a:rPr lang="nl-NL" sz="1400" smtClean="0">
                <a:solidFill>
                  <a:srgbClr val="FF6600"/>
                </a:solidFill>
              </a:rPr>
              <a:t>10-4-2014</a:t>
            </a:fld>
            <a:endParaRPr lang="nl-NL" sz="1400" dirty="0">
              <a:solidFill>
                <a:srgbClr val="FF6600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z="1400" dirty="0" smtClean="0">
                <a:solidFill>
                  <a:srgbClr val="FF6600"/>
                </a:solidFill>
              </a:rPr>
              <a:t>European Network of e-Lexicography</a:t>
            </a:r>
            <a:endParaRPr lang="nl-NL" sz="1400" dirty="0">
              <a:solidFill>
                <a:srgbClr val="FF6600"/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164257" y="587307"/>
            <a:ext cx="862026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 smtClean="0"/>
              <a:t>Bridge </a:t>
            </a:r>
            <a:r>
              <a:rPr lang="nl-NL" sz="3200" dirty="0"/>
              <a:t>the gap </a:t>
            </a:r>
            <a:r>
              <a:rPr lang="nl-NL" sz="3200" dirty="0" err="1"/>
              <a:t>between</a:t>
            </a:r>
            <a:r>
              <a:rPr lang="nl-NL" sz="3200" dirty="0"/>
              <a:t> the </a:t>
            </a:r>
            <a:r>
              <a:rPr lang="nl-NL" sz="3200" dirty="0" err="1"/>
              <a:t>general</a:t>
            </a:r>
            <a:r>
              <a:rPr lang="nl-NL" sz="3200" dirty="0"/>
              <a:t> public </a:t>
            </a:r>
            <a:r>
              <a:rPr lang="nl-NL" sz="3200" dirty="0" err="1"/>
              <a:t>and</a:t>
            </a:r>
            <a:r>
              <a:rPr lang="nl-NL" sz="3200" dirty="0"/>
              <a:t> </a:t>
            </a:r>
            <a:endParaRPr lang="nl-NL" sz="3200" dirty="0" smtClean="0"/>
          </a:p>
          <a:p>
            <a:r>
              <a:rPr lang="nl-NL" sz="3200" dirty="0" err="1" smtClean="0"/>
              <a:t>scholarly</a:t>
            </a:r>
            <a:r>
              <a:rPr lang="nl-NL" sz="3200" dirty="0" smtClean="0"/>
              <a:t> </a:t>
            </a:r>
            <a:r>
              <a:rPr lang="nl-NL" sz="3200" dirty="0" err="1"/>
              <a:t>dictionaries</a:t>
            </a:r>
            <a:r>
              <a:rPr lang="nl-NL" sz="3200" dirty="0"/>
              <a:t> by </a:t>
            </a:r>
            <a:r>
              <a:rPr lang="nl-NL" sz="3200" dirty="0" err="1"/>
              <a:t>improving</a:t>
            </a:r>
            <a:r>
              <a:rPr lang="nl-NL" sz="3200" dirty="0"/>
              <a:t> access </a:t>
            </a:r>
            <a:r>
              <a:rPr lang="nl-NL" sz="3200" dirty="0" err="1"/>
              <a:t>to</a:t>
            </a:r>
            <a:r>
              <a:rPr lang="nl-NL" sz="3200" dirty="0"/>
              <a:t> these </a:t>
            </a:r>
            <a:endParaRPr lang="nl-NL" sz="3200" dirty="0" smtClean="0"/>
          </a:p>
          <a:p>
            <a:r>
              <a:rPr lang="nl-NL" sz="3200" dirty="0" err="1" smtClean="0"/>
              <a:t>dictionaries</a:t>
            </a:r>
            <a:r>
              <a:rPr lang="nl-NL" sz="3200" dirty="0" smtClean="0"/>
              <a:t> </a:t>
            </a:r>
            <a:r>
              <a:rPr lang="nl-NL" sz="3200" dirty="0" err="1"/>
              <a:t>and</a:t>
            </a:r>
            <a:r>
              <a:rPr lang="nl-NL" sz="3200" dirty="0"/>
              <a:t> making </a:t>
            </a:r>
            <a:r>
              <a:rPr lang="nl-NL" sz="3200" dirty="0" err="1"/>
              <a:t>them</a:t>
            </a:r>
            <a:r>
              <a:rPr lang="nl-NL" sz="3200" dirty="0"/>
              <a:t> more </a:t>
            </a:r>
            <a:r>
              <a:rPr lang="nl-NL" sz="3200" dirty="0" err="1"/>
              <a:t>widely</a:t>
            </a:r>
            <a:r>
              <a:rPr lang="nl-NL" sz="3200" dirty="0"/>
              <a:t> </a:t>
            </a:r>
            <a:r>
              <a:rPr lang="nl-NL" sz="3200" dirty="0" err="1"/>
              <a:t>known</a:t>
            </a:r>
            <a:r>
              <a:rPr lang="nl-NL" sz="3200" dirty="0"/>
              <a:t>.</a:t>
            </a:r>
            <a:r>
              <a:rPr lang="nl-NL" sz="3200" dirty="0" smtClean="0">
                <a:effectLst/>
              </a:rPr>
              <a:t> </a:t>
            </a:r>
            <a:endParaRPr lang="nl-NL" sz="3200" dirty="0"/>
          </a:p>
        </p:txBody>
      </p:sp>
      <p:sp>
        <p:nvSpPr>
          <p:cNvPr id="5" name="Tekstvak 4"/>
          <p:cNvSpPr txBox="1"/>
          <p:nvPr/>
        </p:nvSpPr>
        <p:spPr>
          <a:xfrm>
            <a:off x="164257" y="2738246"/>
            <a:ext cx="8691402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/>
              <a:t>The </a:t>
            </a:r>
            <a:r>
              <a:rPr lang="nl-NL" sz="3200" dirty="0" err="1"/>
              <a:t>proposed</a:t>
            </a:r>
            <a:r>
              <a:rPr lang="nl-NL" sz="3200" dirty="0"/>
              <a:t> Action </a:t>
            </a:r>
            <a:r>
              <a:rPr lang="nl-NL" sz="3200" dirty="0" err="1"/>
              <a:t>aims</a:t>
            </a:r>
            <a:r>
              <a:rPr lang="nl-NL" sz="3200" dirty="0"/>
              <a:t> </a:t>
            </a:r>
            <a:r>
              <a:rPr lang="nl-NL" sz="3200" dirty="0" err="1"/>
              <a:t>to</a:t>
            </a:r>
            <a:r>
              <a:rPr lang="nl-NL" sz="3200" dirty="0"/>
              <a:t> </a:t>
            </a:r>
            <a:r>
              <a:rPr lang="nl-NL" sz="3200" dirty="0" err="1"/>
              <a:t>establish</a:t>
            </a:r>
            <a:r>
              <a:rPr lang="nl-NL" sz="3200" dirty="0"/>
              <a:t> a European </a:t>
            </a:r>
            <a:endParaRPr lang="nl-NL" sz="3200" dirty="0" smtClean="0"/>
          </a:p>
          <a:p>
            <a:r>
              <a:rPr lang="nl-NL" sz="3200" dirty="0" err="1" smtClean="0"/>
              <a:t>network</a:t>
            </a:r>
            <a:r>
              <a:rPr lang="nl-NL" sz="3200" dirty="0" smtClean="0"/>
              <a:t> </a:t>
            </a:r>
            <a:r>
              <a:rPr lang="nl-NL" sz="3200" dirty="0"/>
              <a:t>of </a:t>
            </a:r>
            <a:r>
              <a:rPr lang="nl-NL" sz="3200" dirty="0" err="1"/>
              <a:t>lexicographers</a:t>
            </a:r>
            <a:r>
              <a:rPr lang="nl-NL" sz="3200" dirty="0"/>
              <a:t> in order </a:t>
            </a:r>
            <a:r>
              <a:rPr lang="nl-NL" sz="3200" dirty="0" err="1"/>
              <a:t>to</a:t>
            </a:r>
            <a:r>
              <a:rPr lang="nl-NL" sz="3200" dirty="0"/>
              <a:t> deal </a:t>
            </a:r>
            <a:r>
              <a:rPr lang="nl-NL" sz="3200" dirty="0" err="1"/>
              <a:t>with</a:t>
            </a:r>
            <a:r>
              <a:rPr lang="nl-NL" sz="3200" dirty="0"/>
              <a:t> the </a:t>
            </a:r>
            <a:endParaRPr lang="nl-NL" sz="3200" dirty="0" smtClean="0"/>
          </a:p>
          <a:p>
            <a:r>
              <a:rPr lang="nl-NL" sz="3200" dirty="0" err="1" smtClean="0"/>
              <a:t>above</a:t>
            </a:r>
            <a:r>
              <a:rPr lang="nl-NL" sz="3200" dirty="0" smtClean="0"/>
              <a:t> </a:t>
            </a:r>
            <a:r>
              <a:rPr lang="nl-NL" sz="3200" dirty="0"/>
              <a:t>issues in a </a:t>
            </a:r>
            <a:r>
              <a:rPr lang="nl-NL" sz="3200" dirty="0" err="1"/>
              <a:t>structured</a:t>
            </a:r>
            <a:r>
              <a:rPr lang="nl-NL" sz="3200" dirty="0"/>
              <a:t> way.</a:t>
            </a:r>
          </a:p>
          <a:p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2695742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1C24-ED3E-6143-BCBE-466524F45D3F}" type="datetime1">
              <a:rPr lang="nl-NL" sz="1400" smtClean="0">
                <a:solidFill>
                  <a:srgbClr val="FF6600"/>
                </a:solidFill>
              </a:rPr>
              <a:t>10-4-2014</a:t>
            </a:fld>
            <a:endParaRPr lang="nl-NL" sz="1400" dirty="0">
              <a:solidFill>
                <a:srgbClr val="FF6600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z="1400" dirty="0" smtClean="0">
                <a:solidFill>
                  <a:srgbClr val="FF6600"/>
                </a:solidFill>
              </a:rPr>
              <a:t>European</a:t>
            </a:r>
            <a:r>
              <a:rPr lang="nl-NL" dirty="0" smtClean="0">
                <a:solidFill>
                  <a:srgbClr val="FF6600"/>
                </a:solidFill>
              </a:rPr>
              <a:t> Network of e-Lexicography</a:t>
            </a:r>
            <a:endParaRPr lang="nl-NL" dirty="0">
              <a:solidFill>
                <a:srgbClr val="FF6600"/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195572" y="634980"/>
            <a:ext cx="852008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/>
              <a:t>Common </a:t>
            </a:r>
            <a:r>
              <a:rPr lang="nl-NL" sz="3200" dirty="0" err="1"/>
              <a:t>standards</a:t>
            </a:r>
            <a:r>
              <a:rPr lang="nl-NL" sz="3200" dirty="0"/>
              <a:t> </a:t>
            </a:r>
            <a:r>
              <a:rPr lang="nl-NL" sz="3200" dirty="0" err="1"/>
              <a:t>and</a:t>
            </a:r>
            <a:r>
              <a:rPr lang="nl-NL" sz="3200" dirty="0"/>
              <a:t> cooperation </a:t>
            </a:r>
            <a:r>
              <a:rPr lang="nl-NL" sz="3200" dirty="0" err="1"/>
              <a:t>for</a:t>
            </a:r>
            <a:r>
              <a:rPr lang="nl-NL" sz="3200" dirty="0"/>
              <a:t> the </a:t>
            </a:r>
            <a:endParaRPr lang="nl-NL" sz="3200" dirty="0" smtClean="0"/>
          </a:p>
          <a:p>
            <a:r>
              <a:rPr lang="nl-NL" sz="3200" dirty="0" err="1" smtClean="0"/>
              <a:t>interlinking</a:t>
            </a:r>
            <a:r>
              <a:rPr lang="nl-NL" sz="3200" dirty="0" smtClean="0"/>
              <a:t> </a:t>
            </a:r>
            <a:r>
              <a:rPr lang="nl-NL" sz="3200" dirty="0"/>
              <a:t>of the content of </a:t>
            </a:r>
            <a:r>
              <a:rPr lang="nl-NL" sz="3200" dirty="0" err="1"/>
              <a:t>digitized</a:t>
            </a:r>
            <a:r>
              <a:rPr lang="nl-NL" sz="3200" dirty="0"/>
              <a:t> </a:t>
            </a:r>
            <a:r>
              <a:rPr lang="nl-NL" sz="3200" dirty="0" err="1"/>
              <a:t>dictionaries</a:t>
            </a:r>
            <a:r>
              <a:rPr lang="nl-NL" sz="3200" dirty="0"/>
              <a:t> </a:t>
            </a:r>
            <a:endParaRPr lang="nl-NL" sz="3200" dirty="0" smtClean="0"/>
          </a:p>
          <a:p>
            <a:r>
              <a:rPr lang="nl-NL" sz="3200" dirty="0" err="1" smtClean="0"/>
              <a:t>and</a:t>
            </a:r>
            <a:r>
              <a:rPr lang="nl-NL" sz="3200" dirty="0" smtClean="0"/>
              <a:t> </a:t>
            </a:r>
            <a:r>
              <a:rPr lang="nl-NL" sz="3200" dirty="0" err="1"/>
              <a:t>innovative</a:t>
            </a:r>
            <a:r>
              <a:rPr lang="nl-NL" sz="3200" dirty="0"/>
              <a:t> e-</a:t>
            </a:r>
            <a:r>
              <a:rPr lang="nl-NL" sz="3200" dirty="0" err="1"/>
              <a:t>dictionaries</a:t>
            </a:r>
            <a:r>
              <a:rPr lang="nl-NL" sz="3200" dirty="0"/>
              <a:t> </a:t>
            </a:r>
            <a:r>
              <a:rPr lang="nl-NL" sz="3200" dirty="0" smtClean="0"/>
              <a:t>are </a:t>
            </a:r>
            <a:r>
              <a:rPr lang="nl-NL" sz="3200" dirty="0" err="1"/>
              <a:t>still</a:t>
            </a:r>
            <a:r>
              <a:rPr lang="nl-NL" sz="3200" dirty="0"/>
              <a:t> </a:t>
            </a:r>
            <a:r>
              <a:rPr lang="nl-NL" sz="3200" dirty="0" err="1" smtClean="0"/>
              <a:t>lacking</a:t>
            </a:r>
            <a:r>
              <a:rPr lang="nl-NL" sz="3200" dirty="0" smtClean="0"/>
              <a:t>.</a:t>
            </a:r>
            <a:r>
              <a:rPr lang="nl-NL" sz="3200" dirty="0" smtClean="0">
                <a:effectLst/>
              </a:rPr>
              <a:t> </a:t>
            </a:r>
            <a:endParaRPr lang="nl-NL" sz="3200" dirty="0"/>
          </a:p>
        </p:txBody>
      </p:sp>
      <p:sp>
        <p:nvSpPr>
          <p:cNvPr id="5" name="Tekstvak 4"/>
          <p:cNvSpPr txBox="1"/>
          <p:nvPr/>
        </p:nvSpPr>
        <p:spPr>
          <a:xfrm>
            <a:off x="202440" y="2592833"/>
            <a:ext cx="913843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 err="1"/>
              <a:t>There</a:t>
            </a:r>
            <a:r>
              <a:rPr lang="nl-NL" sz="3200" dirty="0"/>
              <a:t> is a </a:t>
            </a:r>
            <a:r>
              <a:rPr lang="nl-NL" sz="3200" dirty="0" err="1"/>
              <a:t>clear</a:t>
            </a:r>
            <a:r>
              <a:rPr lang="nl-NL" sz="3200" dirty="0"/>
              <a:t> </a:t>
            </a:r>
            <a:r>
              <a:rPr lang="nl-NL" sz="3200" dirty="0" err="1"/>
              <a:t>need</a:t>
            </a:r>
            <a:r>
              <a:rPr lang="nl-NL" sz="3200" dirty="0"/>
              <a:t> </a:t>
            </a:r>
            <a:r>
              <a:rPr lang="nl-NL" sz="3200" dirty="0" err="1"/>
              <a:t>for</a:t>
            </a:r>
            <a:r>
              <a:rPr lang="nl-NL" sz="3200" dirty="0"/>
              <a:t> a common approach </a:t>
            </a:r>
            <a:r>
              <a:rPr lang="nl-NL" sz="3200" dirty="0" err="1"/>
              <a:t>to</a:t>
            </a:r>
            <a:r>
              <a:rPr lang="nl-NL" sz="3200" dirty="0"/>
              <a:t> </a:t>
            </a:r>
            <a:endParaRPr lang="nl-NL" sz="3200" dirty="0" smtClean="0"/>
          </a:p>
          <a:p>
            <a:r>
              <a:rPr lang="nl-NL" sz="3200" dirty="0" smtClean="0"/>
              <a:t>e</a:t>
            </a:r>
            <a:r>
              <a:rPr lang="nl-NL" sz="3200" dirty="0"/>
              <a:t>-</a:t>
            </a:r>
            <a:r>
              <a:rPr lang="nl-NL" sz="3200" dirty="0" err="1"/>
              <a:t>lexicography</a:t>
            </a:r>
            <a:r>
              <a:rPr lang="nl-NL" sz="3200" dirty="0"/>
              <a:t> </a:t>
            </a:r>
            <a:r>
              <a:rPr lang="nl-NL" sz="3200" dirty="0" err="1"/>
              <a:t>that</a:t>
            </a:r>
            <a:r>
              <a:rPr lang="nl-NL" sz="3200" dirty="0"/>
              <a:t> </a:t>
            </a:r>
            <a:r>
              <a:rPr lang="nl-NL" sz="3200" dirty="0" err="1"/>
              <a:t>forms</a:t>
            </a:r>
            <a:r>
              <a:rPr lang="nl-NL" sz="3200" dirty="0"/>
              <a:t> the basis </a:t>
            </a:r>
            <a:r>
              <a:rPr lang="nl-NL" sz="3200" dirty="0" err="1"/>
              <a:t>for</a:t>
            </a:r>
            <a:r>
              <a:rPr lang="nl-NL" sz="3200" dirty="0"/>
              <a:t> a new type </a:t>
            </a:r>
            <a:endParaRPr lang="nl-NL" sz="3200" dirty="0" smtClean="0"/>
          </a:p>
          <a:p>
            <a:r>
              <a:rPr lang="nl-NL" sz="3200" dirty="0" smtClean="0"/>
              <a:t>of </a:t>
            </a:r>
            <a:r>
              <a:rPr lang="nl-NL" sz="3200" dirty="0" err="1"/>
              <a:t>lexicography</a:t>
            </a:r>
            <a:r>
              <a:rPr lang="nl-NL" sz="3200" dirty="0"/>
              <a:t> </a:t>
            </a:r>
            <a:r>
              <a:rPr lang="nl-NL" sz="3200" dirty="0" err="1"/>
              <a:t>that</a:t>
            </a:r>
            <a:r>
              <a:rPr lang="nl-NL" sz="3200" dirty="0"/>
              <a:t> </a:t>
            </a:r>
            <a:r>
              <a:rPr lang="nl-NL" sz="3200" dirty="0" err="1"/>
              <a:t>fully</a:t>
            </a:r>
            <a:r>
              <a:rPr lang="nl-NL" sz="3200" dirty="0"/>
              <a:t> </a:t>
            </a:r>
            <a:r>
              <a:rPr lang="nl-NL" sz="3200" dirty="0" err="1"/>
              <a:t>embraces</a:t>
            </a:r>
            <a:r>
              <a:rPr lang="nl-NL" sz="3200" dirty="0"/>
              <a:t> the pan-European </a:t>
            </a:r>
            <a:endParaRPr lang="nl-NL" sz="3200" dirty="0" smtClean="0"/>
          </a:p>
          <a:p>
            <a:r>
              <a:rPr lang="nl-NL" sz="3200" dirty="0" err="1" smtClean="0"/>
              <a:t>nature</a:t>
            </a:r>
            <a:r>
              <a:rPr lang="nl-NL" sz="3200" dirty="0" smtClean="0"/>
              <a:t> </a:t>
            </a:r>
            <a:r>
              <a:rPr lang="nl-NL" sz="3200" dirty="0"/>
              <a:t>of </a:t>
            </a:r>
            <a:r>
              <a:rPr lang="nl-NL" sz="3200" dirty="0" err="1"/>
              <a:t>much</a:t>
            </a:r>
            <a:r>
              <a:rPr lang="nl-NL" sz="3200" dirty="0"/>
              <a:t> of the </a:t>
            </a:r>
            <a:r>
              <a:rPr lang="nl-NL" sz="3200" dirty="0" err="1"/>
              <a:t>vocabularies</a:t>
            </a:r>
            <a:r>
              <a:rPr lang="nl-NL" sz="3200" dirty="0"/>
              <a:t> of the </a:t>
            </a:r>
            <a:r>
              <a:rPr lang="nl-NL" sz="3200" dirty="0" err="1"/>
              <a:t>languages</a:t>
            </a:r>
            <a:r>
              <a:rPr lang="nl-NL" sz="3200" dirty="0"/>
              <a:t> </a:t>
            </a:r>
            <a:endParaRPr lang="nl-NL" sz="3200" dirty="0" smtClean="0"/>
          </a:p>
          <a:p>
            <a:r>
              <a:rPr lang="nl-NL" sz="3200" dirty="0" smtClean="0"/>
              <a:t>spoken </a:t>
            </a:r>
            <a:r>
              <a:rPr lang="nl-NL" sz="3200" dirty="0"/>
              <a:t>in Europe</a:t>
            </a:r>
            <a:r>
              <a:rPr lang="nl-NL" sz="3200" dirty="0" smtClean="0">
                <a:effectLst/>
              </a:rPr>
              <a:t> 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3464567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1C24-ED3E-6143-BCBE-466524F45D3F}" type="datetime1">
              <a:rPr lang="nl-NL" sz="1400" smtClean="0">
                <a:solidFill>
                  <a:srgbClr val="FF6600"/>
                </a:solidFill>
              </a:rPr>
              <a:t>10-4-2014</a:t>
            </a:fld>
            <a:endParaRPr lang="nl-NL" sz="1400" dirty="0">
              <a:solidFill>
                <a:srgbClr val="FF6600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z="1400" dirty="0" smtClean="0">
                <a:solidFill>
                  <a:srgbClr val="FF6600"/>
                </a:solidFill>
              </a:rPr>
              <a:t>European Network of e-Lexicography</a:t>
            </a:r>
            <a:endParaRPr lang="nl-NL" sz="1400" dirty="0">
              <a:solidFill>
                <a:srgbClr val="FF6600"/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246956" y="299851"/>
            <a:ext cx="8747106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 err="1" smtClean="0"/>
              <a:t>Create</a:t>
            </a:r>
            <a:r>
              <a:rPr lang="nl-NL" sz="3200" dirty="0" smtClean="0"/>
              <a:t> </a:t>
            </a:r>
            <a:r>
              <a:rPr lang="nl-NL" sz="3200" dirty="0"/>
              <a:t>a European </a:t>
            </a:r>
            <a:r>
              <a:rPr lang="nl-NL" sz="3200" dirty="0" err="1"/>
              <a:t>dictionary</a:t>
            </a:r>
            <a:r>
              <a:rPr lang="nl-NL" sz="3200" dirty="0"/>
              <a:t> portal </a:t>
            </a:r>
            <a:r>
              <a:rPr lang="nl-NL" sz="3200" dirty="0" err="1"/>
              <a:t>with</a:t>
            </a:r>
            <a:r>
              <a:rPr lang="nl-NL" sz="3200" dirty="0"/>
              <a:t> </a:t>
            </a:r>
            <a:endParaRPr lang="nl-NL" sz="3200" dirty="0" smtClean="0"/>
          </a:p>
          <a:p>
            <a:r>
              <a:rPr lang="nl-NL" sz="3200" dirty="0" smtClean="0"/>
              <a:t>information </a:t>
            </a:r>
            <a:r>
              <a:rPr lang="nl-NL" sz="3200" dirty="0"/>
              <a:t>on </a:t>
            </a:r>
            <a:r>
              <a:rPr lang="nl-NL" sz="3200" dirty="0" err="1"/>
              <a:t>and</a:t>
            </a:r>
            <a:r>
              <a:rPr lang="nl-NL" sz="3200" dirty="0"/>
              <a:t> access </a:t>
            </a:r>
            <a:r>
              <a:rPr lang="nl-NL" sz="3200" dirty="0" err="1"/>
              <a:t>to</a:t>
            </a:r>
            <a:r>
              <a:rPr lang="nl-NL" sz="3200" dirty="0"/>
              <a:t> the </a:t>
            </a:r>
            <a:r>
              <a:rPr lang="nl-NL" sz="3200" dirty="0" err="1"/>
              <a:t>academic</a:t>
            </a:r>
            <a:r>
              <a:rPr lang="nl-NL" sz="3200" dirty="0"/>
              <a:t> </a:t>
            </a:r>
            <a:endParaRPr lang="nl-NL" sz="3200" dirty="0" smtClean="0"/>
          </a:p>
          <a:p>
            <a:r>
              <a:rPr lang="nl-NL" sz="3200" dirty="0" err="1" smtClean="0"/>
              <a:t>dictionaries</a:t>
            </a:r>
            <a:r>
              <a:rPr lang="nl-NL" sz="3200" dirty="0" smtClean="0"/>
              <a:t> </a:t>
            </a:r>
            <a:r>
              <a:rPr lang="nl-NL" sz="3200" dirty="0"/>
              <a:t>of Europe the Action </a:t>
            </a:r>
            <a:r>
              <a:rPr lang="nl-NL" sz="3200" dirty="0" err="1"/>
              <a:t>aims</a:t>
            </a:r>
            <a:r>
              <a:rPr lang="nl-NL" sz="3200" dirty="0"/>
              <a:t> </a:t>
            </a:r>
            <a:r>
              <a:rPr lang="nl-NL" sz="3200" dirty="0" err="1"/>
              <a:t>to</a:t>
            </a:r>
            <a:r>
              <a:rPr lang="nl-NL" sz="3200" dirty="0"/>
              <a:t> make </a:t>
            </a:r>
            <a:endParaRPr lang="nl-NL" sz="3200" dirty="0" smtClean="0"/>
          </a:p>
          <a:p>
            <a:r>
              <a:rPr lang="nl-NL" sz="3200" dirty="0" err="1" smtClean="0"/>
              <a:t>authoritative</a:t>
            </a:r>
            <a:r>
              <a:rPr lang="nl-NL" sz="3200" dirty="0" smtClean="0"/>
              <a:t> </a:t>
            </a:r>
            <a:r>
              <a:rPr lang="nl-NL" sz="3200" dirty="0" err="1"/>
              <a:t>dictionary</a:t>
            </a:r>
            <a:r>
              <a:rPr lang="nl-NL" sz="3200" dirty="0"/>
              <a:t> information </a:t>
            </a:r>
            <a:r>
              <a:rPr lang="nl-NL" sz="3200" dirty="0" err="1"/>
              <a:t>visible</a:t>
            </a:r>
            <a:r>
              <a:rPr lang="nl-NL" sz="3200" dirty="0"/>
              <a:t> </a:t>
            </a:r>
            <a:r>
              <a:rPr lang="nl-NL" sz="3200" dirty="0" err="1"/>
              <a:t>for</a:t>
            </a:r>
            <a:r>
              <a:rPr lang="nl-NL" sz="3200" dirty="0"/>
              <a:t> a </a:t>
            </a:r>
            <a:endParaRPr lang="nl-NL" sz="3200" dirty="0" smtClean="0"/>
          </a:p>
          <a:p>
            <a:r>
              <a:rPr lang="nl-NL" sz="3200" dirty="0" err="1" smtClean="0"/>
              <a:t>much</a:t>
            </a:r>
            <a:r>
              <a:rPr lang="nl-NL" sz="3200" dirty="0" smtClean="0"/>
              <a:t> </a:t>
            </a:r>
            <a:r>
              <a:rPr lang="nl-NL" sz="3200" dirty="0" err="1"/>
              <a:t>wider</a:t>
            </a:r>
            <a:r>
              <a:rPr lang="nl-NL" sz="3200" dirty="0"/>
              <a:t> </a:t>
            </a:r>
            <a:r>
              <a:rPr lang="nl-NL" sz="3200" dirty="0" err="1"/>
              <a:t>audience</a:t>
            </a:r>
            <a:r>
              <a:rPr lang="nl-NL" sz="3200" dirty="0"/>
              <a:t> </a:t>
            </a:r>
            <a:r>
              <a:rPr lang="nl-NL" sz="3200" dirty="0" err="1"/>
              <a:t>and</a:t>
            </a:r>
            <a:r>
              <a:rPr lang="nl-NL" sz="3200" dirty="0"/>
              <a:t> </a:t>
            </a:r>
            <a:r>
              <a:rPr lang="nl-NL" sz="3200" dirty="0" err="1"/>
              <a:t>easily</a:t>
            </a:r>
            <a:r>
              <a:rPr lang="nl-NL" sz="3200" dirty="0"/>
              <a:t> </a:t>
            </a:r>
            <a:r>
              <a:rPr lang="nl-NL" sz="3200" dirty="0" err="1"/>
              <a:t>accessible</a:t>
            </a:r>
            <a:r>
              <a:rPr lang="nl-NL" sz="3200" dirty="0"/>
              <a:t> </a:t>
            </a:r>
            <a:r>
              <a:rPr lang="nl-NL" sz="3200" dirty="0" err="1"/>
              <a:t>to</a:t>
            </a:r>
            <a:r>
              <a:rPr lang="nl-NL" sz="3200" dirty="0"/>
              <a:t> </a:t>
            </a:r>
            <a:r>
              <a:rPr lang="nl-NL" sz="3200" dirty="0" err="1"/>
              <a:t>other</a:t>
            </a:r>
            <a:r>
              <a:rPr lang="nl-NL" sz="3200" dirty="0"/>
              <a:t> </a:t>
            </a:r>
            <a:endParaRPr lang="nl-NL" sz="3200" dirty="0" smtClean="0"/>
          </a:p>
          <a:p>
            <a:r>
              <a:rPr lang="nl-NL" sz="3200" dirty="0" err="1" smtClean="0"/>
              <a:t>lexicographers</a:t>
            </a:r>
            <a:r>
              <a:rPr lang="nl-NL" sz="3200" dirty="0"/>
              <a:t>, </a:t>
            </a:r>
            <a:r>
              <a:rPr lang="nl-NL" sz="3200" dirty="0" err="1"/>
              <a:t>researchers</a:t>
            </a:r>
            <a:r>
              <a:rPr lang="nl-NL" sz="3200" dirty="0"/>
              <a:t> </a:t>
            </a:r>
            <a:r>
              <a:rPr lang="nl-NL" sz="3200" dirty="0" err="1"/>
              <a:t>from</a:t>
            </a:r>
            <a:r>
              <a:rPr lang="nl-NL" sz="3200" dirty="0"/>
              <a:t> </a:t>
            </a:r>
            <a:r>
              <a:rPr lang="nl-NL" sz="3200" dirty="0" err="1"/>
              <a:t>other</a:t>
            </a:r>
            <a:r>
              <a:rPr lang="nl-NL" sz="3200" dirty="0"/>
              <a:t> disciplines, </a:t>
            </a:r>
            <a:endParaRPr lang="nl-NL" sz="3200" dirty="0" smtClean="0"/>
          </a:p>
          <a:p>
            <a:r>
              <a:rPr lang="nl-NL" sz="3200" dirty="0" err="1" smtClean="0"/>
              <a:t>writers</a:t>
            </a:r>
            <a:r>
              <a:rPr lang="nl-NL" sz="3200" dirty="0" smtClean="0"/>
              <a:t> </a:t>
            </a:r>
            <a:r>
              <a:rPr lang="nl-NL" sz="3200" dirty="0" err="1"/>
              <a:t>and</a:t>
            </a:r>
            <a:r>
              <a:rPr lang="nl-NL" sz="3200" dirty="0"/>
              <a:t> </a:t>
            </a:r>
            <a:r>
              <a:rPr lang="nl-NL" sz="3200" dirty="0" err="1"/>
              <a:t>translators</a:t>
            </a:r>
            <a:r>
              <a:rPr lang="nl-NL" sz="3200" dirty="0"/>
              <a:t>, </a:t>
            </a:r>
            <a:r>
              <a:rPr lang="nl-NL" sz="3200" dirty="0" err="1"/>
              <a:t>to</a:t>
            </a:r>
            <a:r>
              <a:rPr lang="nl-NL" sz="3200" dirty="0"/>
              <a:t> </a:t>
            </a:r>
            <a:r>
              <a:rPr lang="nl-NL" sz="3200" dirty="0" err="1"/>
              <a:t>visually</a:t>
            </a:r>
            <a:r>
              <a:rPr lang="nl-NL" sz="3200" dirty="0"/>
              <a:t> </a:t>
            </a:r>
            <a:r>
              <a:rPr lang="nl-NL" sz="3200" dirty="0" err="1"/>
              <a:t>impaired</a:t>
            </a:r>
            <a:r>
              <a:rPr lang="nl-NL" sz="3200" dirty="0"/>
              <a:t> </a:t>
            </a:r>
            <a:r>
              <a:rPr lang="nl-NL" sz="3200" dirty="0" err="1"/>
              <a:t>people</a:t>
            </a:r>
            <a:r>
              <a:rPr lang="nl-NL" sz="3200" dirty="0"/>
              <a:t> </a:t>
            </a:r>
            <a:endParaRPr lang="nl-NL" sz="3200" dirty="0" smtClean="0"/>
          </a:p>
          <a:p>
            <a:r>
              <a:rPr lang="nl-NL" sz="3200" dirty="0" err="1" smtClean="0"/>
              <a:t>and</a:t>
            </a:r>
            <a:r>
              <a:rPr lang="nl-NL" sz="3200" dirty="0" smtClean="0"/>
              <a:t> </a:t>
            </a:r>
            <a:r>
              <a:rPr lang="nl-NL" sz="3200" dirty="0" err="1"/>
              <a:t>to</a:t>
            </a:r>
            <a:r>
              <a:rPr lang="nl-NL" sz="3200" dirty="0"/>
              <a:t> the </a:t>
            </a:r>
            <a:r>
              <a:rPr lang="nl-NL" sz="3200" dirty="0" err="1"/>
              <a:t>general</a:t>
            </a:r>
            <a:r>
              <a:rPr lang="nl-NL" sz="3200" dirty="0"/>
              <a:t> public</a:t>
            </a:r>
            <a:r>
              <a:rPr lang="nl-NL" sz="3200" dirty="0" smtClean="0">
                <a:effectLst/>
              </a:rPr>
              <a:t> 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3757423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1C24-ED3E-6143-BCBE-466524F45D3F}" type="datetime1">
              <a:rPr lang="nl-NL" sz="1400" smtClean="0">
                <a:solidFill>
                  <a:srgbClr val="FF6600"/>
                </a:solidFill>
              </a:rPr>
              <a:t>10-4-2014</a:t>
            </a:fld>
            <a:endParaRPr lang="nl-NL" sz="1400" dirty="0">
              <a:solidFill>
                <a:srgbClr val="FF6600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z="1400" dirty="0" smtClean="0">
                <a:solidFill>
                  <a:srgbClr val="FF6600"/>
                </a:solidFill>
              </a:rPr>
              <a:t>European Network of e-Lexicography</a:t>
            </a:r>
            <a:endParaRPr lang="nl-NL" sz="1400" dirty="0">
              <a:solidFill>
                <a:srgbClr val="FF6600"/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220276" y="956449"/>
            <a:ext cx="8820243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arenBoth"/>
            </a:pPr>
            <a:r>
              <a:rPr lang="nl-NL" sz="3200" dirty="0" smtClean="0"/>
              <a:t>make </a:t>
            </a:r>
            <a:r>
              <a:rPr lang="nl-NL" sz="3200" dirty="0" err="1"/>
              <a:t>lexical</a:t>
            </a:r>
            <a:r>
              <a:rPr lang="nl-NL" sz="3200" dirty="0"/>
              <a:t> </a:t>
            </a:r>
            <a:r>
              <a:rPr lang="nl-NL" sz="3200" dirty="0" err="1"/>
              <a:t>knowledge</a:t>
            </a:r>
            <a:r>
              <a:rPr lang="nl-NL" sz="3200" dirty="0"/>
              <a:t> of small </a:t>
            </a:r>
            <a:r>
              <a:rPr lang="nl-NL" sz="3200" dirty="0" err="1" smtClean="0"/>
              <a:t>and</a:t>
            </a:r>
            <a:r>
              <a:rPr lang="nl-NL" sz="3200" dirty="0" smtClean="0"/>
              <a:t> </a:t>
            </a:r>
            <a:r>
              <a:rPr lang="nl-NL" sz="3200" dirty="0"/>
              <a:t>large </a:t>
            </a:r>
            <a:endParaRPr lang="nl-NL" sz="3200" dirty="0" smtClean="0"/>
          </a:p>
          <a:p>
            <a:r>
              <a:rPr lang="nl-NL" sz="3200" dirty="0" err="1" smtClean="0"/>
              <a:t>languages</a:t>
            </a:r>
            <a:r>
              <a:rPr lang="nl-NL" sz="3200" dirty="0" smtClean="0"/>
              <a:t> </a:t>
            </a:r>
            <a:r>
              <a:rPr lang="nl-NL" sz="3200" dirty="0" err="1"/>
              <a:t>available</a:t>
            </a:r>
            <a:r>
              <a:rPr lang="nl-NL" sz="3200" dirty="0"/>
              <a:t> in a European </a:t>
            </a:r>
            <a:r>
              <a:rPr lang="nl-NL" sz="3200" dirty="0" err="1" smtClean="0"/>
              <a:t>dictionary</a:t>
            </a:r>
            <a:r>
              <a:rPr lang="nl-NL" sz="3200" dirty="0" smtClean="0"/>
              <a:t> </a:t>
            </a:r>
          </a:p>
          <a:p>
            <a:r>
              <a:rPr lang="nl-NL" sz="3200" dirty="0" smtClean="0"/>
              <a:t>portal</a:t>
            </a:r>
            <a:r>
              <a:rPr lang="nl-NL" sz="3200" dirty="0"/>
              <a:t>; </a:t>
            </a:r>
            <a:r>
              <a:rPr lang="nl-NL" sz="3200" dirty="0" err="1"/>
              <a:t>this</a:t>
            </a:r>
            <a:r>
              <a:rPr lang="nl-NL" sz="3200" dirty="0"/>
              <a:t> portal </a:t>
            </a:r>
            <a:r>
              <a:rPr lang="nl-NL" sz="3200" dirty="0" err="1"/>
              <a:t>will</a:t>
            </a:r>
            <a:r>
              <a:rPr lang="nl-NL" sz="3200" dirty="0"/>
              <a:t> serve as the </a:t>
            </a:r>
            <a:r>
              <a:rPr lang="nl-NL" sz="3200" dirty="0" err="1"/>
              <a:t>central</a:t>
            </a:r>
            <a:r>
              <a:rPr lang="nl-NL" sz="3200" dirty="0"/>
              <a:t> </a:t>
            </a:r>
            <a:r>
              <a:rPr lang="nl-NL" sz="3200" dirty="0" err="1" smtClean="0"/>
              <a:t>reference</a:t>
            </a:r>
            <a:r>
              <a:rPr lang="nl-NL" sz="3200" dirty="0" smtClean="0"/>
              <a:t> </a:t>
            </a:r>
            <a:br>
              <a:rPr lang="nl-NL" sz="3200" dirty="0" smtClean="0"/>
            </a:br>
            <a:r>
              <a:rPr lang="nl-NL" sz="3200" dirty="0" smtClean="0"/>
              <a:t>point </a:t>
            </a:r>
            <a:r>
              <a:rPr lang="nl-NL" sz="3200" dirty="0" err="1"/>
              <a:t>for</a:t>
            </a:r>
            <a:r>
              <a:rPr lang="nl-NL" sz="3200" dirty="0"/>
              <a:t> </a:t>
            </a:r>
            <a:r>
              <a:rPr lang="nl-NL" sz="3200" dirty="0" err="1"/>
              <a:t>all</a:t>
            </a:r>
            <a:r>
              <a:rPr lang="nl-NL" sz="3200" dirty="0"/>
              <a:t> </a:t>
            </a:r>
            <a:r>
              <a:rPr lang="nl-NL" sz="3200" dirty="0" err="1"/>
              <a:t>dictionary</a:t>
            </a:r>
            <a:r>
              <a:rPr lang="nl-NL" sz="3200" dirty="0"/>
              <a:t> users </a:t>
            </a:r>
            <a:r>
              <a:rPr lang="nl-NL" sz="3200" dirty="0" err="1"/>
              <a:t>who</a:t>
            </a:r>
            <a:r>
              <a:rPr lang="nl-NL" sz="3200" dirty="0"/>
              <a:t> look </a:t>
            </a:r>
            <a:r>
              <a:rPr lang="nl-NL" sz="3200" dirty="0" err="1"/>
              <a:t>for</a:t>
            </a:r>
            <a:r>
              <a:rPr lang="nl-NL" sz="3200" dirty="0"/>
              <a:t> </a:t>
            </a:r>
            <a:endParaRPr lang="nl-NL" sz="3200" dirty="0" smtClean="0"/>
          </a:p>
          <a:p>
            <a:r>
              <a:rPr lang="nl-NL" sz="3200" dirty="0" err="1" smtClean="0"/>
              <a:t>reliable</a:t>
            </a:r>
            <a:r>
              <a:rPr lang="nl-NL" sz="3200" dirty="0"/>
              <a:t>, </a:t>
            </a:r>
            <a:r>
              <a:rPr lang="nl-NL" sz="3200" dirty="0" err="1"/>
              <a:t>authoritative</a:t>
            </a:r>
            <a:r>
              <a:rPr lang="nl-NL" sz="3200" dirty="0"/>
              <a:t> </a:t>
            </a:r>
            <a:r>
              <a:rPr lang="nl-NL" sz="3200" dirty="0" err="1"/>
              <a:t>dictionary</a:t>
            </a:r>
            <a:r>
              <a:rPr lang="nl-NL" sz="3200" dirty="0"/>
              <a:t> information on the </a:t>
            </a:r>
            <a:endParaRPr lang="nl-NL" sz="3200" dirty="0" smtClean="0"/>
          </a:p>
          <a:p>
            <a:r>
              <a:rPr lang="nl-NL" sz="3200" dirty="0" err="1" smtClean="0"/>
              <a:t>languages</a:t>
            </a:r>
            <a:r>
              <a:rPr lang="nl-NL" sz="3200" dirty="0" smtClean="0"/>
              <a:t> </a:t>
            </a:r>
            <a:r>
              <a:rPr lang="nl-NL" sz="3200" dirty="0"/>
              <a:t>of Europe </a:t>
            </a:r>
            <a:r>
              <a:rPr lang="nl-NL" sz="3200" dirty="0" err="1"/>
              <a:t>and</a:t>
            </a:r>
            <a:r>
              <a:rPr lang="nl-NL" sz="3200" dirty="0"/>
              <a:t> </a:t>
            </a:r>
            <a:r>
              <a:rPr lang="nl-NL" sz="3200" dirty="0" err="1"/>
              <a:t>their</a:t>
            </a:r>
            <a:r>
              <a:rPr lang="nl-NL" sz="3200" dirty="0"/>
              <a:t> histories on the </a:t>
            </a:r>
            <a:endParaRPr lang="nl-NL" sz="3200" dirty="0" smtClean="0"/>
          </a:p>
          <a:p>
            <a:r>
              <a:rPr lang="nl-NL" sz="3200" dirty="0" smtClean="0"/>
              <a:t>Internet</a:t>
            </a:r>
            <a:r>
              <a:rPr lang="nl-NL" sz="3200" dirty="0"/>
              <a:t>.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299876" y="51559"/>
            <a:ext cx="263746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 smtClean="0"/>
              <a:t>The Action </a:t>
            </a:r>
            <a:r>
              <a:rPr lang="nl-NL" sz="3200" dirty="0" err="1" smtClean="0"/>
              <a:t>will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2412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1C24-ED3E-6143-BCBE-466524F45D3F}" type="datetime1">
              <a:rPr lang="nl-NL" sz="1400" smtClean="0">
                <a:solidFill>
                  <a:srgbClr val="FF6600"/>
                </a:solidFill>
              </a:rPr>
              <a:t>10-4-2014</a:t>
            </a:fld>
            <a:endParaRPr lang="nl-NL" sz="1400" dirty="0">
              <a:solidFill>
                <a:srgbClr val="FF6600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z="1400" dirty="0" smtClean="0">
                <a:solidFill>
                  <a:srgbClr val="FF6600"/>
                </a:solidFill>
              </a:rPr>
              <a:t>European Network of e-Lexicography</a:t>
            </a:r>
            <a:endParaRPr lang="nl-NL" sz="1400" dirty="0">
              <a:solidFill>
                <a:srgbClr val="FF6600"/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379254" y="238117"/>
            <a:ext cx="263746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 smtClean="0"/>
              <a:t>The Action </a:t>
            </a:r>
            <a:r>
              <a:rPr lang="nl-NL" sz="3200" dirty="0" err="1" smtClean="0"/>
              <a:t>will</a:t>
            </a:r>
            <a:endParaRPr lang="nl-NL" sz="3200" dirty="0"/>
          </a:p>
        </p:txBody>
      </p:sp>
      <p:sp>
        <p:nvSpPr>
          <p:cNvPr id="5" name="Tekstvak 4"/>
          <p:cNvSpPr txBox="1"/>
          <p:nvPr/>
        </p:nvSpPr>
        <p:spPr>
          <a:xfrm>
            <a:off x="206820" y="1053405"/>
            <a:ext cx="8706429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 smtClean="0"/>
              <a:t>d) </a:t>
            </a:r>
            <a:r>
              <a:rPr lang="nl-NL" sz="3200" dirty="0" err="1" smtClean="0"/>
              <a:t>establish</a:t>
            </a:r>
            <a:r>
              <a:rPr lang="nl-NL" sz="3200" dirty="0" smtClean="0"/>
              <a:t> new </a:t>
            </a:r>
            <a:r>
              <a:rPr lang="nl-NL" sz="3200" dirty="0" err="1" smtClean="0"/>
              <a:t>ways</a:t>
            </a:r>
            <a:r>
              <a:rPr lang="nl-NL" sz="3200" dirty="0" smtClean="0"/>
              <a:t> of </a:t>
            </a:r>
            <a:r>
              <a:rPr lang="nl-NL" sz="3200" dirty="0" err="1" smtClean="0"/>
              <a:t>representing</a:t>
            </a:r>
            <a:r>
              <a:rPr lang="nl-NL" sz="3200" dirty="0" smtClean="0"/>
              <a:t> the common </a:t>
            </a:r>
          </a:p>
          <a:p>
            <a:r>
              <a:rPr lang="nl-NL" sz="3200" dirty="0" err="1" smtClean="0"/>
              <a:t>heritage</a:t>
            </a:r>
            <a:r>
              <a:rPr lang="nl-NL" sz="3200" dirty="0" smtClean="0"/>
              <a:t> of European </a:t>
            </a:r>
            <a:r>
              <a:rPr lang="nl-NL" sz="3200" dirty="0" err="1" smtClean="0"/>
              <a:t>languages</a:t>
            </a:r>
            <a:r>
              <a:rPr lang="nl-NL" sz="3200" dirty="0" smtClean="0"/>
              <a:t> by </a:t>
            </a:r>
            <a:r>
              <a:rPr lang="nl-NL" sz="3200" dirty="0" err="1" smtClean="0"/>
              <a:t>developing</a:t>
            </a:r>
            <a:r>
              <a:rPr lang="nl-NL" sz="3200" dirty="0" smtClean="0"/>
              <a:t> </a:t>
            </a:r>
          </a:p>
          <a:p>
            <a:r>
              <a:rPr lang="nl-NL" sz="3200" dirty="0" smtClean="0"/>
              <a:t>shared editorial </a:t>
            </a:r>
            <a:r>
              <a:rPr lang="nl-NL" sz="3200" dirty="0" err="1" smtClean="0"/>
              <a:t>practices</a:t>
            </a:r>
            <a:r>
              <a:rPr lang="nl-NL" sz="3200" dirty="0" smtClean="0"/>
              <a:t> </a:t>
            </a:r>
            <a:r>
              <a:rPr lang="nl-NL" sz="3200" dirty="0" err="1" smtClean="0"/>
              <a:t>and</a:t>
            </a:r>
            <a:r>
              <a:rPr lang="nl-NL" sz="3200" dirty="0" smtClean="0"/>
              <a:t> by </a:t>
            </a:r>
            <a:r>
              <a:rPr lang="nl-NL" sz="3200" dirty="0" err="1" smtClean="0"/>
              <a:t>interconnecting</a:t>
            </a:r>
            <a:r>
              <a:rPr lang="nl-NL" sz="3200" dirty="0" smtClean="0"/>
              <a:t> </a:t>
            </a:r>
          </a:p>
          <a:p>
            <a:r>
              <a:rPr lang="nl-NL" sz="3200" dirty="0" err="1" smtClean="0"/>
              <a:t>already</a:t>
            </a:r>
            <a:r>
              <a:rPr lang="nl-NL" sz="3200" dirty="0" smtClean="0"/>
              <a:t> </a:t>
            </a:r>
            <a:r>
              <a:rPr lang="nl-NL" sz="3200" dirty="0" err="1" smtClean="0"/>
              <a:t>existing</a:t>
            </a:r>
            <a:r>
              <a:rPr lang="nl-NL" sz="3200" dirty="0" smtClean="0"/>
              <a:t> information</a:t>
            </a:r>
            <a:r>
              <a:rPr lang="nl-NL" sz="3200" dirty="0" smtClean="0">
                <a:effectLst/>
              </a:rPr>
              <a:t> </a:t>
            </a:r>
            <a:endParaRPr lang="nl-NL" sz="3200" dirty="0" smtClean="0"/>
          </a:p>
        </p:txBody>
      </p:sp>
    </p:spTree>
    <p:extLst>
      <p:ext uri="{BB962C8B-B14F-4D97-AF65-F5344CB8AC3E}">
        <p14:creationId xmlns:p14="http://schemas.microsoft.com/office/powerpoint/2010/main" val="214536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1130</Words>
  <Application>Microsoft Office PowerPoint</Application>
  <PresentationFormat>Diavoorstelling (4:3)</PresentationFormat>
  <Paragraphs>216</Paragraphs>
  <Slides>23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23</vt:i4>
      </vt:variant>
    </vt:vector>
  </HeadingPairs>
  <TitlesOfParts>
    <vt:vector size="24" baseType="lpstr">
      <vt:lpstr>Office-thema</vt:lpstr>
      <vt:lpstr>Working Group 1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Group 1</dc:title>
  <dc:creator>Anne Dykstra</dc:creator>
  <cp:lastModifiedBy>Anne Dykstra</cp:lastModifiedBy>
  <cp:revision>47</cp:revision>
  <dcterms:created xsi:type="dcterms:W3CDTF">2014-04-09T12:16:23Z</dcterms:created>
  <dcterms:modified xsi:type="dcterms:W3CDTF">2014-04-10T14:07:52Z</dcterms:modified>
</cp:coreProperties>
</file>