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7" r:id="rId6"/>
    <p:sldId id="266" r:id="rId7"/>
    <p:sldId id="261" r:id="rId8"/>
    <p:sldId id="259" r:id="rId9"/>
    <p:sldId id="268" r:id="rId10"/>
    <p:sldId id="260" r:id="rId11"/>
    <p:sldId id="26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058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68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40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895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869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440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975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350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247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534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60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7F601-807C-48E8-9B4F-70DE64761E7D}" type="datetimeFigureOut">
              <a:rPr lang="sl-SI" smtClean="0"/>
              <a:t>28.2.2014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F46D-86A8-470E-963C-1517F655BD54}" type="slidenum">
              <a:rPr lang="sl-SI" smtClean="0"/>
              <a:t>‹nr.›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66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WG3: Innovative e-dictionaries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Simon Krek</a:t>
            </a:r>
          </a:p>
          <a:p>
            <a:r>
              <a:rPr lang="sl-SI" sz="2400" dirty="0" smtClean="0"/>
              <a:t>„Jožef Stefan“ Institute, Ljubljana, Slovenia</a:t>
            </a:r>
            <a:endParaRPr lang="sl-SI" dirty="0" smtClean="0"/>
          </a:p>
          <a:p>
            <a:r>
              <a:rPr lang="sl-SI" dirty="0" smtClean="0"/>
              <a:t>Carole Tiberius</a:t>
            </a:r>
          </a:p>
          <a:p>
            <a:r>
              <a:rPr lang="sl-SI" sz="2400" dirty="0" smtClean="0"/>
              <a:t>Institute </a:t>
            </a:r>
            <a:r>
              <a:rPr lang="nl-NL" sz="2400" dirty="0" smtClean="0"/>
              <a:t>of</a:t>
            </a:r>
            <a:r>
              <a:rPr lang="sl-SI" sz="2400" dirty="0" smtClean="0"/>
              <a:t> </a:t>
            </a:r>
            <a:r>
              <a:rPr lang="sl-SI" sz="2400" dirty="0" smtClean="0"/>
              <a:t>Dutch Lexicology, Leiden, the Netherlands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59524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Scientific focus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(b) mapping current and possible future trends for the creation of born-digital dictionaries, focusing on the latest developments in e-lexicography and the </a:t>
            </a:r>
            <a:r>
              <a:rPr lang="en-US" u="sng"/>
              <a:t>interface </a:t>
            </a:r>
            <a:r>
              <a:rPr lang="en-US"/>
              <a:t>between lexicography and </a:t>
            </a:r>
            <a:r>
              <a:rPr lang="en-US" u="sng" smtClean="0"/>
              <a:t>computational linguistics</a:t>
            </a:r>
            <a:endParaRPr lang="sl-SI" u="sng" smtClean="0"/>
          </a:p>
          <a:p>
            <a:r>
              <a:rPr lang="en-US"/>
              <a:t>(d) exploring the possibilities of extensive </a:t>
            </a:r>
            <a:r>
              <a:rPr lang="en-US" u="sng"/>
              <a:t>linking</a:t>
            </a:r>
            <a:r>
              <a:rPr lang="en-US"/>
              <a:t> of dictionary </a:t>
            </a:r>
            <a:r>
              <a:rPr lang="en-US" u="sng"/>
              <a:t>content </a:t>
            </a:r>
            <a:r>
              <a:rPr lang="en-US"/>
              <a:t>from different European </a:t>
            </a:r>
            <a:r>
              <a:rPr lang="en-US" smtClean="0"/>
              <a:t>languages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887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Other WGs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In this WG, requirements from WG1 dealing with </a:t>
            </a:r>
            <a:r>
              <a:rPr lang="en-US" u="sng" smtClean="0"/>
              <a:t>linking information </a:t>
            </a:r>
            <a:r>
              <a:rPr lang="en-US" smtClean="0"/>
              <a:t>between dictionaries and with the user interface will be taken into account. </a:t>
            </a:r>
            <a:endParaRPr lang="sl-SI" smtClean="0"/>
          </a:p>
          <a:p>
            <a:r>
              <a:rPr lang="en-US" smtClean="0"/>
              <a:t>Interaction will also take place with WG4 to be able to take into account the new insights into the lexicographical description of the vocabularies of the different European languages.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779317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PLAN &amp; TIME-TABLE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topics (from the original proposal)</a:t>
            </a:r>
          </a:p>
          <a:p>
            <a:r>
              <a:rPr lang="sl-SI" smtClean="0"/>
              <a:t>meetings (6)</a:t>
            </a:r>
          </a:p>
          <a:p>
            <a:pPr lvl="1"/>
            <a:r>
              <a:rPr lang="sl-SI" smtClean="0"/>
              <a:t>results</a:t>
            </a:r>
          </a:p>
          <a:p>
            <a:pPr lvl="1"/>
            <a:r>
              <a:rPr lang="sl-SI" smtClean="0"/>
              <a:t>outputs</a:t>
            </a:r>
          </a:p>
          <a:p>
            <a:r>
              <a:rPr lang="sl-SI" smtClean="0"/>
              <a:t>training school (year 3)</a:t>
            </a:r>
          </a:p>
        </p:txBody>
      </p:sp>
    </p:spTree>
    <p:extLst>
      <p:ext uri="{BB962C8B-B14F-4D97-AF65-F5344CB8AC3E}">
        <p14:creationId xmlns:p14="http://schemas.microsoft.com/office/powerpoint/2010/main" val="2878415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Topics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l-SI" smtClean="0"/>
              <a:t>d</a:t>
            </a:r>
            <a:r>
              <a:rPr lang="en-GB" smtClean="0"/>
              <a:t>escription </a:t>
            </a:r>
            <a:r>
              <a:rPr lang="en-GB"/>
              <a:t>of the workflow for corpus-based lexicography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sl-SI" smtClean="0"/>
              <a:t>o</a:t>
            </a:r>
            <a:r>
              <a:rPr lang="en-GB" smtClean="0"/>
              <a:t>verview </a:t>
            </a:r>
            <a:r>
              <a:rPr lang="en-GB"/>
              <a:t>of existing software needed in this workflow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sl-SI" smtClean="0"/>
              <a:t>D</a:t>
            </a:r>
            <a:r>
              <a:rPr lang="en-GB" smtClean="0"/>
              <a:t>ictionary </a:t>
            </a:r>
            <a:r>
              <a:rPr lang="en-GB"/>
              <a:t>Writing Systems (and Corpus Query Systems)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en-GB"/>
              <a:t>Analysis of the possible impact of automatic acquisition of lexical data (distributional thesauri etc.)</a:t>
            </a:r>
            <a:endParaRPr lang="sl-SI"/>
          </a:p>
          <a:p>
            <a:pPr marL="514350" lvl="0" indent="-514350">
              <a:buFont typeface="+mj-lt"/>
              <a:buAutoNum type="arabicPeriod"/>
            </a:pPr>
            <a:r>
              <a:rPr lang="en-GB"/>
              <a:t>Analysis of the interface between dictionaries and computational lexica (cf. wordnets) and syntactically and semantically annotated corpora (Framenet, Semcor, Senseval)</a:t>
            </a:r>
            <a:endParaRPr lang="sl-SI"/>
          </a:p>
          <a:p>
            <a:pPr marL="514350" indent="-514350">
              <a:buFont typeface="+mj-lt"/>
              <a:buAutoNum type="arabicPeriod"/>
            </a:pPr>
            <a:r>
              <a:rPr lang="en-GB"/>
              <a:t>Investigation of possible use of dictionary content for computational linguistic applications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7227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July 2014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smtClean="0"/>
              <a:t>Workflow </a:t>
            </a:r>
            <a:r>
              <a:rPr lang="en-GB" b="1"/>
              <a:t>of corpus-based lexicography; Software to support lexicographical workflow  (DWS and CQS, also backup, version control etc</a:t>
            </a:r>
            <a:r>
              <a:rPr lang="en-GB" b="1" smtClean="0"/>
              <a:t>.)</a:t>
            </a:r>
            <a:endParaRPr lang="sl-SI" b="1" smtClean="0"/>
          </a:p>
          <a:p>
            <a:r>
              <a:rPr lang="sl-SI" smtClean="0"/>
              <a:t>responsibility:</a:t>
            </a:r>
            <a:r>
              <a:rPr lang="en-GB" b="1" smtClean="0"/>
              <a:t> </a:t>
            </a:r>
            <a:endParaRPr lang="sl-SI" b="1" smtClean="0"/>
          </a:p>
          <a:p>
            <a:pPr lvl="1"/>
            <a:r>
              <a:rPr lang="sl-SI" smtClean="0"/>
              <a:t>Carole </a:t>
            </a:r>
            <a:r>
              <a:rPr lang="en-GB" smtClean="0"/>
              <a:t>Tiberius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</a:t>
            </a:r>
            <a:r>
              <a:rPr lang="en-GB"/>
              <a:t>: </a:t>
            </a:r>
            <a:endParaRPr lang="sl-SI" smtClean="0"/>
          </a:p>
          <a:p>
            <a:pPr lvl="1"/>
            <a:r>
              <a:rPr lang="en-GB" smtClean="0"/>
              <a:t>better </a:t>
            </a:r>
            <a:r>
              <a:rPr lang="en-GB"/>
              <a:t>understanding of the workflow (including an overview of software that is necessary for a smooth workflow) which results in better planning of future projects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557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January 2015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Software </a:t>
            </a:r>
            <a:r>
              <a:rPr lang="en-GB" b="1"/>
              <a:t>to support lexicographical workflow: DWS and CQS </a:t>
            </a:r>
            <a:endParaRPr lang="sl-SI" b="1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Simon </a:t>
            </a:r>
            <a:r>
              <a:rPr lang="en-GB" smtClean="0"/>
              <a:t>Krek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description </a:t>
            </a:r>
            <a:r>
              <a:rPr lang="en-GB"/>
              <a:t>of DWSs and in particular the newly developed (web) applications for querying corpora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841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July 2015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/>
              <a:t>Automatic acquisition of lexical data and its impact (what works, what doesn’t work – example sentences, collocations, neologisms, definitions, word senses) </a:t>
            </a:r>
            <a:endParaRPr lang="sl-SI" b="1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Carole </a:t>
            </a:r>
            <a:r>
              <a:rPr lang="en-GB" smtClean="0"/>
              <a:t>Tiberius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exploring </a:t>
            </a:r>
            <a:r>
              <a:rPr lang="en-GB"/>
              <a:t>the possibility of automation of particular tasks within corpus-based lexicography as </a:t>
            </a:r>
            <a:r>
              <a:rPr lang="en-GB" smtClean="0"/>
              <a:t>support </a:t>
            </a:r>
            <a:r>
              <a:rPr lang="en-GB"/>
              <a:t>to lexicographers / lexicographical workflow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435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January 2016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/>
              <a:t>Between Corpora and Dictionaries – analysis of the interface between dictionaries and computational lexica and </a:t>
            </a:r>
            <a:r>
              <a:rPr lang="en-GB" b="1" smtClean="0"/>
              <a:t>corpora</a:t>
            </a:r>
            <a:endParaRPr lang="sl-SI" smtClean="0"/>
          </a:p>
          <a:p>
            <a:r>
              <a:rPr lang="sl-SI" smtClean="0"/>
              <a:t>responsibility: </a:t>
            </a:r>
          </a:p>
          <a:p>
            <a:pPr lvl="1"/>
            <a:r>
              <a:rPr lang="sl-SI" smtClean="0"/>
              <a:t>Simon </a:t>
            </a:r>
            <a:r>
              <a:rPr lang="en-GB" smtClean="0"/>
              <a:t>Krek</a:t>
            </a:r>
            <a:endParaRPr lang="sl-SI"/>
          </a:p>
          <a:p>
            <a:r>
              <a:rPr lang="sl-SI" smtClean="0"/>
              <a:t>r</a:t>
            </a:r>
            <a:r>
              <a:rPr lang="en-GB" smtClean="0"/>
              <a:t>esult:</a:t>
            </a:r>
            <a:endParaRPr lang="sl-SI" smtClean="0"/>
          </a:p>
          <a:p>
            <a:pPr lvl="1"/>
            <a:r>
              <a:rPr lang="en-GB" smtClean="0"/>
              <a:t>exploring </a:t>
            </a:r>
            <a:r>
              <a:rPr lang="en-GB"/>
              <a:t>the possibiltiy of collecting lexically and semantically organized data in a completely automated process where the data could be used for immediate visualization for human users interested in lexical behaviour of words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9540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July 2016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smtClean="0"/>
              <a:t>The </a:t>
            </a:r>
            <a:r>
              <a:rPr lang="en-GB" b="1"/>
              <a:t>use of lexicographical data in computational linguistics –  investigation of possible use of dictionary content for computational linguistic applications </a:t>
            </a:r>
            <a:endParaRPr lang="sl-SI" b="1" smtClean="0"/>
          </a:p>
          <a:p>
            <a:r>
              <a:rPr lang="sl-SI" smtClean="0"/>
              <a:t>responsibility: ?</a:t>
            </a:r>
            <a:endParaRPr lang="sl-SI"/>
          </a:p>
          <a:p>
            <a:r>
              <a:rPr lang="en-GB"/>
              <a:t>Result</a:t>
            </a:r>
            <a:r>
              <a:rPr lang="en-GB" smtClean="0"/>
              <a:t>:</a:t>
            </a:r>
            <a:endParaRPr lang="sl-SI" smtClean="0"/>
          </a:p>
          <a:p>
            <a:pPr lvl="1"/>
            <a:r>
              <a:rPr lang="en-GB" smtClean="0"/>
              <a:t>better </a:t>
            </a:r>
            <a:r>
              <a:rPr lang="en-GB"/>
              <a:t>understanding of the need of computational linguistic community for lexicographically organized data and vice versa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8718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Other topics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p</a:t>
            </a:r>
            <a:r>
              <a:rPr lang="en-GB" smtClean="0"/>
              <a:t>resentation</a:t>
            </a:r>
            <a:r>
              <a:rPr lang="en-GB"/>
              <a:t>, layout, design issues of e-dictionaries as well as access </a:t>
            </a:r>
            <a:r>
              <a:rPr lang="en-GB" smtClean="0"/>
              <a:t>routes</a:t>
            </a:r>
            <a:r>
              <a:rPr lang="sl-SI" smtClean="0"/>
              <a:t>?</a:t>
            </a:r>
          </a:p>
          <a:p>
            <a:pPr lvl="0"/>
            <a:r>
              <a:rPr lang="en-GB" smtClean="0"/>
              <a:t>which </a:t>
            </a:r>
            <a:r>
              <a:rPr lang="en-GB"/>
              <a:t>other topics do we miss? </a:t>
            </a:r>
            <a:endParaRPr lang="sl-SI"/>
          </a:p>
          <a:p>
            <a:r>
              <a:rPr lang="sl-SI" smtClean="0"/>
              <a:t>i</a:t>
            </a:r>
            <a:r>
              <a:rPr lang="en-GB" smtClean="0"/>
              <a:t>s </a:t>
            </a:r>
            <a:r>
              <a:rPr lang="en-GB"/>
              <a:t>the proposed order of the topics </a:t>
            </a:r>
            <a:r>
              <a:rPr lang="en-GB" smtClean="0"/>
              <a:t>OK</a:t>
            </a:r>
            <a:r>
              <a:rPr lang="sl-SI" smtClean="0"/>
              <a:t>?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032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Programme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11</a:t>
            </a:r>
            <a:r>
              <a:rPr lang="sl-SI" smtClean="0"/>
              <a:t>:</a:t>
            </a:r>
            <a:r>
              <a:rPr lang="en-US" smtClean="0"/>
              <a:t>15-11</a:t>
            </a:r>
            <a:r>
              <a:rPr lang="sl-SI" smtClean="0"/>
              <a:t>:</a:t>
            </a:r>
            <a:r>
              <a:rPr lang="en-US" smtClean="0"/>
              <a:t>35	</a:t>
            </a:r>
            <a:r>
              <a:rPr lang="sl-SI" smtClean="0"/>
              <a:t>INFO &amp; </a:t>
            </a:r>
            <a:r>
              <a:rPr lang="en-US" smtClean="0"/>
              <a:t>PRACTICALITIES</a:t>
            </a:r>
            <a:endParaRPr lang="sl-SI" smtClean="0"/>
          </a:p>
          <a:p>
            <a:r>
              <a:rPr lang="en-US" smtClean="0"/>
              <a:t>11</a:t>
            </a:r>
            <a:r>
              <a:rPr lang="sl-SI" smtClean="0"/>
              <a:t>:</a:t>
            </a:r>
            <a:r>
              <a:rPr lang="en-US" smtClean="0"/>
              <a:t>35-12</a:t>
            </a:r>
            <a:r>
              <a:rPr lang="sl-SI" smtClean="0"/>
              <a:t>:</a:t>
            </a:r>
            <a:r>
              <a:rPr lang="en-US" smtClean="0"/>
              <a:t>15	WORK PLAN &amp; TIME-TABLE </a:t>
            </a:r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15-12</a:t>
            </a:r>
            <a:r>
              <a:rPr lang="sl-SI" smtClean="0"/>
              <a:t>:</a:t>
            </a:r>
            <a:r>
              <a:rPr lang="en-US" smtClean="0"/>
              <a:t>40	TASKS FOR </a:t>
            </a:r>
            <a:r>
              <a:rPr lang="sl-SI" smtClean="0"/>
              <a:t>BOLZANO</a:t>
            </a:r>
            <a:endParaRPr lang="en-US" smtClean="0"/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40-12</a:t>
            </a:r>
            <a:r>
              <a:rPr lang="sl-SI" smtClean="0"/>
              <a:t>:</a:t>
            </a:r>
            <a:r>
              <a:rPr lang="en-US" smtClean="0"/>
              <a:t>50	THE LORENTZ CENTER</a:t>
            </a:r>
            <a:endParaRPr lang="sl-SI" smtClean="0"/>
          </a:p>
          <a:p>
            <a:r>
              <a:rPr lang="en-US" smtClean="0"/>
              <a:t>12</a:t>
            </a:r>
            <a:r>
              <a:rPr lang="sl-SI" smtClean="0"/>
              <a:t>:</a:t>
            </a:r>
            <a:r>
              <a:rPr lang="en-US" smtClean="0"/>
              <a:t>50-13</a:t>
            </a:r>
            <a:r>
              <a:rPr lang="sl-SI" smtClean="0"/>
              <a:t>:</a:t>
            </a:r>
            <a:r>
              <a:rPr lang="en-US" smtClean="0"/>
              <a:t>00	AOB AND CLOSING</a:t>
            </a:r>
          </a:p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96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PRACTICALITIES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short introduction and presentation of </a:t>
            </a:r>
            <a:r>
              <a:rPr lang="sl-SI" smtClean="0"/>
              <a:t>the </a:t>
            </a:r>
            <a:r>
              <a:rPr lang="en-US" smtClean="0"/>
              <a:t>chair and vice-chair</a:t>
            </a:r>
            <a:endParaRPr lang="sl-SI" smtClean="0"/>
          </a:p>
          <a:p>
            <a:r>
              <a:rPr lang="en-US" smtClean="0"/>
              <a:t>overview of countries </a:t>
            </a:r>
            <a:r>
              <a:rPr lang="sl-SI" smtClean="0"/>
              <a:t>(</a:t>
            </a:r>
            <a:r>
              <a:rPr lang="en-US" smtClean="0"/>
              <a:t>and dictionaries</a:t>
            </a:r>
            <a:r>
              <a:rPr lang="sl-SI" smtClean="0"/>
              <a:t>)</a:t>
            </a:r>
            <a:r>
              <a:rPr lang="en-US" smtClean="0"/>
              <a:t> represented in </a:t>
            </a:r>
            <a:r>
              <a:rPr lang="sl-SI" smtClean="0"/>
              <a:t>WG</a:t>
            </a:r>
            <a:r>
              <a:rPr lang="en-US" smtClean="0"/>
              <a:t>3</a:t>
            </a:r>
            <a:endParaRPr lang="sl-SI" smtClean="0"/>
          </a:p>
          <a:p>
            <a:r>
              <a:rPr lang="sl-SI" smtClean="0"/>
              <a:t>topics - w</a:t>
            </a:r>
            <a:r>
              <a:rPr lang="en-GB" smtClean="0"/>
              <a:t>hat </a:t>
            </a:r>
            <a:r>
              <a:rPr lang="en-GB"/>
              <a:t>do we mean by an innovative e-dictionary in </a:t>
            </a:r>
            <a:r>
              <a:rPr lang="en-GB" smtClean="0"/>
              <a:t>WG3</a:t>
            </a:r>
            <a:r>
              <a:rPr lang="sl-SI" smtClean="0"/>
              <a:t>?</a:t>
            </a:r>
          </a:p>
          <a:p>
            <a:r>
              <a:rPr lang="sl-SI" smtClean="0"/>
              <a:t>sharing tasks</a:t>
            </a:r>
          </a:p>
          <a:p>
            <a:r>
              <a:rPr lang="sl-SI" smtClean="0"/>
              <a:t>e-publications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594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WG3 chair – Simon Krek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mtClean="0"/>
              <a:t>employment</a:t>
            </a:r>
          </a:p>
          <a:p>
            <a:pPr lvl="2"/>
            <a:r>
              <a:rPr lang="en-US" smtClean="0"/>
              <a:t>1994-2004	DZS Publishing House, dictionary editor</a:t>
            </a:r>
          </a:p>
          <a:p>
            <a:pPr lvl="2"/>
            <a:r>
              <a:rPr lang="en-US" smtClean="0"/>
              <a:t>2005</a:t>
            </a:r>
            <a:r>
              <a:rPr lang="sl-SI" smtClean="0"/>
              <a:t>-2007	</a:t>
            </a:r>
            <a:r>
              <a:rPr lang="en-US" smtClean="0"/>
              <a:t>Faculty of Arts, Uni</a:t>
            </a:r>
            <a:r>
              <a:rPr lang="sl-SI" smtClean="0"/>
              <a:t>-</a:t>
            </a:r>
            <a:r>
              <a:rPr lang="en-US" smtClean="0"/>
              <a:t>Ljubljana</a:t>
            </a:r>
            <a:endParaRPr lang="sl-SI" smtClean="0"/>
          </a:p>
          <a:p>
            <a:pPr lvl="2"/>
            <a:r>
              <a:rPr lang="en-US" smtClean="0"/>
              <a:t>2008-2013	Amebis, d.o.o., Kamnik</a:t>
            </a:r>
          </a:p>
          <a:p>
            <a:pPr lvl="2"/>
            <a:r>
              <a:rPr lang="en-US" smtClean="0"/>
              <a:t>2007-	</a:t>
            </a:r>
            <a:r>
              <a:rPr lang="sl-SI" smtClean="0"/>
              <a:t>	</a:t>
            </a:r>
            <a:r>
              <a:rPr lang="en-US" smtClean="0"/>
              <a:t>Jožef Stefan Institute</a:t>
            </a:r>
          </a:p>
          <a:p>
            <a:pPr lvl="2"/>
            <a:r>
              <a:rPr lang="en-US" smtClean="0"/>
              <a:t>2013-	</a:t>
            </a:r>
            <a:r>
              <a:rPr lang="sl-SI" smtClean="0"/>
              <a:t>	</a:t>
            </a:r>
            <a:r>
              <a:rPr lang="en-US" smtClean="0"/>
              <a:t>Faculty of Social Sciences, U</a:t>
            </a:r>
            <a:r>
              <a:rPr lang="sl-SI" smtClean="0"/>
              <a:t>ni-Ljubljana</a:t>
            </a:r>
          </a:p>
          <a:p>
            <a:r>
              <a:rPr lang="sl-SI" smtClean="0"/>
              <a:t>projects</a:t>
            </a:r>
          </a:p>
          <a:p>
            <a:pPr lvl="2"/>
            <a:r>
              <a:rPr lang="sl-SI" smtClean="0"/>
              <a:t>1995-2006	The Oxford®-DZS Comprehensive English-		Slovenian Dictionary, editor-in-chief</a:t>
            </a:r>
          </a:p>
          <a:p>
            <a:pPr lvl="2"/>
            <a:r>
              <a:rPr lang="sl-SI" smtClean="0"/>
              <a:t>1996-2000	FIDA Corpus, coordinator</a:t>
            </a:r>
          </a:p>
          <a:p>
            <a:pPr lvl="2"/>
            <a:r>
              <a:rPr lang="sl-SI" smtClean="0"/>
              <a:t>2005-2006	FidaPLUS Corpus, coordinator</a:t>
            </a:r>
          </a:p>
          <a:p>
            <a:pPr lvl="2"/>
            <a:r>
              <a:rPr lang="sl-SI" smtClean="0"/>
              <a:t>2008-2013	Communication in Slovene, coordinatior</a:t>
            </a:r>
          </a:p>
        </p:txBody>
      </p:sp>
    </p:spTree>
    <p:extLst>
      <p:ext uri="{BB962C8B-B14F-4D97-AF65-F5344CB8AC3E}">
        <p14:creationId xmlns:p14="http://schemas.microsoft.com/office/powerpoint/2010/main" val="188956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mtClean="0"/>
              <a:t>Communication in Slovene project (2008- 2013)</a:t>
            </a:r>
            <a:endParaRPr lang="sl-S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436" y="1600200"/>
            <a:ext cx="6561127" cy="4525963"/>
          </a:xfrm>
        </p:spPr>
      </p:pic>
    </p:spTree>
    <p:extLst>
      <p:ext uri="{BB962C8B-B14F-4D97-AF65-F5344CB8AC3E}">
        <p14:creationId xmlns:p14="http://schemas.microsoft.com/office/powerpoint/2010/main" val="29284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WG3 vice-chair – Carole Tiberius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1992		degree in </a:t>
            </a:r>
            <a:r>
              <a:rPr lang="en-GB" altLang="nl-NL" sz="2200" b="1" dirty="0">
                <a:solidFill>
                  <a:prstClr val="black"/>
                </a:solidFill>
              </a:rPr>
              <a:t>translation</a:t>
            </a:r>
            <a:r>
              <a:rPr lang="en-GB" altLang="nl-NL" sz="2200" dirty="0">
                <a:solidFill>
                  <a:prstClr val="black"/>
                </a:solidFill>
              </a:rPr>
              <a:t> (Russian-French), Antwerp, BE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1995		MA in </a:t>
            </a:r>
            <a:r>
              <a:rPr lang="en-GB" altLang="nl-NL" sz="2200" b="1" dirty="0">
                <a:solidFill>
                  <a:prstClr val="black"/>
                </a:solidFill>
              </a:rPr>
              <a:t>computational linguistics</a:t>
            </a:r>
            <a:r>
              <a:rPr lang="en-GB" altLang="nl-NL" sz="2200" dirty="0">
                <a:solidFill>
                  <a:prstClr val="black"/>
                </a:solidFill>
              </a:rPr>
              <a:t>,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		Nijmegen University, NL</a:t>
            </a:r>
          </a:p>
          <a:p>
            <a:pPr lvl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2001		PhD in Multilingual Lexical Knowledge Representation,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		Brighton University, UK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altLang="nl-NL" sz="22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2001-2006 	Research fellow Surrey Morphology Group, 		</a:t>
            </a:r>
            <a:r>
              <a:rPr lang="en-GB" altLang="nl-NL" sz="2200">
                <a:solidFill>
                  <a:prstClr val="black"/>
                </a:solidFill>
              </a:rPr>
              <a:t>	</a:t>
            </a:r>
            <a:r>
              <a:rPr lang="en-GB" altLang="nl-NL" sz="2200" smtClean="0">
                <a:solidFill>
                  <a:prstClr val="black"/>
                </a:solidFill>
              </a:rPr>
              <a:t>Surrey </a:t>
            </a:r>
            <a:r>
              <a:rPr lang="en-GB" altLang="nl-NL" sz="2200" dirty="0">
                <a:solidFill>
                  <a:prstClr val="black"/>
                </a:solidFill>
              </a:rPr>
              <a:t>University, UK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2006-  		Computational linguist  (</a:t>
            </a:r>
            <a:r>
              <a:rPr lang="en-GB" altLang="nl-NL" sz="2200" i="1" dirty="0" err="1">
                <a:solidFill>
                  <a:prstClr val="black"/>
                </a:solidFill>
              </a:rPr>
              <a:t>ANW</a:t>
            </a:r>
            <a:r>
              <a:rPr lang="en-GB" altLang="nl-NL" sz="2200" i="1" dirty="0">
                <a:solidFill>
                  <a:prstClr val="black"/>
                </a:solidFill>
              </a:rPr>
              <a:t>, </a:t>
            </a:r>
            <a:r>
              <a:rPr lang="en-GB" altLang="nl-NL" sz="2200" i="1" dirty="0" err="1">
                <a:solidFill>
                  <a:prstClr val="black"/>
                </a:solidFill>
              </a:rPr>
              <a:t>Taalportaal</a:t>
            </a:r>
            <a:r>
              <a:rPr lang="en-GB" altLang="nl-NL" sz="22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en-GB" altLang="nl-NL" sz="2200" dirty="0">
                <a:solidFill>
                  <a:prstClr val="black"/>
                </a:solidFill>
              </a:rPr>
              <a:t>		</a:t>
            </a:r>
            <a:r>
              <a:rPr lang="en-GB" altLang="nl-NL" sz="2200" dirty="0" err="1">
                <a:solidFill>
                  <a:prstClr val="black"/>
                </a:solidFill>
              </a:rPr>
              <a:t>Instituut</a:t>
            </a:r>
            <a:r>
              <a:rPr lang="en-GB" altLang="nl-NL" sz="2200" dirty="0">
                <a:solidFill>
                  <a:prstClr val="black"/>
                </a:solidFill>
              </a:rPr>
              <a:t> </a:t>
            </a:r>
            <a:r>
              <a:rPr lang="en-GB" altLang="nl-NL" sz="2200" dirty="0" err="1">
                <a:solidFill>
                  <a:prstClr val="black"/>
                </a:solidFill>
              </a:rPr>
              <a:t>voor</a:t>
            </a:r>
            <a:r>
              <a:rPr lang="en-GB" altLang="nl-NL" sz="2200" dirty="0">
                <a:solidFill>
                  <a:prstClr val="black"/>
                </a:solidFill>
              </a:rPr>
              <a:t> Nederlandse </a:t>
            </a:r>
            <a:r>
              <a:rPr lang="en-GB" altLang="nl-NL" sz="2200" dirty="0" err="1">
                <a:solidFill>
                  <a:prstClr val="black"/>
                </a:solidFill>
              </a:rPr>
              <a:t>Lexicologie</a:t>
            </a:r>
            <a:r>
              <a:rPr lang="en-GB" altLang="nl-NL" sz="2200" dirty="0">
                <a:solidFill>
                  <a:prstClr val="black"/>
                </a:solidFill>
              </a:rPr>
              <a:t> (INL)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7543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Working group 3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/>
              <a:t>WG3 Innovative e-dictionaries: </a:t>
            </a:r>
            <a:r>
              <a:rPr lang="en-US"/>
              <a:t>This WG will coordinate the development of born-digital dictionaries, focusing on the latest developments in e-lexicography and the interface between lexicography and computational linguistics. 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08127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General background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(c) In the past few years, innovative electronic dictionaries have been created that </a:t>
            </a:r>
            <a:r>
              <a:rPr lang="en-US" u="sng"/>
              <a:t>no longer resemble traditional paper dictionaries</a:t>
            </a:r>
            <a:r>
              <a:rPr lang="en-US"/>
              <a:t> but try to fully exploit the new possibilities of the digital medium. 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868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General background ctd.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Though serious attempts have already been made at embedding electronic lexicography into a theoretical framework, a new </a:t>
            </a:r>
            <a:r>
              <a:rPr lang="en-US" u="sng" smtClean="0"/>
              <a:t>research paradigm </a:t>
            </a:r>
            <a:r>
              <a:rPr lang="en-US" smtClean="0"/>
              <a:t>and </a:t>
            </a:r>
            <a:r>
              <a:rPr lang="en-US" u="sng" smtClean="0"/>
              <a:t>common standards </a:t>
            </a:r>
            <a:r>
              <a:rPr lang="en-US" smtClean="0"/>
              <a:t>for electronic lexicography are still lacking. </a:t>
            </a:r>
            <a:endParaRPr lang="sl-SI" smtClean="0"/>
          </a:p>
          <a:p>
            <a:r>
              <a:rPr lang="en-US" smtClean="0"/>
              <a:t>And so are common standards and cooperation for the </a:t>
            </a:r>
            <a:r>
              <a:rPr lang="en-US" u="sng" smtClean="0"/>
              <a:t>interlinking of the content </a:t>
            </a:r>
            <a:r>
              <a:rPr lang="en-US" smtClean="0"/>
              <a:t>of digitized dictionaries and innovative e-dictionaries. </a:t>
            </a:r>
            <a:endParaRPr lang="sl-SI" smtClean="0"/>
          </a:p>
        </p:txBody>
      </p:sp>
    </p:spTree>
    <p:extLst>
      <p:ext uri="{BB962C8B-B14F-4D97-AF65-F5344CB8AC3E}">
        <p14:creationId xmlns:p14="http://schemas.microsoft.com/office/powerpoint/2010/main" val="296585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707</Words>
  <Application>Microsoft Office PowerPoint</Application>
  <PresentationFormat>Diavoorstelling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Office Theme</vt:lpstr>
      <vt:lpstr>WG3: Innovative e-dictionaries</vt:lpstr>
      <vt:lpstr>Programme</vt:lpstr>
      <vt:lpstr>PRACTICALITIES</vt:lpstr>
      <vt:lpstr>WG3 chair – Simon Krek</vt:lpstr>
      <vt:lpstr>Communication in Slovene project (2008- 2013)</vt:lpstr>
      <vt:lpstr>WG3 vice-chair – Carole Tiberius</vt:lpstr>
      <vt:lpstr>Working group 3</vt:lpstr>
      <vt:lpstr>General background</vt:lpstr>
      <vt:lpstr>General background ctd.</vt:lpstr>
      <vt:lpstr>Scientific focus</vt:lpstr>
      <vt:lpstr>Other WGs</vt:lpstr>
      <vt:lpstr>WORK PLAN &amp; TIME-TABLE</vt:lpstr>
      <vt:lpstr>Topics</vt:lpstr>
      <vt:lpstr>July 2014</vt:lpstr>
      <vt:lpstr>January 2015</vt:lpstr>
      <vt:lpstr>July 2015</vt:lpstr>
      <vt:lpstr>January 2016</vt:lpstr>
      <vt:lpstr>July 2016</vt:lpstr>
      <vt:lpstr>Other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Carole Tiberius</cp:lastModifiedBy>
  <cp:revision>31</cp:revision>
  <dcterms:created xsi:type="dcterms:W3CDTF">2014-01-13T21:08:36Z</dcterms:created>
  <dcterms:modified xsi:type="dcterms:W3CDTF">2014-02-28T09:23:21Z</dcterms:modified>
</cp:coreProperties>
</file>