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359" r:id="rId3"/>
    <p:sldId id="356" r:id="rId4"/>
    <p:sldId id="270" r:id="rId5"/>
    <p:sldId id="264" r:id="rId6"/>
    <p:sldId id="298" r:id="rId7"/>
    <p:sldId id="346" r:id="rId8"/>
    <p:sldId id="348" r:id="rId9"/>
    <p:sldId id="350" r:id="rId10"/>
    <p:sldId id="352" r:id="rId11"/>
    <p:sldId id="334" r:id="rId12"/>
    <p:sldId id="362" r:id="rId13"/>
    <p:sldId id="364" r:id="rId14"/>
    <p:sldId id="358" r:id="rId15"/>
    <p:sldId id="360" r:id="rId16"/>
  </p:sldIdLst>
  <p:sldSz cx="9144000" cy="6858000" type="screen4x3"/>
  <p:notesSz cx="6858000" cy="9947275"/>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FF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423" autoAdjust="0"/>
  </p:normalViewPr>
  <p:slideViewPr>
    <p:cSldViewPr>
      <p:cViewPr varScale="1">
        <p:scale>
          <a:sx n="50" d="100"/>
          <a:sy n="50" d="100"/>
        </p:scale>
        <p:origin x="-1728"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7364"/>
          </a:xfrm>
          <a:prstGeom prst="rect">
            <a:avLst/>
          </a:prstGeom>
        </p:spPr>
        <p:txBody>
          <a:bodyPr vert="horz" lIns="92592" tIns="46296" rIns="92592" bIns="46296" rtlCol="0"/>
          <a:lstStyle>
            <a:lvl1pPr algn="l" fontAlgn="auto">
              <a:spcBef>
                <a:spcPts val="0"/>
              </a:spcBef>
              <a:spcAft>
                <a:spcPts val="0"/>
              </a:spcAft>
              <a:defRPr sz="1200">
                <a:latin typeface="+mn-lt"/>
              </a:defRPr>
            </a:lvl1pPr>
          </a:lstStyle>
          <a:p>
            <a:pPr>
              <a:defRPr/>
            </a:pPr>
            <a:endParaRPr lang="de-DE"/>
          </a:p>
        </p:txBody>
      </p:sp>
      <p:sp>
        <p:nvSpPr>
          <p:cNvPr id="3" name="Datumsplatzhalter 2"/>
          <p:cNvSpPr>
            <a:spLocks noGrp="1"/>
          </p:cNvSpPr>
          <p:nvPr>
            <p:ph type="dt" idx="1"/>
          </p:nvPr>
        </p:nvSpPr>
        <p:spPr>
          <a:xfrm>
            <a:off x="3884613" y="0"/>
            <a:ext cx="2971800" cy="497364"/>
          </a:xfrm>
          <a:prstGeom prst="rect">
            <a:avLst/>
          </a:prstGeom>
        </p:spPr>
        <p:txBody>
          <a:bodyPr vert="horz" lIns="92592" tIns="46296" rIns="92592" bIns="46296" rtlCol="0"/>
          <a:lstStyle>
            <a:lvl1pPr algn="r" fontAlgn="auto">
              <a:spcBef>
                <a:spcPts val="0"/>
              </a:spcBef>
              <a:spcAft>
                <a:spcPts val="0"/>
              </a:spcAft>
              <a:defRPr sz="1200">
                <a:latin typeface="+mn-lt"/>
              </a:defRPr>
            </a:lvl1pPr>
          </a:lstStyle>
          <a:p>
            <a:pPr>
              <a:defRPr/>
            </a:pPr>
            <a:fld id="{75B2E65F-24D4-417D-81E7-F306FBF10CF9}" type="datetimeFigureOut">
              <a:rPr lang="de-DE"/>
              <a:pPr>
                <a:defRPr/>
              </a:pPr>
              <a:t>29.10.2013</a:t>
            </a:fld>
            <a:endParaRPr lang="de-DE"/>
          </a:p>
        </p:txBody>
      </p:sp>
      <p:sp>
        <p:nvSpPr>
          <p:cNvPr id="4" name="Folienbildplatzhalter 3"/>
          <p:cNvSpPr>
            <a:spLocks noGrp="1" noRot="1" noChangeAspect="1"/>
          </p:cNvSpPr>
          <p:nvPr>
            <p:ph type="sldImg" idx="2"/>
          </p:nvPr>
        </p:nvSpPr>
        <p:spPr>
          <a:xfrm>
            <a:off x="941388" y="746125"/>
            <a:ext cx="4975225" cy="3730625"/>
          </a:xfrm>
          <a:prstGeom prst="rect">
            <a:avLst/>
          </a:prstGeom>
          <a:noFill/>
          <a:ln w="12700">
            <a:solidFill>
              <a:prstClr val="black"/>
            </a:solidFill>
          </a:ln>
        </p:spPr>
        <p:txBody>
          <a:bodyPr vert="horz" lIns="92592" tIns="46296" rIns="92592" bIns="46296" rtlCol="0" anchor="ctr"/>
          <a:lstStyle/>
          <a:p>
            <a:pPr lvl="0"/>
            <a:endParaRPr lang="de-DE" noProof="0"/>
          </a:p>
        </p:txBody>
      </p:sp>
      <p:sp>
        <p:nvSpPr>
          <p:cNvPr id="5" name="Notizenplatzhalter 4"/>
          <p:cNvSpPr>
            <a:spLocks noGrp="1"/>
          </p:cNvSpPr>
          <p:nvPr>
            <p:ph type="body" sz="quarter" idx="3"/>
          </p:nvPr>
        </p:nvSpPr>
        <p:spPr>
          <a:xfrm>
            <a:off x="685800" y="4724956"/>
            <a:ext cx="5486400" cy="4476274"/>
          </a:xfrm>
          <a:prstGeom prst="rect">
            <a:avLst/>
          </a:prstGeom>
        </p:spPr>
        <p:txBody>
          <a:bodyPr vert="horz" lIns="92592" tIns="46296" rIns="92592" bIns="46296" rtlCol="0">
            <a:normAutofit/>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DE" noProof="0"/>
          </a:p>
        </p:txBody>
      </p:sp>
      <p:sp>
        <p:nvSpPr>
          <p:cNvPr id="6" name="Fußzeilenplatzhalter 5"/>
          <p:cNvSpPr>
            <a:spLocks noGrp="1"/>
          </p:cNvSpPr>
          <p:nvPr>
            <p:ph type="ftr" sz="quarter" idx="4"/>
          </p:nvPr>
        </p:nvSpPr>
        <p:spPr>
          <a:xfrm>
            <a:off x="0" y="9448184"/>
            <a:ext cx="2971800" cy="497364"/>
          </a:xfrm>
          <a:prstGeom prst="rect">
            <a:avLst/>
          </a:prstGeom>
        </p:spPr>
        <p:txBody>
          <a:bodyPr vert="horz" lIns="92592" tIns="46296" rIns="92592" bIns="46296" rtlCol="0" anchor="b"/>
          <a:lstStyle>
            <a:lvl1pPr algn="l" fontAlgn="auto">
              <a:spcBef>
                <a:spcPts val="0"/>
              </a:spcBef>
              <a:spcAft>
                <a:spcPts val="0"/>
              </a:spcAft>
              <a:defRPr sz="1200">
                <a:latin typeface="+mn-lt"/>
              </a:defRPr>
            </a:lvl1pPr>
          </a:lstStyle>
          <a:p>
            <a:pPr>
              <a:defRPr/>
            </a:pPr>
            <a:endParaRPr lang="de-DE"/>
          </a:p>
        </p:txBody>
      </p:sp>
      <p:sp>
        <p:nvSpPr>
          <p:cNvPr id="7" name="Foliennummernplatzhalter 6"/>
          <p:cNvSpPr>
            <a:spLocks noGrp="1"/>
          </p:cNvSpPr>
          <p:nvPr>
            <p:ph type="sldNum" sz="quarter" idx="5"/>
          </p:nvPr>
        </p:nvSpPr>
        <p:spPr>
          <a:xfrm>
            <a:off x="3884613" y="9448184"/>
            <a:ext cx="2971800" cy="497364"/>
          </a:xfrm>
          <a:prstGeom prst="rect">
            <a:avLst/>
          </a:prstGeom>
        </p:spPr>
        <p:txBody>
          <a:bodyPr vert="horz" lIns="92592" tIns="46296" rIns="92592" bIns="46296" rtlCol="0" anchor="b"/>
          <a:lstStyle>
            <a:lvl1pPr algn="r" fontAlgn="auto">
              <a:spcBef>
                <a:spcPts val="0"/>
              </a:spcBef>
              <a:spcAft>
                <a:spcPts val="0"/>
              </a:spcAft>
              <a:defRPr sz="1200">
                <a:latin typeface="+mn-lt"/>
              </a:defRPr>
            </a:lvl1pPr>
          </a:lstStyle>
          <a:p>
            <a:pPr>
              <a:defRPr/>
            </a:pPr>
            <a:fld id="{1416EB80-C5FC-4C49-ADFD-C39FD9D1402F}" type="slidenum">
              <a:rPr lang="de-DE"/>
              <a:pPr>
                <a:defRPr/>
              </a:pPr>
              <a:t>‹nr.›</a:t>
            </a:fld>
            <a:endParaRPr lang="de-DE"/>
          </a:p>
        </p:txBody>
      </p:sp>
    </p:spTree>
    <p:extLst>
      <p:ext uri="{BB962C8B-B14F-4D97-AF65-F5344CB8AC3E}">
        <p14:creationId xmlns:p14="http://schemas.microsoft.com/office/powerpoint/2010/main" val="27979045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cost.eu/domains_actions/isch/Actions/IS1305"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defTabSz="925921"/>
            <a:r>
              <a:rPr lang="nl-NL" dirty="0" smtClean="0"/>
              <a:t>On </a:t>
            </a:r>
            <a:r>
              <a:rPr lang="nl-NL" dirty="0" err="1" smtClean="0"/>
              <a:t>October</a:t>
            </a:r>
            <a:r>
              <a:rPr lang="nl-NL" dirty="0" smtClean="0"/>
              <a:t> 11th 2013, the </a:t>
            </a:r>
            <a:r>
              <a:rPr lang="nl-NL" dirty="0"/>
              <a:t>kick-off meeting of a European project called European Network of e-Lexicography (abbreviated as ENeL) </a:t>
            </a:r>
            <a:r>
              <a:rPr lang="nl-NL" dirty="0" err="1"/>
              <a:t>took</a:t>
            </a:r>
            <a:r>
              <a:rPr lang="nl-NL" dirty="0"/>
              <a:t> </a:t>
            </a:r>
            <a:r>
              <a:rPr lang="nl-NL" dirty="0" err="1" smtClean="0"/>
              <a:t>place</a:t>
            </a:r>
            <a:r>
              <a:rPr lang="nl-NL" dirty="0" smtClean="0"/>
              <a:t> in Brussels. </a:t>
            </a:r>
            <a:r>
              <a:rPr lang="nl-NL" dirty="0"/>
              <a:t>This was the result from an idea that was ventilated one and a half </a:t>
            </a:r>
            <a:r>
              <a:rPr lang="nl-NL" dirty="0" err="1"/>
              <a:t>year</a:t>
            </a:r>
            <a:r>
              <a:rPr lang="nl-NL" dirty="0"/>
              <a:t> </a:t>
            </a:r>
            <a:r>
              <a:rPr lang="nl-NL" dirty="0" err="1" smtClean="0"/>
              <a:t>earlier</a:t>
            </a:r>
            <a:r>
              <a:rPr lang="nl-NL" dirty="0"/>
              <a:t>, in March 2012 in Berlin, at a European workshop on future standards in lexicography. The participants of this workshop confirmed the imperative to coordinate and harmonise research in the field of (electronic) lexicography across Europe, more precisely to share expertise relating to standards in (electronic) lexicography, discuss new methodologies in lexicography that fully exploit the possibilities of the digital medium and reflect the pan-European nature of the languages of Europe and to reach a wider audience. </a:t>
            </a:r>
            <a:endParaRPr lang="et-EE" dirty="0"/>
          </a:p>
          <a:p>
            <a:endParaRPr lang="nl-NL" dirty="0"/>
          </a:p>
        </p:txBody>
      </p:sp>
      <p:sp>
        <p:nvSpPr>
          <p:cNvPr id="4" name="Tijdelijke aanduiding voor dianummer 3"/>
          <p:cNvSpPr>
            <a:spLocks noGrp="1"/>
          </p:cNvSpPr>
          <p:nvPr>
            <p:ph type="sldNum" sz="quarter" idx="10"/>
          </p:nvPr>
        </p:nvSpPr>
        <p:spPr/>
        <p:txBody>
          <a:bodyPr/>
          <a:lstStyle/>
          <a:p>
            <a:pPr>
              <a:defRPr/>
            </a:pPr>
            <a:fld id="{1416EB80-C5FC-4C49-ADFD-C39FD9D1402F}" type="slidenum">
              <a:rPr lang="de-DE" smtClean="0"/>
              <a:pPr>
                <a:defRPr/>
              </a:pPr>
              <a:t>1</a:t>
            </a:fld>
            <a:endParaRPr lang="de-DE"/>
          </a:p>
        </p:txBody>
      </p:sp>
    </p:spTree>
    <p:extLst>
      <p:ext uri="{BB962C8B-B14F-4D97-AF65-F5344CB8AC3E}">
        <p14:creationId xmlns:p14="http://schemas.microsoft.com/office/powerpoint/2010/main" val="11716069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t-EE" dirty="0"/>
              <a:t>W</a:t>
            </a:r>
            <a:r>
              <a:rPr lang="nl-NL" dirty="0"/>
              <a:t>orking group </a:t>
            </a:r>
            <a:r>
              <a:rPr lang="et-EE" dirty="0"/>
              <a:t>4 </a:t>
            </a:r>
            <a:r>
              <a:rPr lang="nl-NL" dirty="0"/>
              <a:t>will investigate how the pan-European nature of the vocabularies of the languages of Europe can be represented in single-language dictionaries and within the European dictionary portal. This is particularly relevant to studying the multiple dimensions of borrowing, i.e. the migration and re-migration of words and meanings across the languages of Europe.</a:t>
            </a:r>
            <a:endParaRPr lang="et-EE" dirty="0"/>
          </a:p>
          <a:p>
            <a:endParaRPr lang="et-EE" dirty="0"/>
          </a:p>
          <a:p>
            <a:r>
              <a:rPr lang="nl-NL" dirty="0"/>
              <a:t>This working group will</a:t>
            </a:r>
            <a:endParaRPr lang="et-EE" dirty="0"/>
          </a:p>
          <a:p>
            <a:pPr marL="173610" indent="-173610">
              <a:buFont typeface="Arial" panose="020B0604020202020204" pitchFamily="34" charset="0"/>
              <a:buChar char="•"/>
            </a:pPr>
            <a:r>
              <a:rPr lang="nl-NL" dirty="0"/>
              <a:t>Develop ways in which already existing information from single language dictionaries can be displayed and interlinked to represent more adequately their common European heritage.</a:t>
            </a:r>
            <a:endParaRPr lang="et-EE" dirty="0"/>
          </a:p>
          <a:p>
            <a:pPr marL="173610" indent="-173610">
              <a:buFont typeface="Arial" panose="020B0604020202020204" pitchFamily="34" charset="0"/>
              <a:buChar char="•"/>
            </a:pPr>
            <a:r>
              <a:rPr lang="nl-NL" dirty="0"/>
              <a:t>Develop editorial guidlines for the integration of European information into more traditional and into innovative dictionaries.</a:t>
            </a:r>
            <a:endParaRPr lang="et-EE" dirty="0"/>
          </a:p>
          <a:p>
            <a:pPr marL="173610" indent="-173610">
              <a:buFont typeface="Arial" panose="020B0604020202020204" pitchFamily="34" charset="0"/>
              <a:buChar char="•"/>
            </a:pPr>
            <a:r>
              <a:rPr lang="nl-NL" dirty="0"/>
              <a:t>Find new applications for the very large amount of interconnected dictionary information from the European dictionary portal in the field of digital humanities.</a:t>
            </a:r>
            <a:endParaRPr lang="et-EE" dirty="0"/>
          </a:p>
          <a:p>
            <a:pPr marL="173610" indent="-173610">
              <a:buFont typeface="Arial" panose="020B0604020202020204" pitchFamily="34" charset="0"/>
              <a:buChar char="•"/>
            </a:pPr>
            <a:r>
              <a:rPr lang="nl-NL" dirty="0"/>
              <a:t>Organise a training school in lexicography and lexicology from a pan-European perspective in 2017.</a:t>
            </a:r>
            <a:endParaRPr lang="et-EE" dirty="0"/>
          </a:p>
          <a:p>
            <a:pPr marL="173610" indent="-173610">
              <a:buFont typeface="Arial" panose="020B0604020202020204" pitchFamily="34" charset="0"/>
              <a:buChar char="•"/>
            </a:pPr>
            <a:endParaRPr lang="et-EE" dirty="0"/>
          </a:p>
          <a:p>
            <a:r>
              <a:rPr lang="nl-NL" dirty="0"/>
              <a:t>The training schools will be organised in cooperation with a special training school manager.</a:t>
            </a:r>
            <a:endParaRPr lang="et-EE" dirty="0"/>
          </a:p>
          <a:p>
            <a:endParaRPr lang="et-EE" dirty="0"/>
          </a:p>
          <a:p>
            <a:r>
              <a:rPr lang="nl-NL" dirty="0"/>
              <a:t>There are also possibilities for so-called short time scientific missions, in which </a:t>
            </a:r>
            <a:r>
              <a:rPr lang="nl-NL" dirty="0" err="1"/>
              <a:t>researchers</a:t>
            </a:r>
            <a:r>
              <a:rPr lang="nl-NL" dirty="0"/>
              <a:t> </a:t>
            </a:r>
            <a:r>
              <a:rPr lang="nl-NL" dirty="0" err="1" smtClean="0"/>
              <a:t>will</a:t>
            </a:r>
            <a:r>
              <a:rPr lang="nl-NL" dirty="0" smtClean="0"/>
              <a:t> </a:t>
            </a:r>
            <a:r>
              <a:rPr lang="nl-NL" dirty="0"/>
              <a:t>be enabled to visit established dictionary projects and centres of excellence. A special manager will be appointed to organise these missions. These visits will range from discussions and demonstrations to possible longer involvement in the activities of the centres visited, in accordance with the needs of the researchers. These stays are especially meant for </a:t>
            </a:r>
            <a:r>
              <a:rPr lang="nl-NL" dirty="0" err="1"/>
              <a:t>young</a:t>
            </a:r>
            <a:r>
              <a:rPr lang="nl-NL" dirty="0"/>
              <a:t> </a:t>
            </a:r>
            <a:r>
              <a:rPr lang="nl-NL" dirty="0" err="1" smtClean="0"/>
              <a:t>researchers</a:t>
            </a:r>
            <a:r>
              <a:rPr lang="nl-NL" dirty="0" smtClean="0"/>
              <a:t>,</a:t>
            </a:r>
            <a:r>
              <a:rPr lang="nl-NL" baseline="0" dirty="0" smtClean="0"/>
              <a:t> but </a:t>
            </a:r>
            <a:r>
              <a:rPr lang="nl-NL" baseline="0" dirty="0" err="1" smtClean="0"/>
              <a:t>also</a:t>
            </a:r>
            <a:r>
              <a:rPr lang="nl-NL" baseline="0" dirty="0" smtClean="0"/>
              <a:t> </a:t>
            </a:r>
            <a:r>
              <a:rPr lang="nl-NL" baseline="0" dirty="0" err="1" smtClean="0"/>
              <a:t>experienced</a:t>
            </a:r>
            <a:r>
              <a:rPr lang="nl-NL" baseline="0" dirty="0" smtClean="0"/>
              <a:t> </a:t>
            </a:r>
            <a:r>
              <a:rPr lang="nl-NL" baseline="0" dirty="0" err="1" smtClean="0"/>
              <a:t>researchers</a:t>
            </a:r>
            <a:r>
              <a:rPr lang="nl-NL" baseline="0" dirty="0" smtClean="0"/>
              <a:t> </a:t>
            </a:r>
            <a:r>
              <a:rPr lang="nl-NL" baseline="0" dirty="0" err="1" smtClean="0"/>
              <a:t>can</a:t>
            </a:r>
            <a:r>
              <a:rPr lang="nl-NL" baseline="0" dirty="0" smtClean="0"/>
              <a:t> make </a:t>
            </a:r>
            <a:r>
              <a:rPr lang="nl-NL" baseline="0" dirty="0" err="1" smtClean="0"/>
              <a:t>use</a:t>
            </a:r>
            <a:r>
              <a:rPr lang="nl-NL" baseline="0" dirty="0" smtClean="0"/>
              <a:t> of </a:t>
            </a:r>
            <a:r>
              <a:rPr lang="nl-NL" baseline="0" dirty="0" err="1" smtClean="0"/>
              <a:t>them</a:t>
            </a:r>
            <a:r>
              <a:rPr lang="nl-NL" baseline="0" dirty="0" smtClean="0"/>
              <a:t>.</a:t>
            </a:r>
            <a:endParaRPr lang="et-EE" dirty="0"/>
          </a:p>
        </p:txBody>
      </p:sp>
      <p:sp>
        <p:nvSpPr>
          <p:cNvPr id="4" name="Tijdelijke aanduiding voor dianummer 3"/>
          <p:cNvSpPr>
            <a:spLocks noGrp="1"/>
          </p:cNvSpPr>
          <p:nvPr>
            <p:ph type="sldNum" sz="quarter" idx="10"/>
          </p:nvPr>
        </p:nvSpPr>
        <p:spPr/>
        <p:txBody>
          <a:bodyPr/>
          <a:lstStyle/>
          <a:p>
            <a:pPr>
              <a:defRPr/>
            </a:pPr>
            <a:fld id="{1416EB80-C5FC-4C49-ADFD-C39FD9D1402F}" type="slidenum">
              <a:rPr lang="de-DE" smtClean="0"/>
              <a:pPr>
                <a:defRPr/>
              </a:pPr>
              <a:t>10</a:t>
            </a:fld>
            <a:endParaRPr lang="de-DE"/>
          </a:p>
        </p:txBody>
      </p:sp>
    </p:spTree>
    <p:extLst>
      <p:ext uri="{BB962C8B-B14F-4D97-AF65-F5344CB8AC3E}">
        <p14:creationId xmlns:p14="http://schemas.microsoft.com/office/powerpoint/2010/main" val="3117744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jdelijke aanduiding voor dia-afbeelding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Tijdelijke aanduiding voor notiti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nl-NL" dirty="0"/>
              <a:t>The network will be driven by a Management Committee, comprising an elected Chair and </a:t>
            </a:r>
            <a:r>
              <a:rPr lang="nl-NL" dirty="0" err="1"/>
              <a:t>Vice</a:t>
            </a:r>
            <a:r>
              <a:rPr lang="nl-NL" dirty="0"/>
              <a:t>-Chair </a:t>
            </a:r>
            <a:r>
              <a:rPr lang="nl-NL" dirty="0" err="1" smtClean="0"/>
              <a:t>and</a:t>
            </a:r>
            <a:r>
              <a:rPr lang="nl-NL" dirty="0" smtClean="0"/>
              <a:t> </a:t>
            </a:r>
            <a:r>
              <a:rPr lang="nl-NL" dirty="0"/>
              <a:t>up to two representatives from each COST country. The MC meets every six months and is responsible for co-ordinating the activities of the working groups, </a:t>
            </a:r>
            <a:r>
              <a:rPr lang="nl-NL" dirty="0" smtClean="0"/>
              <a:t>budget </a:t>
            </a:r>
            <a:r>
              <a:rPr lang="nl-NL" dirty="0"/>
              <a:t>planning and the allocation of funds, organising training schools and conferences. It will monitor progress in relation to the scientific focus and workplan in relation to the achievement of milestones.</a:t>
            </a:r>
            <a:endParaRPr lang="et-EE" dirty="0"/>
          </a:p>
          <a:p>
            <a:endParaRPr lang="et-EE" dirty="0"/>
          </a:p>
          <a:p>
            <a:r>
              <a:rPr lang="nl-NL" dirty="0" smtClean="0"/>
              <a:t>The </a:t>
            </a:r>
            <a:r>
              <a:rPr lang="nl-NL" dirty="0" err="1" smtClean="0"/>
              <a:t>Steering</a:t>
            </a:r>
            <a:r>
              <a:rPr lang="nl-NL" dirty="0" smtClean="0"/>
              <a:t> </a:t>
            </a:r>
            <a:r>
              <a:rPr lang="nl-NL" dirty="0"/>
              <a:t>Group </a:t>
            </a:r>
            <a:r>
              <a:rPr lang="nl-NL" dirty="0" err="1" smtClean="0"/>
              <a:t>consists</a:t>
            </a:r>
            <a:r>
              <a:rPr lang="nl-NL" dirty="0" smtClean="0"/>
              <a:t> of the </a:t>
            </a:r>
            <a:r>
              <a:rPr lang="nl-NL" dirty="0"/>
              <a:t>Chair and Vice-Chair of the MC, the Chair and Vice-Chair of the four working groups and the three specialised managers for the training schools, the short term scientific missions </a:t>
            </a:r>
            <a:r>
              <a:rPr lang="et-EE" dirty="0"/>
              <a:t>(STSM) </a:t>
            </a:r>
            <a:r>
              <a:rPr lang="nl-NL" dirty="0"/>
              <a:t>and the young </a:t>
            </a:r>
            <a:r>
              <a:rPr lang="et-EE" dirty="0"/>
              <a:t>(ESR) </a:t>
            </a:r>
            <a:r>
              <a:rPr lang="nl-NL" dirty="0"/>
              <a:t>and/or female researchers. The steering group will meet every three months, either face-to-face, or by video-conference. It is responsible for preparing annual reports on the work of the network, overseeing the development and maintenance of the network website, communicating with the COST office and monitoring the COST procedures.</a:t>
            </a:r>
            <a:endParaRPr lang="et-EE" dirty="0"/>
          </a:p>
          <a:p>
            <a:endParaRPr lang="et-EE" dirty="0"/>
          </a:p>
          <a:p>
            <a:r>
              <a:rPr lang="nl-NL" dirty="0"/>
              <a:t>Members of the network meet </a:t>
            </a:r>
            <a:r>
              <a:rPr lang="nl-NL" dirty="0" smtClean="0"/>
              <a:t>at</a:t>
            </a:r>
            <a:r>
              <a:rPr lang="nl-NL" baseline="0" dirty="0" smtClean="0"/>
              <a:t> </a:t>
            </a:r>
            <a:r>
              <a:rPr lang="nl-NL" baseline="0" dirty="0" err="1" smtClean="0"/>
              <a:t>least</a:t>
            </a:r>
            <a:r>
              <a:rPr lang="nl-NL" baseline="0" dirty="0" smtClean="0"/>
              <a:t> </a:t>
            </a:r>
            <a:r>
              <a:rPr lang="nl-NL" dirty="0" err="1" smtClean="0"/>
              <a:t>every</a:t>
            </a:r>
            <a:r>
              <a:rPr lang="nl-NL" dirty="0" smtClean="0"/>
              <a:t> </a:t>
            </a:r>
            <a:r>
              <a:rPr lang="nl-NL" dirty="0"/>
              <a:t>six months. </a:t>
            </a:r>
            <a:r>
              <a:rPr lang="nl-NL" dirty="0" smtClean="0"/>
              <a:t>Meetings of </a:t>
            </a:r>
            <a:r>
              <a:rPr lang="nl-NL" dirty="0"/>
              <a:t>the </a:t>
            </a:r>
            <a:r>
              <a:rPr lang="nl-NL" dirty="0" smtClean="0"/>
              <a:t>Management </a:t>
            </a:r>
            <a:r>
              <a:rPr lang="nl-NL" dirty="0" err="1" smtClean="0"/>
              <a:t>Committee</a:t>
            </a:r>
            <a:r>
              <a:rPr lang="nl-NL" baseline="0" dirty="0" smtClean="0"/>
              <a:t> are </a:t>
            </a:r>
            <a:r>
              <a:rPr lang="nl-NL" baseline="0" dirty="0" err="1" smtClean="0"/>
              <a:t>preferable</a:t>
            </a:r>
            <a:r>
              <a:rPr lang="nl-NL" baseline="0" dirty="0" smtClean="0"/>
              <a:t> </a:t>
            </a:r>
            <a:r>
              <a:rPr lang="nl-NL" baseline="0" dirty="0" err="1" smtClean="0"/>
              <a:t>combined</a:t>
            </a:r>
            <a:r>
              <a:rPr lang="nl-NL" baseline="0" dirty="0" smtClean="0"/>
              <a:t> </a:t>
            </a:r>
            <a:r>
              <a:rPr lang="nl-NL" baseline="0" dirty="0" err="1" smtClean="0"/>
              <a:t>with</a:t>
            </a:r>
            <a:r>
              <a:rPr lang="nl-NL" baseline="0" dirty="0" smtClean="0"/>
              <a:t> </a:t>
            </a:r>
            <a:r>
              <a:rPr lang="nl-NL" dirty="0" smtClean="0"/>
              <a:t>meetings </a:t>
            </a:r>
            <a:r>
              <a:rPr lang="nl-NL" dirty="0"/>
              <a:t>of the </a:t>
            </a:r>
            <a:r>
              <a:rPr lang="nl-NL" dirty="0" err="1"/>
              <a:t>working</a:t>
            </a:r>
            <a:r>
              <a:rPr lang="nl-NL" dirty="0"/>
              <a:t> </a:t>
            </a:r>
            <a:r>
              <a:rPr lang="nl-NL" dirty="0" err="1" smtClean="0"/>
              <a:t>groups</a:t>
            </a:r>
            <a:r>
              <a:rPr lang="nl-NL" dirty="0" smtClean="0"/>
              <a:t>. </a:t>
            </a:r>
            <a:r>
              <a:rPr lang="nl-NL" dirty="0"/>
              <a:t>At the end of these meetings there is </a:t>
            </a:r>
            <a:r>
              <a:rPr lang="nl-NL" dirty="0" err="1" smtClean="0"/>
              <a:t>always</a:t>
            </a:r>
            <a:r>
              <a:rPr lang="nl-NL" dirty="0" smtClean="0"/>
              <a:t> a </a:t>
            </a:r>
            <a:r>
              <a:rPr lang="nl-NL" dirty="0"/>
              <a:t>plenary session to inform all working groups on the progress that has been made. Training schools will either precede or follow these meetings to reduce travel costs. </a:t>
            </a:r>
            <a:endParaRPr lang="et-EE" dirty="0"/>
          </a:p>
        </p:txBody>
      </p:sp>
      <p:sp>
        <p:nvSpPr>
          <p:cNvPr id="4" name="Tijdelijke aanduiding voor dianummer 3"/>
          <p:cNvSpPr>
            <a:spLocks noGrp="1"/>
          </p:cNvSpPr>
          <p:nvPr>
            <p:ph type="sldNum" sz="quarter" idx="5"/>
          </p:nvPr>
        </p:nvSpPr>
        <p:spPr/>
        <p:txBody>
          <a:bodyPr/>
          <a:lstStyle/>
          <a:p>
            <a:pPr>
              <a:defRPr/>
            </a:pPr>
            <a:fld id="{E7F17F86-7EC7-4EC6-8E77-F9A27D3EB661}" type="slidenum">
              <a:rPr lang="nl-NL" smtClean="0"/>
              <a:pPr>
                <a:defRPr/>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The next meeting of the Management </a:t>
            </a:r>
            <a:r>
              <a:rPr lang="nl-NL" dirty="0" err="1" smtClean="0"/>
              <a:t>Committee</a:t>
            </a:r>
            <a:r>
              <a:rPr lang="nl-NL" baseline="0" dirty="0" smtClean="0"/>
              <a:t> </a:t>
            </a:r>
            <a:r>
              <a:rPr lang="nl-NL" baseline="0" dirty="0" err="1" smtClean="0"/>
              <a:t>will</a:t>
            </a:r>
            <a:r>
              <a:rPr lang="nl-NL" baseline="0" dirty="0" smtClean="0"/>
              <a:t> </a:t>
            </a:r>
            <a:r>
              <a:rPr lang="nl-NL" baseline="0" dirty="0" err="1" smtClean="0"/>
              <a:t>be</a:t>
            </a:r>
            <a:r>
              <a:rPr lang="nl-NL" baseline="0" dirty="0" smtClean="0"/>
              <a:t> in Leiden on the 16th of </a:t>
            </a:r>
            <a:r>
              <a:rPr lang="nl-NL" baseline="0" dirty="0" err="1" smtClean="0"/>
              <a:t>January</a:t>
            </a:r>
            <a:r>
              <a:rPr lang="nl-NL" baseline="0" dirty="0" smtClean="0"/>
              <a:t> 2014. </a:t>
            </a:r>
            <a:r>
              <a:rPr lang="nl-NL" baseline="0" dirty="0" err="1" smtClean="0"/>
              <a:t>Here</a:t>
            </a:r>
            <a:r>
              <a:rPr lang="nl-NL" baseline="0" dirty="0" smtClean="0"/>
              <a:t> the </a:t>
            </a:r>
            <a:r>
              <a:rPr lang="nl-NL" baseline="0" dirty="0" err="1" smtClean="0"/>
              <a:t>Working</a:t>
            </a:r>
            <a:r>
              <a:rPr lang="nl-NL" baseline="0" dirty="0" smtClean="0"/>
              <a:t> Group </a:t>
            </a:r>
            <a:r>
              <a:rPr lang="nl-NL" baseline="0" dirty="0" err="1" smtClean="0"/>
              <a:t>Chairs</a:t>
            </a:r>
            <a:r>
              <a:rPr lang="nl-NL" baseline="0" dirty="0" smtClean="0"/>
              <a:t> </a:t>
            </a:r>
            <a:r>
              <a:rPr lang="nl-NL" baseline="0" dirty="0" err="1" smtClean="0"/>
              <a:t>and</a:t>
            </a:r>
            <a:r>
              <a:rPr lang="nl-NL" baseline="0" dirty="0" smtClean="0"/>
              <a:t> </a:t>
            </a:r>
            <a:r>
              <a:rPr lang="nl-NL" baseline="0" dirty="0" err="1" smtClean="0"/>
              <a:t>Vice-Chairs</a:t>
            </a:r>
            <a:r>
              <a:rPr lang="nl-NL" baseline="0" dirty="0" smtClean="0"/>
              <a:t> </a:t>
            </a:r>
            <a:r>
              <a:rPr lang="nl-NL" baseline="0" dirty="0" err="1" smtClean="0"/>
              <a:t>will</a:t>
            </a:r>
            <a:r>
              <a:rPr lang="nl-NL" baseline="0" dirty="0" smtClean="0"/>
              <a:t> </a:t>
            </a:r>
            <a:r>
              <a:rPr lang="nl-NL" baseline="0" dirty="0" err="1" smtClean="0"/>
              <a:t>be</a:t>
            </a:r>
            <a:r>
              <a:rPr lang="nl-NL" baseline="0" dirty="0" smtClean="0"/>
              <a:t> </a:t>
            </a:r>
            <a:r>
              <a:rPr lang="nl-NL" baseline="0" dirty="0" err="1" smtClean="0"/>
              <a:t>appointed</a:t>
            </a:r>
            <a:r>
              <a:rPr lang="nl-NL" baseline="0" dirty="0" smtClean="0"/>
              <a:t> by the </a:t>
            </a:r>
            <a:r>
              <a:rPr lang="nl-NL" baseline="0" dirty="0" err="1" smtClean="0"/>
              <a:t>Committee</a:t>
            </a:r>
            <a:r>
              <a:rPr lang="nl-NL" baseline="0" dirty="0" smtClean="0"/>
              <a:t>, as well as the </a:t>
            </a:r>
            <a:r>
              <a:rPr lang="nl-NL" baseline="0" dirty="0" err="1" smtClean="0"/>
              <a:t>three</a:t>
            </a:r>
            <a:r>
              <a:rPr lang="nl-NL" baseline="0" dirty="0" smtClean="0"/>
              <a:t> Managers of STSM, ESR/</a:t>
            </a:r>
            <a:r>
              <a:rPr lang="nl-NL" baseline="0" dirty="0" err="1" smtClean="0"/>
              <a:t>female</a:t>
            </a:r>
            <a:r>
              <a:rPr lang="nl-NL" baseline="0" dirty="0" smtClean="0"/>
              <a:t> </a:t>
            </a:r>
            <a:r>
              <a:rPr lang="nl-NL" baseline="0" dirty="0" err="1" smtClean="0"/>
              <a:t>researchers</a:t>
            </a:r>
            <a:r>
              <a:rPr lang="nl-NL" baseline="0" dirty="0" smtClean="0"/>
              <a:t> </a:t>
            </a:r>
            <a:r>
              <a:rPr lang="nl-NL" baseline="0" dirty="0" err="1" smtClean="0"/>
              <a:t>and</a:t>
            </a:r>
            <a:r>
              <a:rPr lang="nl-NL" baseline="0" dirty="0" smtClean="0"/>
              <a:t> Training Schools. </a:t>
            </a:r>
            <a:r>
              <a:rPr lang="nl-NL" baseline="0" dirty="0" err="1" smtClean="0"/>
              <a:t>After</a:t>
            </a:r>
            <a:r>
              <a:rPr lang="nl-NL" baseline="0" dirty="0" smtClean="0"/>
              <a:t> </a:t>
            </a:r>
            <a:r>
              <a:rPr lang="nl-NL" baseline="0" dirty="0" err="1" smtClean="0"/>
              <a:t>this</a:t>
            </a:r>
            <a:r>
              <a:rPr lang="nl-NL" baseline="0" dirty="0" smtClean="0"/>
              <a:t>, the </a:t>
            </a:r>
            <a:r>
              <a:rPr lang="nl-NL" baseline="0" dirty="0" err="1" smtClean="0"/>
              <a:t>Working</a:t>
            </a:r>
            <a:r>
              <a:rPr lang="nl-NL" baseline="0" dirty="0" smtClean="0"/>
              <a:t> </a:t>
            </a:r>
            <a:r>
              <a:rPr lang="nl-NL" baseline="0" dirty="0" err="1" smtClean="0"/>
              <a:t>Groups</a:t>
            </a:r>
            <a:r>
              <a:rPr lang="nl-NL" baseline="0" dirty="0" smtClean="0"/>
              <a:t> </a:t>
            </a:r>
            <a:r>
              <a:rPr lang="nl-NL" baseline="0" dirty="0" err="1" smtClean="0"/>
              <a:t>will</a:t>
            </a:r>
            <a:r>
              <a:rPr lang="nl-NL" baseline="0" dirty="0" smtClean="0"/>
              <a:t> get </a:t>
            </a:r>
            <a:r>
              <a:rPr lang="nl-NL" baseline="0" dirty="0" err="1" smtClean="0"/>
              <a:t>started</a:t>
            </a:r>
            <a:r>
              <a:rPr lang="nl-NL" baseline="0" dirty="0" smtClean="0"/>
              <a:t>, </a:t>
            </a:r>
            <a:r>
              <a:rPr lang="nl-NL" baseline="0" dirty="0" err="1" smtClean="0"/>
              <a:t>preferable</a:t>
            </a:r>
            <a:r>
              <a:rPr lang="nl-NL" baseline="0" dirty="0" smtClean="0"/>
              <a:t> at the </a:t>
            </a:r>
            <a:r>
              <a:rPr lang="nl-NL" baseline="0" dirty="0" err="1" smtClean="0"/>
              <a:t>same</a:t>
            </a:r>
            <a:r>
              <a:rPr lang="nl-NL" baseline="0" dirty="0" smtClean="0"/>
              <a:t> occasion. The next meeting of the Management </a:t>
            </a:r>
            <a:r>
              <a:rPr lang="nl-NL" baseline="0" dirty="0" err="1" smtClean="0"/>
              <a:t>Committee</a:t>
            </a:r>
            <a:r>
              <a:rPr lang="nl-NL" baseline="0" dirty="0" smtClean="0"/>
              <a:t> (MC), the </a:t>
            </a:r>
            <a:r>
              <a:rPr lang="nl-NL" baseline="0" dirty="0" err="1" smtClean="0"/>
              <a:t>Steering</a:t>
            </a:r>
            <a:r>
              <a:rPr lang="nl-NL" baseline="0" dirty="0" smtClean="0"/>
              <a:t> Group (SG) </a:t>
            </a:r>
            <a:r>
              <a:rPr lang="nl-NL" baseline="0" dirty="0" err="1" smtClean="0"/>
              <a:t>and</a:t>
            </a:r>
            <a:r>
              <a:rPr lang="nl-NL" baseline="0" dirty="0" smtClean="0"/>
              <a:t> the </a:t>
            </a:r>
            <a:r>
              <a:rPr lang="nl-NL" baseline="0" dirty="0" err="1" smtClean="0"/>
              <a:t>Working</a:t>
            </a:r>
            <a:r>
              <a:rPr lang="nl-NL" baseline="0" dirty="0" smtClean="0"/>
              <a:t> </a:t>
            </a:r>
            <a:r>
              <a:rPr lang="nl-NL" baseline="0" dirty="0" err="1" smtClean="0"/>
              <a:t>Groups</a:t>
            </a:r>
            <a:r>
              <a:rPr lang="nl-NL" baseline="0" dirty="0" smtClean="0"/>
              <a:t> (</a:t>
            </a:r>
            <a:r>
              <a:rPr lang="nl-NL" baseline="0" dirty="0" err="1" smtClean="0"/>
              <a:t>WGs</a:t>
            </a:r>
            <a:r>
              <a:rPr lang="nl-NL" baseline="0" dirty="0" smtClean="0"/>
              <a:t>) </a:t>
            </a:r>
            <a:r>
              <a:rPr lang="nl-NL" baseline="0" dirty="0" err="1" smtClean="0"/>
              <a:t>will</a:t>
            </a:r>
            <a:r>
              <a:rPr lang="nl-NL" baseline="0" dirty="0" smtClean="0"/>
              <a:t> </a:t>
            </a:r>
            <a:r>
              <a:rPr lang="nl-NL" baseline="0" dirty="0" err="1" smtClean="0"/>
              <a:t>be</a:t>
            </a:r>
            <a:r>
              <a:rPr lang="nl-NL" baseline="0" dirty="0" smtClean="0"/>
              <a:t> at the EURALEX </a:t>
            </a:r>
            <a:r>
              <a:rPr lang="nl-NL" baseline="0" dirty="0" err="1" smtClean="0"/>
              <a:t>congress</a:t>
            </a:r>
            <a:r>
              <a:rPr lang="nl-NL" baseline="0" dirty="0" smtClean="0"/>
              <a:t> in Bolzano in </a:t>
            </a:r>
            <a:r>
              <a:rPr lang="nl-NL" baseline="0" dirty="0" err="1" smtClean="0"/>
              <a:t>July</a:t>
            </a:r>
            <a:r>
              <a:rPr lang="nl-NL" baseline="0" dirty="0" smtClean="0"/>
              <a:t> 2014.</a:t>
            </a:r>
            <a:endParaRPr lang="nl-NL" dirty="0"/>
          </a:p>
        </p:txBody>
      </p:sp>
      <p:sp>
        <p:nvSpPr>
          <p:cNvPr id="4" name="Tijdelijke aanduiding voor dianummer 3"/>
          <p:cNvSpPr>
            <a:spLocks noGrp="1"/>
          </p:cNvSpPr>
          <p:nvPr>
            <p:ph type="sldNum" sz="quarter" idx="10"/>
          </p:nvPr>
        </p:nvSpPr>
        <p:spPr/>
        <p:txBody>
          <a:bodyPr/>
          <a:lstStyle/>
          <a:p>
            <a:pPr>
              <a:defRPr/>
            </a:pPr>
            <a:fld id="{1416EB80-C5FC-4C49-ADFD-C39FD9D1402F}" type="slidenum">
              <a:rPr lang="de-DE" smtClean="0"/>
              <a:pPr>
                <a:defRPr/>
              </a:pPr>
              <a:t>12</a:t>
            </a:fld>
            <a:endParaRPr lang="de-DE"/>
          </a:p>
        </p:txBody>
      </p:sp>
    </p:spTree>
    <p:extLst>
      <p:ext uri="{BB962C8B-B14F-4D97-AF65-F5344CB8AC3E}">
        <p14:creationId xmlns:p14="http://schemas.microsoft.com/office/powerpoint/2010/main" val="35074585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nl-NL" dirty="0" smtClean="0"/>
              <a:t>At the moment the </a:t>
            </a:r>
            <a:r>
              <a:rPr lang="nl-NL" dirty="0" err="1" smtClean="0"/>
              <a:t>network</a:t>
            </a:r>
            <a:r>
              <a:rPr lang="nl-NL" dirty="0" smtClean="0"/>
              <a:t> </a:t>
            </a:r>
            <a:r>
              <a:rPr lang="nl-NL" dirty="0" err="1" smtClean="0"/>
              <a:t>comprises</a:t>
            </a:r>
            <a:r>
              <a:rPr lang="nl-NL" dirty="0" smtClean="0"/>
              <a:t> of </a:t>
            </a:r>
            <a:r>
              <a:rPr lang="nl-NL" dirty="0" err="1" smtClean="0"/>
              <a:t>representatives</a:t>
            </a:r>
            <a:r>
              <a:rPr lang="nl-NL" dirty="0" smtClean="0"/>
              <a:t> </a:t>
            </a:r>
            <a:r>
              <a:rPr lang="nl-NL" dirty="0" err="1" smtClean="0"/>
              <a:t>from</a:t>
            </a:r>
            <a:r>
              <a:rPr lang="nl-NL" dirty="0" smtClean="0"/>
              <a:t> Austria, Belgium, Denmark, Estonia, Finland, France, Germany, Hungary, Iceland, Italy, Latvia, Norway, The Netherlands, Poland, Portugal, Switzerland, Slovakia, Slovenia, Spain </a:t>
            </a:r>
            <a:r>
              <a:rPr lang="nl-NL" dirty="0" err="1" smtClean="0"/>
              <a:t>and</a:t>
            </a:r>
            <a:r>
              <a:rPr lang="nl-NL" dirty="0" smtClean="0"/>
              <a:t> the UK. </a:t>
            </a:r>
            <a:r>
              <a:rPr lang="et-EE" dirty="0" smtClean="0"/>
              <a:t>Their </a:t>
            </a:r>
            <a:r>
              <a:rPr lang="nl-NL" dirty="0" smtClean="0"/>
              <a:t>are </a:t>
            </a:r>
            <a:r>
              <a:rPr lang="et-EE" dirty="0" smtClean="0"/>
              <a:t>contacts with representatives from the Czech Republic, Georgia, Greece, Ireland</a:t>
            </a:r>
            <a:r>
              <a:rPr lang="nl-NL" dirty="0" smtClean="0"/>
              <a:t>, Israël</a:t>
            </a:r>
            <a:r>
              <a:rPr lang="nl-NL" smtClean="0"/>
              <a:t>, Morocco, New </a:t>
            </a:r>
            <a:r>
              <a:rPr lang="nl-NL" dirty="0" err="1" smtClean="0"/>
              <a:t>Zealand</a:t>
            </a:r>
            <a:r>
              <a:rPr lang="nl-NL" dirty="0" smtClean="0"/>
              <a:t>, Russia, South </a:t>
            </a:r>
            <a:r>
              <a:rPr lang="nl-NL" dirty="0" err="1" smtClean="0"/>
              <a:t>Africa</a:t>
            </a:r>
            <a:r>
              <a:rPr lang="et-EE" dirty="0" smtClean="0"/>
              <a:t> and Sweden</a:t>
            </a:r>
            <a:r>
              <a:rPr lang="nl-NL" baseline="0" dirty="0" smtClean="0"/>
              <a:t> </a:t>
            </a:r>
            <a:r>
              <a:rPr lang="nl-NL" baseline="0" dirty="0" err="1" smtClean="0"/>
              <a:t>to</a:t>
            </a:r>
            <a:r>
              <a:rPr lang="nl-NL" baseline="0" dirty="0" smtClean="0"/>
              <a:t> </a:t>
            </a:r>
            <a:r>
              <a:rPr lang="nl-NL" baseline="0" dirty="0" err="1" smtClean="0"/>
              <a:t>join</a:t>
            </a:r>
            <a:r>
              <a:rPr lang="nl-NL" baseline="0" dirty="0" smtClean="0"/>
              <a:t> the </a:t>
            </a:r>
            <a:r>
              <a:rPr lang="nl-NL" baseline="0" dirty="0" err="1" smtClean="0"/>
              <a:t>network</a:t>
            </a:r>
            <a:r>
              <a:rPr lang="et-EE" dirty="0" smtClean="0"/>
              <a:t>.</a:t>
            </a:r>
            <a:r>
              <a:rPr lang="nl-NL" baseline="0" dirty="0" smtClean="0"/>
              <a:t> More </a:t>
            </a:r>
            <a:r>
              <a:rPr lang="nl-NL" baseline="0" dirty="0" err="1" smtClean="0"/>
              <a:t>participants</a:t>
            </a:r>
            <a:r>
              <a:rPr lang="nl-NL" baseline="0" dirty="0" smtClean="0"/>
              <a:t> are </a:t>
            </a:r>
            <a:r>
              <a:rPr lang="nl-NL" baseline="0" dirty="0" err="1" smtClean="0"/>
              <a:t>still</a:t>
            </a:r>
            <a:r>
              <a:rPr lang="nl-NL" baseline="0" dirty="0" smtClean="0"/>
              <a:t> </a:t>
            </a:r>
            <a:r>
              <a:rPr lang="nl-NL" baseline="0" dirty="0" err="1" smtClean="0"/>
              <a:t>welcome</a:t>
            </a:r>
            <a:r>
              <a:rPr lang="nl-NL" baseline="0" dirty="0" smtClean="0"/>
              <a:t>. </a:t>
            </a:r>
            <a:endParaRPr lang="et-EE" dirty="0" smtClean="0"/>
          </a:p>
          <a:p>
            <a:endParaRPr lang="nl-NL" dirty="0"/>
          </a:p>
        </p:txBody>
      </p:sp>
      <p:sp>
        <p:nvSpPr>
          <p:cNvPr id="4" name="Tijdelijke aanduiding voor dianummer 3"/>
          <p:cNvSpPr>
            <a:spLocks noGrp="1"/>
          </p:cNvSpPr>
          <p:nvPr>
            <p:ph type="sldNum" sz="quarter" idx="10"/>
          </p:nvPr>
        </p:nvSpPr>
        <p:spPr/>
        <p:txBody>
          <a:bodyPr/>
          <a:lstStyle/>
          <a:p>
            <a:pPr>
              <a:defRPr/>
            </a:pPr>
            <a:fld id="{1416EB80-C5FC-4C49-ADFD-C39FD9D1402F}" type="slidenum">
              <a:rPr lang="de-DE" smtClean="0">
                <a:solidFill>
                  <a:prstClr val="black"/>
                </a:solidFill>
              </a:rPr>
              <a:pPr>
                <a:defRPr/>
              </a:pPr>
              <a:t>13</a:t>
            </a:fld>
            <a:endParaRPr lang="de-DE">
              <a:solidFill>
                <a:prstClr val="black"/>
              </a:solidFill>
            </a:endParaRPr>
          </a:p>
        </p:txBody>
      </p:sp>
    </p:spTree>
    <p:extLst>
      <p:ext uri="{BB962C8B-B14F-4D97-AF65-F5344CB8AC3E}">
        <p14:creationId xmlns:p14="http://schemas.microsoft.com/office/powerpoint/2010/main" val="31476536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pPr defTabSz="925921"/>
            <a:r>
              <a:rPr lang="nl-NL" dirty="0" err="1" smtClean="0"/>
              <a:t>To</a:t>
            </a:r>
            <a:r>
              <a:rPr lang="nl-NL" dirty="0" smtClean="0"/>
              <a:t> </a:t>
            </a:r>
            <a:r>
              <a:rPr lang="nl-NL" dirty="0" err="1" smtClean="0"/>
              <a:t>join</a:t>
            </a:r>
            <a:r>
              <a:rPr lang="nl-NL" dirty="0" smtClean="0"/>
              <a:t> the European</a:t>
            </a:r>
            <a:r>
              <a:rPr lang="nl-NL" baseline="0" dirty="0" smtClean="0"/>
              <a:t> Network of e-</a:t>
            </a:r>
            <a:r>
              <a:rPr lang="nl-NL" baseline="0" dirty="0" err="1" smtClean="0"/>
              <a:t>Lexicography</a:t>
            </a:r>
            <a:r>
              <a:rPr lang="nl-NL" baseline="0" dirty="0" smtClean="0"/>
              <a:t> (COST Action IS1305) </a:t>
            </a:r>
            <a:r>
              <a:rPr lang="nl-NL" baseline="0" dirty="0" err="1" smtClean="0"/>
              <a:t>you</a:t>
            </a:r>
            <a:r>
              <a:rPr lang="nl-NL" baseline="0" dirty="0" smtClean="0"/>
              <a:t> have </a:t>
            </a:r>
            <a:r>
              <a:rPr lang="nl-NL" baseline="0" dirty="0" err="1" smtClean="0"/>
              <a:t>to</a:t>
            </a:r>
            <a:r>
              <a:rPr lang="nl-NL" baseline="0" dirty="0" smtClean="0"/>
              <a:t> follow the European procedure. </a:t>
            </a:r>
          </a:p>
          <a:p>
            <a:pPr defTabSz="925921"/>
            <a:endParaRPr lang="nl-NL" baseline="0" dirty="0" smtClean="0"/>
          </a:p>
          <a:p>
            <a:pPr defTabSz="925921"/>
            <a:r>
              <a:rPr lang="nl-NL" baseline="0" dirty="0" smtClean="0"/>
              <a:t>- </a:t>
            </a:r>
            <a:r>
              <a:rPr lang="nl-NL" dirty="0" err="1" smtClean="0"/>
              <a:t>If</a:t>
            </a:r>
            <a:r>
              <a:rPr lang="nl-NL" dirty="0" smtClean="0"/>
              <a:t> </a:t>
            </a:r>
            <a:r>
              <a:rPr lang="nl-NL" dirty="0"/>
              <a:t>you are an inhabitant of one of the </a:t>
            </a:r>
            <a:r>
              <a:rPr lang="nl-NL" dirty="0" err="1"/>
              <a:t>countries</a:t>
            </a:r>
            <a:r>
              <a:rPr lang="nl-NL" dirty="0"/>
              <a:t> </a:t>
            </a:r>
            <a:r>
              <a:rPr lang="nl-NL" dirty="0" err="1" smtClean="0"/>
              <a:t>that</a:t>
            </a:r>
            <a:r>
              <a:rPr lang="nl-NL" dirty="0" smtClean="0"/>
              <a:t> </a:t>
            </a:r>
            <a:r>
              <a:rPr lang="nl-NL" dirty="0" err="1" smtClean="0"/>
              <a:t>already</a:t>
            </a:r>
            <a:r>
              <a:rPr lang="nl-NL" dirty="0" smtClean="0"/>
              <a:t> is a member of the </a:t>
            </a:r>
            <a:r>
              <a:rPr lang="nl-NL" dirty="0" err="1" smtClean="0"/>
              <a:t>network</a:t>
            </a:r>
            <a:r>
              <a:rPr lang="nl-NL" dirty="0" smtClean="0"/>
              <a:t> </a:t>
            </a:r>
            <a:r>
              <a:rPr lang="nl-NL" dirty="0" err="1" smtClean="0"/>
              <a:t>and</a:t>
            </a:r>
            <a:r>
              <a:rPr lang="nl-NL" dirty="0" smtClean="0"/>
              <a:t> </a:t>
            </a:r>
            <a:r>
              <a:rPr lang="nl-NL" dirty="0" err="1" smtClean="0"/>
              <a:t>you</a:t>
            </a:r>
            <a:r>
              <a:rPr lang="nl-NL" dirty="0" smtClean="0"/>
              <a:t> </a:t>
            </a:r>
            <a:r>
              <a:rPr lang="nl-NL" dirty="0"/>
              <a:t>want to </a:t>
            </a:r>
            <a:r>
              <a:rPr lang="nl-NL" dirty="0" err="1"/>
              <a:t>join</a:t>
            </a:r>
            <a:r>
              <a:rPr lang="nl-NL" dirty="0"/>
              <a:t> </a:t>
            </a:r>
            <a:r>
              <a:rPr lang="nl-NL" dirty="0" err="1" smtClean="0"/>
              <a:t>too</a:t>
            </a:r>
            <a:r>
              <a:rPr lang="nl-NL" dirty="0" smtClean="0"/>
              <a:t>, </a:t>
            </a:r>
            <a:r>
              <a:rPr lang="nl-NL" dirty="0"/>
              <a:t>please contact your national MC member. </a:t>
            </a:r>
            <a:endParaRPr lang="et-EE" dirty="0"/>
          </a:p>
          <a:p>
            <a:pPr defTabSz="925921"/>
            <a:endParaRPr lang="et-EE" dirty="0"/>
          </a:p>
          <a:p>
            <a:pPr defTabSz="925921"/>
            <a:r>
              <a:rPr lang="nl-NL" dirty="0" smtClean="0"/>
              <a:t>- </a:t>
            </a:r>
            <a:r>
              <a:rPr lang="nl-NL" dirty="0" err="1" smtClean="0"/>
              <a:t>If</a:t>
            </a:r>
            <a:r>
              <a:rPr lang="nl-NL" dirty="0" smtClean="0"/>
              <a:t> </a:t>
            </a:r>
            <a:r>
              <a:rPr lang="nl-NL" dirty="0"/>
              <a:t>you are an inhabitant of a country that is </a:t>
            </a:r>
            <a:r>
              <a:rPr lang="nl-NL" dirty="0" err="1"/>
              <a:t>not</a:t>
            </a:r>
            <a:r>
              <a:rPr lang="nl-NL" dirty="0"/>
              <a:t> </a:t>
            </a:r>
            <a:r>
              <a:rPr lang="nl-NL" dirty="0" err="1" smtClean="0"/>
              <a:t>yet</a:t>
            </a:r>
            <a:r>
              <a:rPr lang="nl-NL" baseline="0" dirty="0" smtClean="0"/>
              <a:t> a member</a:t>
            </a:r>
            <a:r>
              <a:rPr lang="nl-NL" dirty="0" smtClean="0"/>
              <a:t>, </a:t>
            </a:r>
            <a:r>
              <a:rPr lang="nl-NL" dirty="0"/>
              <a:t>you have to contact </a:t>
            </a:r>
            <a:r>
              <a:rPr lang="nl-NL" dirty="0" err="1"/>
              <a:t>your</a:t>
            </a:r>
            <a:r>
              <a:rPr lang="nl-NL" dirty="0"/>
              <a:t> </a:t>
            </a:r>
            <a:r>
              <a:rPr lang="nl-NL" dirty="0" smtClean="0"/>
              <a:t>COST National </a:t>
            </a:r>
            <a:r>
              <a:rPr lang="nl-NL" dirty="0" err="1" smtClean="0"/>
              <a:t>Coordinator</a:t>
            </a:r>
            <a:r>
              <a:rPr lang="nl-NL" dirty="0" smtClean="0"/>
              <a:t>, </a:t>
            </a:r>
            <a:r>
              <a:rPr lang="nl-NL" dirty="0" err="1" smtClean="0"/>
              <a:t>who</a:t>
            </a:r>
            <a:r>
              <a:rPr lang="nl-NL" dirty="0" smtClean="0"/>
              <a:t> </a:t>
            </a:r>
            <a:r>
              <a:rPr lang="nl-NL" dirty="0" err="1" smtClean="0"/>
              <a:t>will</a:t>
            </a:r>
            <a:r>
              <a:rPr lang="nl-NL" dirty="0" smtClean="0"/>
              <a:t> </a:t>
            </a:r>
            <a:r>
              <a:rPr lang="nl-NL" dirty="0" err="1" smtClean="0"/>
              <a:t>inform</a:t>
            </a:r>
            <a:r>
              <a:rPr lang="nl-NL" dirty="0" smtClean="0"/>
              <a:t> </a:t>
            </a:r>
            <a:r>
              <a:rPr lang="nl-NL" dirty="0" err="1" smtClean="0"/>
              <a:t>you</a:t>
            </a:r>
            <a:r>
              <a:rPr lang="nl-NL" dirty="0" smtClean="0"/>
              <a:t> </a:t>
            </a:r>
            <a:r>
              <a:rPr lang="nl-NL" dirty="0" err="1" smtClean="0"/>
              <a:t>officially</a:t>
            </a:r>
            <a:r>
              <a:rPr lang="nl-NL" dirty="0" smtClean="0"/>
              <a:t> on </a:t>
            </a:r>
            <a:r>
              <a:rPr lang="nl-NL" dirty="0" err="1" smtClean="0"/>
              <a:t>how</a:t>
            </a:r>
            <a:r>
              <a:rPr lang="nl-NL" dirty="0" smtClean="0"/>
              <a:t> </a:t>
            </a:r>
            <a:r>
              <a:rPr lang="nl-NL" dirty="0" err="1" smtClean="0"/>
              <a:t>to</a:t>
            </a:r>
            <a:r>
              <a:rPr lang="nl-NL" dirty="0" smtClean="0"/>
              <a:t> </a:t>
            </a:r>
            <a:r>
              <a:rPr lang="nl-NL" dirty="0" err="1" smtClean="0"/>
              <a:t>join</a:t>
            </a:r>
            <a:r>
              <a:rPr lang="nl-NL" dirty="0" smtClean="0"/>
              <a:t> (</a:t>
            </a:r>
            <a:r>
              <a:rPr lang="nl-NL" dirty="0" err="1" smtClean="0"/>
              <a:t>names</a:t>
            </a:r>
            <a:r>
              <a:rPr lang="nl-NL" baseline="0" dirty="0" smtClean="0"/>
              <a:t> of the </a:t>
            </a:r>
            <a:r>
              <a:rPr lang="nl-NL" baseline="0" dirty="0" err="1" smtClean="0"/>
              <a:t>coordinators</a:t>
            </a:r>
            <a:r>
              <a:rPr lang="nl-NL" baseline="0" dirty="0" smtClean="0"/>
              <a:t> are </a:t>
            </a:r>
            <a:r>
              <a:rPr lang="nl-NL" baseline="0" dirty="0" err="1" smtClean="0"/>
              <a:t>to</a:t>
            </a:r>
            <a:r>
              <a:rPr lang="nl-NL" baseline="0" dirty="0" smtClean="0"/>
              <a:t> </a:t>
            </a:r>
            <a:r>
              <a:rPr lang="nl-NL" baseline="0" dirty="0" err="1" smtClean="0"/>
              <a:t>be</a:t>
            </a:r>
            <a:r>
              <a:rPr lang="nl-NL" baseline="0" dirty="0" smtClean="0"/>
              <a:t> found on www.cost.eu)</a:t>
            </a:r>
            <a:r>
              <a:rPr lang="et-EE" dirty="0" smtClean="0"/>
              <a:t>.</a:t>
            </a:r>
            <a:endParaRPr lang="et-EE" dirty="0"/>
          </a:p>
          <a:p>
            <a:pPr defTabSz="925921"/>
            <a:endParaRPr lang="et-EE" dirty="0"/>
          </a:p>
          <a:p>
            <a:pPr defTabSz="925921"/>
            <a:r>
              <a:rPr lang="nl-NL" dirty="0"/>
              <a:t>If your country is not in the COST agreement, there are special rules, </a:t>
            </a:r>
            <a:r>
              <a:rPr lang="nl-NL" dirty="0" err="1"/>
              <a:t>which</a:t>
            </a:r>
            <a:r>
              <a:rPr lang="nl-NL" dirty="0"/>
              <a:t> </a:t>
            </a:r>
            <a:r>
              <a:rPr lang="nl-NL" dirty="0" err="1" smtClean="0"/>
              <a:t>you</a:t>
            </a:r>
            <a:r>
              <a:rPr lang="nl-NL" dirty="0" smtClean="0"/>
              <a:t> </a:t>
            </a:r>
            <a:r>
              <a:rPr lang="nl-NL" dirty="0" err="1" smtClean="0"/>
              <a:t>can</a:t>
            </a:r>
            <a:r>
              <a:rPr lang="nl-NL" dirty="0" smtClean="0"/>
              <a:t> </a:t>
            </a:r>
            <a:r>
              <a:rPr lang="nl-NL" dirty="0" err="1" smtClean="0"/>
              <a:t>find</a:t>
            </a:r>
            <a:r>
              <a:rPr lang="nl-NL" dirty="0" smtClean="0"/>
              <a:t> on the COST website (www.cost.eu). </a:t>
            </a:r>
            <a:endParaRPr lang="et-EE" dirty="0"/>
          </a:p>
          <a:p>
            <a:pPr defTabSz="925921"/>
            <a:endParaRPr lang="et-EE" dirty="0"/>
          </a:p>
          <a:p>
            <a:pPr defTabSz="925921"/>
            <a:r>
              <a:rPr lang="nl-NL" dirty="0"/>
              <a:t>It would be nice if the network could stretch out over the whole of Europe.</a:t>
            </a:r>
            <a:endParaRPr lang="et-EE" dirty="0"/>
          </a:p>
          <a:p>
            <a:endParaRPr lang="et-EE" dirty="0"/>
          </a:p>
        </p:txBody>
      </p:sp>
      <p:sp>
        <p:nvSpPr>
          <p:cNvPr id="4" name="Slaidinumbri kohatäide 3"/>
          <p:cNvSpPr>
            <a:spLocks noGrp="1"/>
          </p:cNvSpPr>
          <p:nvPr>
            <p:ph type="sldNum" sz="quarter" idx="10"/>
          </p:nvPr>
        </p:nvSpPr>
        <p:spPr/>
        <p:txBody>
          <a:bodyPr/>
          <a:lstStyle/>
          <a:p>
            <a:pPr>
              <a:defRPr/>
            </a:pPr>
            <a:fld id="{1416EB80-C5FC-4C49-ADFD-C39FD9D1402F}" type="slidenum">
              <a:rPr lang="de-DE" smtClean="0"/>
              <a:pPr>
                <a:defRPr/>
              </a:pPr>
              <a:t>14</a:t>
            </a:fld>
            <a:endParaRPr lang="de-DE"/>
          </a:p>
        </p:txBody>
      </p:sp>
    </p:spTree>
    <p:extLst>
      <p:ext uri="{BB962C8B-B14F-4D97-AF65-F5344CB8AC3E}">
        <p14:creationId xmlns:p14="http://schemas.microsoft.com/office/powerpoint/2010/main" val="30163844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nl-NL" dirty="0" smtClean="0"/>
              <a:t>More </a:t>
            </a:r>
            <a:r>
              <a:rPr lang="et-EE" dirty="0" smtClean="0"/>
              <a:t>information on COST </a:t>
            </a:r>
            <a:r>
              <a:rPr lang="nl-NL" dirty="0" smtClean="0"/>
              <a:t>is </a:t>
            </a:r>
            <a:r>
              <a:rPr lang="nl-NL" dirty="0" err="1" smtClean="0"/>
              <a:t>to</a:t>
            </a:r>
            <a:r>
              <a:rPr lang="nl-NL" dirty="0" smtClean="0"/>
              <a:t> </a:t>
            </a:r>
            <a:r>
              <a:rPr lang="nl-NL" dirty="0" err="1" smtClean="0"/>
              <a:t>be</a:t>
            </a:r>
            <a:r>
              <a:rPr lang="nl-NL" dirty="0" smtClean="0"/>
              <a:t> found on www.cost.eu. More information on </a:t>
            </a:r>
            <a:r>
              <a:rPr lang="nl-NL" dirty="0" err="1" smtClean="0"/>
              <a:t>th</a:t>
            </a:r>
            <a:r>
              <a:rPr lang="et-EE" dirty="0" smtClean="0"/>
              <a:t>is specific COST Action</a:t>
            </a:r>
            <a:r>
              <a:rPr lang="nl-NL" dirty="0" smtClean="0"/>
              <a:t> is </a:t>
            </a:r>
            <a:r>
              <a:rPr lang="nl-NL" dirty="0" err="1" smtClean="0"/>
              <a:t>available</a:t>
            </a:r>
            <a:r>
              <a:rPr lang="nl-NL" dirty="0" smtClean="0"/>
              <a:t> on </a:t>
            </a:r>
            <a:r>
              <a:rPr lang="nl-NL" sz="1200" dirty="0" smtClean="0">
                <a:hlinkClick r:id="rId3"/>
              </a:rPr>
              <a:t>www.cost.eu/</a:t>
            </a:r>
            <a:r>
              <a:rPr lang="nl-NL" sz="1200" dirty="0" err="1" smtClean="0">
                <a:hlinkClick r:id="rId3"/>
              </a:rPr>
              <a:t>domains_actions</a:t>
            </a:r>
            <a:r>
              <a:rPr lang="nl-NL" sz="1200" dirty="0" smtClean="0">
                <a:hlinkClick r:id="rId3"/>
              </a:rPr>
              <a:t>/</a:t>
            </a:r>
            <a:r>
              <a:rPr lang="nl-NL" sz="1200" dirty="0" err="1" smtClean="0">
                <a:hlinkClick r:id="rId3"/>
              </a:rPr>
              <a:t>isch</a:t>
            </a:r>
            <a:r>
              <a:rPr lang="nl-NL" sz="1200" dirty="0" smtClean="0">
                <a:hlinkClick r:id="rId3"/>
              </a:rPr>
              <a:t>/Actions/IS1305</a:t>
            </a:r>
            <a:r>
              <a:rPr lang="nl-NL" sz="1200" dirty="0" smtClean="0"/>
              <a:t>.</a:t>
            </a:r>
          </a:p>
          <a:p>
            <a:endParaRPr lang="et-EE" dirty="0" smtClean="0"/>
          </a:p>
          <a:p>
            <a:endParaRPr lang="et-EE" dirty="0" smtClean="0"/>
          </a:p>
          <a:p>
            <a:r>
              <a:rPr lang="et-EE" dirty="0" err="1" smtClean="0"/>
              <a:t>Thank</a:t>
            </a:r>
            <a:r>
              <a:rPr lang="et-EE" dirty="0" smtClean="0"/>
              <a:t> </a:t>
            </a:r>
            <a:r>
              <a:rPr lang="et-EE" dirty="0" err="1" smtClean="0"/>
              <a:t>you</a:t>
            </a:r>
            <a:r>
              <a:rPr lang="et-EE" dirty="0" smtClean="0"/>
              <a:t> </a:t>
            </a:r>
            <a:r>
              <a:rPr lang="et-EE" dirty="0" err="1" smtClean="0"/>
              <a:t>very</a:t>
            </a:r>
            <a:r>
              <a:rPr lang="et-EE" dirty="0" smtClean="0"/>
              <a:t> </a:t>
            </a:r>
            <a:r>
              <a:rPr lang="et-EE" dirty="0" err="1" smtClean="0"/>
              <a:t>much</a:t>
            </a:r>
            <a:r>
              <a:rPr lang="et-EE" dirty="0" smtClean="0"/>
              <a:t>.</a:t>
            </a:r>
            <a:endParaRPr lang="et-EE" dirty="0"/>
          </a:p>
        </p:txBody>
      </p:sp>
      <p:sp>
        <p:nvSpPr>
          <p:cNvPr id="4" name="Slaidinumbri kohatäide 3"/>
          <p:cNvSpPr>
            <a:spLocks noGrp="1"/>
          </p:cNvSpPr>
          <p:nvPr>
            <p:ph type="sldNum" sz="quarter" idx="10"/>
          </p:nvPr>
        </p:nvSpPr>
        <p:spPr/>
        <p:txBody>
          <a:bodyPr/>
          <a:lstStyle/>
          <a:p>
            <a:pPr>
              <a:defRPr/>
            </a:pPr>
            <a:fld id="{1416EB80-C5FC-4C49-ADFD-C39FD9D1402F}" type="slidenum">
              <a:rPr lang="de-DE" smtClean="0"/>
              <a:pPr>
                <a:defRPr/>
              </a:pPr>
              <a:t>15</a:t>
            </a:fld>
            <a:endParaRPr lang="de-DE"/>
          </a:p>
        </p:txBody>
      </p:sp>
    </p:spTree>
    <p:extLst>
      <p:ext uri="{BB962C8B-B14F-4D97-AF65-F5344CB8AC3E}">
        <p14:creationId xmlns:p14="http://schemas.microsoft.com/office/powerpoint/2010/main" val="3209259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 proposal was written, partners were found and eventually, the action was approved of by </a:t>
            </a:r>
            <a:r>
              <a:rPr lang="en-US" dirty="0"/>
              <a:t>COST (European Cooperation in Science and Technology), which is a European </a:t>
            </a:r>
            <a:r>
              <a:rPr lang="en-US" dirty="0" smtClean="0"/>
              <a:t>framework </a:t>
            </a:r>
            <a:r>
              <a:rPr lang="en-US" dirty="0"/>
              <a:t>supporting cooperation among scientists and researchers across Europe. </a:t>
            </a:r>
            <a:r>
              <a:rPr lang="nl-NL" dirty="0"/>
              <a:t>This means that for the next four years there is </a:t>
            </a:r>
            <a:r>
              <a:rPr lang="et-EE" dirty="0"/>
              <a:t>a </a:t>
            </a:r>
            <a:r>
              <a:rPr lang="et-EE" dirty="0" err="1"/>
              <a:t>certain</a:t>
            </a:r>
            <a:r>
              <a:rPr lang="et-EE" dirty="0"/>
              <a:t> </a:t>
            </a:r>
            <a:r>
              <a:rPr lang="et-EE" dirty="0" err="1"/>
              <a:t>amount</a:t>
            </a:r>
            <a:r>
              <a:rPr lang="et-EE" dirty="0"/>
              <a:t> </a:t>
            </a:r>
            <a:r>
              <a:rPr lang="et-EE" dirty="0" err="1"/>
              <a:t>of</a:t>
            </a:r>
            <a:r>
              <a:rPr lang="et-EE" dirty="0"/>
              <a:t> </a:t>
            </a:r>
            <a:r>
              <a:rPr lang="nl-NL" dirty="0"/>
              <a:t>European money available for meetings, workshops and conferences </a:t>
            </a:r>
            <a:r>
              <a:rPr lang="et-EE" dirty="0" err="1"/>
              <a:t>regarding</a:t>
            </a:r>
            <a:r>
              <a:rPr lang="et-EE" dirty="0"/>
              <a:t> </a:t>
            </a:r>
            <a:r>
              <a:rPr lang="nl-NL" dirty="0"/>
              <a:t>the European Network of e-Lexicography.</a:t>
            </a:r>
          </a:p>
        </p:txBody>
      </p:sp>
      <p:sp>
        <p:nvSpPr>
          <p:cNvPr id="4" name="Tijdelijke aanduiding voor dianummer 3"/>
          <p:cNvSpPr>
            <a:spLocks noGrp="1"/>
          </p:cNvSpPr>
          <p:nvPr>
            <p:ph type="sldNum" sz="quarter" idx="10"/>
          </p:nvPr>
        </p:nvSpPr>
        <p:spPr/>
        <p:txBody>
          <a:bodyPr/>
          <a:lstStyle/>
          <a:p>
            <a:pPr>
              <a:defRPr/>
            </a:pPr>
            <a:fld id="{1416EB80-C5FC-4C49-ADFD-C39FD9D1402F}" type="slidenum">
              <a:rPr lang="de-DE" smtClean="0"/>
              <a:pPr>
                <a:defRPr/>
              </a:pPr>
              <a:t>2</a:t>
            </a:fld>
            <a:endParaRPr lang="de-DE"/>
          </a:p>
        </p:txBody>
      </p:sp>
    </p:spTree>
    <p:extLst>
      <p:ext uri="{BB962C8B-B14F-4D97-AF65-F5344CB8AC3E}">
        <p14:creationId xmlns:p14="http://schemas.microsoft.com/office/powerpoint/2010/main" val="11716069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defTabSz="925921"/>
            <a:r>
              <a:rPr lang="nl-NL" dirty="0"/>
              <a:t>The general background for setting up the network was that computers and the availability of the World Wide Web have significally changed the conditions for the production and reception of dictionaries. The Internet offers entirely new possibilities for the presentation of dictionary information, for example, the integration of sounds, maps or video, and various novel ways of interacting with dictionary users. For editors of scholarly dictionaries the new medium is not only a source of inspiration, it also generates new and serious challenges that demand cooperation and standardization on various levels.</a:t>
            </a:r>
            <a:endParaRPr lang="et-EE" dirty="0"/>
          </a:p>
          <a:p>
            <a:endParaRPr lang="nl-NL" dirty="0"/>
          </a:p>
        </p:txBody>
      </p:sp>
      <p:sp>
        <p:nvSpPr>
          <p:cNvPr id="4" name="Tijdelijke aanduiding voor dianummer 3"/>
          <p:cNvSpPr>
            <a:spLocks noGrp="1"/>
          </p:cNvSpPr>
          <p:nvPr>
            <p:ph type="sldNum" sz="quarter" idx="10"/>
          </p:nvPr>
        </p:nvSpPr>
        <p:spPr/>
        <p:txBody>
          <a:bodyPr/>
          <a:lstStyle/>
          <a:p>
            <a:pPr>
              <a:defRPr/>
            </a:pPr>
            <a:fld id="{1416EB80-C5FC-4C49-ADFD-C39FD9D1402F}" type="slidenum">
              <a:rPr lang="de-DE" smtClean="0"/>
              <a:pPr>
                <a:defRPr/>
              </a:pPr>
              <a:t>3</a:t>
            </a:fld>
            <a:endParaRPr lang="de-DE"/>
          </a:p>
        </p:txBody>
      </p:sp>
    </p:spTree>
    <p:extLst>
      <p:ext uri="{BB962C8B-B14F-4D97-AF65-F5344CB8AC3E}">
        <p14:creationId xmlns:p14="http://schemas.microsoft.com/office/powerpoint/2010/main" val="3147653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lvl="0"/>
            <a:r>
              <a:rPr lang="nl-NL" dirty="0"/>
              <a:t>Through the Internet scholarly dictionaries can potentially reach a very large audience. However, at present scholarly dictionaries providing reliable information are often not easy to find and hard to decode for a non-academic audience; ‘traditional’ dictionary users tend to use </a:t>
            </a:r>
            <a:r>
              <a:rPr lang="nl-NL" dirty="0" err="1"/>
              <a:t>easily</a:t>
            </a:r>
            <a:r>
              <a:rPr lang="nl-NL" dirty="0"/>
              <a:t> </a:t>
            </a:r>
            <a:r>
              <a:rPr lang="nl-NL" dirty="0" err="1" smtClean="0"/>
              <a:t>accessible</a:t>
            </a:r>
            <a:r>
              <a:rPr lang="nl-NL" dirty="0" smtClean="0"/>
              <a:t> </a:t>
            </a:r>
            <a:r>
              <a:rPr lang="nl-NL" dirty="0"/>
              <a:t>non-academic, user-generated dictionaries. In order to let a larger audience benefit from high quality dictionary content, we should bridge the gap between the general public and scholarly dictionaries by improving acces to these dictionaries and making them more widely known.</a:t>
            </a:r>
            <a:endParaRPr lang="et-EE" dirty="0"/>
          </a:p>
          <a:p>
            <a:pPr lvl="0"/>
            <a:endParaRPr lang="et-EE" dirty="0"/>
          </a:p>
          <a:p>
            <a:pPr lvl="0"/>
            <a:r>
              <a:rPr lang="nl-NL" dirty="0"/>
              <a:t>Most scholarly dictionary projects make their products available on the Internet or are planning to go online. All of them find themselves confronted with similar problems relating to technologies for producing lexicographical content, presentation of content, interaction with dictionary users, etc. Most dictionaries take different approaches to and find different solutions for these problems. So far European cooperation in these fields has been restricted to bilateral collaborations. There is a clear need for a broader and more systematic exchange of expertise and for the establishment of common standards and solutions.</a:t>
            </a:r>
            <a:endParaRPr lang="et-EE" dirty="0"/>
          </a:p>
          <a:p>
            <a:pPr lvl="0"/>
            <a:endParaRPr lang="et-EE" dirty="0"/>
          </a:p>
          <a:p>
            <a:pPr lvl="0"/>
            <a:r>
              <a:rPr lang="nl-NL" dirty="0"/>
              <a:t>In the past few years, </a:t>
            </a:r>
            <a:r>
              <a:rPr lang="nl-NL" dirty="0" err="1"/>
              <a:t>innovative</a:t>
            </a:r>
            <a:r>
              <a:rPr lang="nl-NL" dirty="0"/>
              <a:t> </a:t>
            </a:r>
            <a:r>
              <a:rPr lang="nl-NL" dirty="0" err="1" smtClean="0"/>
              <a:t>electronic</a:t>
            </a:r>
            <a:r>
              <a:rPr lang="nl-NL" dirty="0" smtClean="0"/>
              <a:t> </a:t>
            </a:r>
            <a:r>
              <a:rPr lang="nl-NL" dirty="0"/>
              <a:t>dictionaries have been created that no longer resemble traditional paper dictionaries but try to fully exploit the new possibilities of the digital medium. Though serious attempts have already been made at embedding electronic lexicography into a theoretical framework, a new research paradigm and common standards for electronic lexicography are still lacking. And so are common standards and cooperation for the interlinking of content of digitized dictionaries and innovative e-dictionaries.</a:t>
            </a:r>
            <a:endParaRPr lang="et-EE" dirty="0"/>
          </a:p>
          <a:p>
            <a:pPr lvl="0"/>
            <a:endParaRPr lang="et-EE" dirty="0"/>
          </a:p>
          <a:p>
            <a:pPr lvl="0"/>
            <a:r>
              <a:rPr lang="nl-NL" dirty="0"/>
              <a:t>The digital medium has the potential for a new type of lexicography that no longer views languages as isolated entities. Language migration has always been part of language history, yet this is often not properly reflected in dictionaries. Many dictionaries have their origins in the 19th century, where a national perspective on language prevailed. Consequently, the information in the dictionaries is mostly presented from the point of view of a single language, not sufficiently taking into account similar or related developments in other European languages. This view of languages often also dominates modern dictionaries. There is a clear need for a common approach to e-lexicography that forms the basis for a new type of lexicography that fully embraces the pan-European nature of much of the vocabularies of languages spoken in Europe.</a:t>
            </a:r>
            <a:endParaRPr lang="et-EE" dirty="0"/>
          </a:p>
          <a:p>
            <a:pPr lvl="0"/>
            <a:endParaRPr lang="et-EE" dirty="0"/>
          </a:p>
          <a:p>
            <a:endParaRPr lang="nl-NL" dirty="0"/>
          </a:p>
        </p:txBody>
      </p:sp>
      <p:sp>
        <p:nvSpPr>
          <p:cNvPr id="4" name="Tijdelijke aanduiding voor dianummer 3"/>
          <p:cNvSpPr>
            <a:spLocks noGrp="1"/>
          </p:cNvSpPr>
          <p:nvPr>
            <p:ph type="sldNum" sz="quarter" idx="10"/>
          </p:nvPr>
        </p:nvSpPr>
        <p:spPr/>
        <p:txBody>
          <a:bodyPr/>
          <a:lstStyle/>
          <a:p>
            <a:pPr>
              <a:defRPr/>
            </a:pPr>
            <a:fld id="{1416EB80-C5FC-4C49-ADFD-C39FD9D1402F}" type="slidenum">
              <a:rPr lang="de-DE" smtClean="0"/>
              <a:pPr>
                <a:defRPr/>
              </a:pPr>
              <a:t>4</a:t>
            </a:fld>
            <a:endParaRPr lang="de-DE"/>
          </a:p>
        </p:txBody>
      </p:sp>
    </p:spTree>
    <p:extLst>
      <p:ext uri="{BB962C8B-B14F-4D97-AF65-F5344CB8AC3E}">
        <p14:creationId xmlns:p14="http://schemas.microsoft.com/office/powerpoint/2010/main" val="22637876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The aim of the European Network of e-Lexicography is to increase, co-ordinate and harmonise European research in the field of e-lexicography and to make authoritative information on the languages of Europe easily accessible. </a:t>
            </a:r>
            <a:endParaRPr lang="et-EE" dirty="0"/>
          </a:p>
          <a:p>
            <a:endParaRPr lang="et-EE" dirty="0"/>
          </a:p>
          <a:p>
            <a:r>
              <a:rPr lang="nl-NL" dirty="0"/>
              <a:t>The network will </a:t>
            </a:r>
            <a:endParaRPr lang="et-EE" dirty="0"/>
          </a:p>
          <a:p>
            <a:pPr marL="173610" indent="-173610">
              <a:buFont typeface="Arial" panose="020B0604020202020204" pitchFamily="34" charset="0"/>
              <a:buChar char="•"/>
            </a:pPr>
            <a:r>
              <a:rPr lang="nl-NL" dirty="0"/>
              <a:t>Make lexical knowledge of small and large languages available in a European dictionary portal. This portal will serve as the central reference point for all dictionary users who look for reliable, authorative dictionary information on the languages of Europe and their histories on the Internet.</a:t>
            </a:r>
            <a:endParaRPr lang="et-EE" dirty="0"/>
          </a:p>
          <a:p>
            <a:pPr marL="173610" indent="-173610">
              <a:buFont typeface="Arial" panose="020B0604020202020204" pitchFamily="34" charset="0"/>
              <a:buChar char="•"/>
            </a:pPr>
            <a:r>
              <a:rPr lang="nl-NL" dirty="0"/>
              <a:t>Enable cooperation and the exchange of resources, technologies and experience in e-lexicography and provide support for dictionaries which are not yet online.</a:t>
            </a:r>
            <a:endParaRPr lang="et-EE" dirty="0"/>
          </a:p>
          <a:p>
            <a:pPr marL="173610" indent="-173610">
              <a:buFont typeface="Arial" panose="020B0604020202020204" pitchFamily="34" charset="0"/>
              <a:buChar char="•"/>
            </a:pPr>
            <a:r>
              <a:rPr lang="nl-NL" dirty="0"/>
              <a:t>Discuss and aim at establishing standards for innovative e-dictionaries that fully exploit the possibilities of the digital medium. </a:t>
            </a:r>
            <a:endParaRPr lang="et-EE" dirty="0"/>
          </a:p>
          <a:p>
            <a:pPr marL="173610" indent="-173610">
              <a:buFont typeface="Arial" panose="020B0604020202020204" pitchFamily="34" charset="0"/>
              <a:buChar char="•"/>
            </a:pPr>
            <a:r>
              <a:rPr lang="nl-NL" dirty="0"/>
              <a:t>Establish new ways of representing the common heritage of European languages by developing shared editorial practices and by interconnecting already existing information. </a:t>
            </a:r>
            <a:endParaRPr lang="et-EE" dirty="0"/>
          </a:p>
          <a:p>
            <a:pPr marL="173610" indent="-173610">
              <a:buFont typeface="Arial" panose="020B0604020202020204" pitchFamily="34" charset="0"/>
              <a:buChar char="•"/>
            </a:pPr>
            <a:endParaRPr lang="et-EE" dirty="0"/>
          </a:p>
          <a:p>
            <a:endParaRPr lang="nl-NL" dirty="0"/>
          </a:p>
        </p:txBody>
      </p:sp>
      <p:sp>
        <p:nvSpPr>
          <p:cNvPr id="4" name="Tijdelijke aanduiding voor dianummer 3"/>
          <p:cNvSpPr>
            <a:spLocks noGrp="1"/>
          </p:cNvSpPr>
          <p:nvPr>
            <p:ph type="sldNum" sz="quarter" idx="10"/>
          </p:nvPr>
        </p:nvSpPr>
        <p:spPr/>
        <p:txBody>
          <a:bodyPr/>
          <a:lstStyle/>
          <a:p>
            <a:pPr>
              <a:defRPr/>
            </a:pPr>
            <a:fld id="{1416EB80-C5FC-4C49-ADFD-C39FD9D1402F}" type="slidenum">
              <a:rPr lang="de-DE" smtClean="0"/>
              <a:pPr>
                <a:defRPr/>
              </a:pPr>
              <a:t>5</a:t>
            </a:fld>
            <a:endParaRPr lang="de-DE"/>
          </a:p>
        </p:txBody>
      </p:sp>
    </p:spTree>
    <p:extLst>
      <p:ext uri="{BB962C8B-B14F-4D97-AF65-F5344CB8AC3E}">
        <p14:creationId xmlns:p14="http://schemas.microsoft.com/office/powerpoint/2010/main" val="25922266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izenplatzhalt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nl-NL" dirty="0"/>
              <a:t>Four working groups will be the main vehicles of delivering the scientific work plan. </a:t>
            </a:r>
            <a:r>
              <a:rPr lang="nl-NL" dirty="0" err="1" smtClean="0"/>
              <a:t>Each</a:t>
            </a:r>
            <a:r>
              <a:rPr lang="nl-NL" dirty="0" smtClean="0"/>
              <a:t> </a:t>
            </a:r>
            <a:r>
              <a:rPr lang="nl-NL" dirty="0"/>
              <a:t>working group will </a:t>
            </a:r>
            <a:r>
              <a:rPr lang="nl-NL" dirty="0" err="1"/>
              <a:t>comprise</a:t>
            </a:r>
            <a:r>
              <a:rPr lang="nl-NL" dirty="0"/>
              <a:t> </a:t>
            </a:r>
            <a:r>
              <a:rPr lang="nl-NL" dirty="0" err="1" smtClean="0"/>
              <a:t>lexicographers</a:t>
            </a:r>
            <a:r>
              <a:rPr lang="nl-NL" dirty="0" smtClean="0"/>
              <a:t>, </a:t>
            </a:r>
            <a:r>
              <a:rPr lang="nl-NL" dirty="0" err="1" smtClean="0"/>
              <a:t>computational</a:t>
            </a:r>
            <a:r>
              <a:rPr lang="nl-NL" dirty="0" smtClean="0"/>
              <a:t> </a:t>
            </a:r>
            <a:r>
              <a:rPr lang="nl-NL" dirty="0" err="1" smtClean="0"/>
              <a:t>linguists</a:t>
            </a:r>
            <a:r>
              <a:rPr lang="nl-NL" dirty="0" smtClean="0"/>
              <a:t> </a:t>
            </a:r>
            <a:r>
              <a:rPr lang="nl-NL" dirty="0" err="1" smtClean="0"/>
              <a:t>and</a:t>
            </a:r>
            <a:r>
              <a:rPr lang="nl-NL" dirty="0" smtClean="0"/>
              <a:t> </a:t>
            </a:r>
            <a:r>
              <a:rPr lang="nl-NL" dirty="0" err="1" smtClean="0"/>
              <a:t>preferably</a:t>
            </a:r>
            <a:r>
              <a:rPr lang="nl-NL" dirty="0" smtClean="0"/>
              <a:t> </a:t>
            </a:r>
            <a:r>
              <a:rPr lang="nl-NL" dirty="0" err="1" smtClean="0"/>
              <a:t>also</a:t>
            </a:r>
            <a:r>
              <a:rPr lang="nl-NL" dirty="0" smtClean="0"/>
              <a:t> software engineers </a:t>
            </a:r>
            <a:r>
              <a:rPr lang="nl-NL" dirty="0"/>
              <a:t>from different countries and will include both more experienced researchers and young researchers. </a:t>
            </a:r>
            <a:r>
              <a:rPr lang="nl-NL" dirty="0" err="1" smtClean="0"/>
              <a:t>There</a:t>
            </a:r>
            <a:r>
              <a:rPr lang="nl-NL" dirty="0" smtClean="0"/>
              <a:t> </a:t>
            </a:r>
            <a:r>
              <a:rPr lang="nl-NL" dirty="0" err="1" smtClean="0"/>
              <a:t>will</a:t>
            </a:r>
            <a:r>
              <a:rPr lang="nl-NL" dirty="0" smtClean="0"/>
              <a:t> </a:t>
            </a:r>
            <a:r>
              <a:rPr lang="nl-NL" dirty="0" err="1" smtClean="0"/>
              <a:t>be</a:t>
            </a:r>
            <a:r>
              <a:rPr lang="nl-NL" dirty="0" smtClean="0"/>
              <a:t> a </a:t>
            </a:r>
            <a:r>
              <a:rPr lang="nl-NL" dirty="0" err="1" smtClean="0"/>
              <a:t>working</a:t>
            </a:r>
            <a:r>
              <a:rPr lang="nl-NL" dirty="0" smtClean="0"/>
              <a:t> </a:t>
            </a:r>
            <a:r>
              <a:rPr lang="nl-NL" dirty="0" err="1" smtClean="0"/>
              <a:t>group</a:t>
            </a:r>
            <a:r>
              <a:rPr lang="nl-NL" dirty="0" smtClean="0"/>
              <a:t> Chair </a:t>
            </a:r>
            <a:r>
              <a:rPr lang="nl-NL" dirty="0" err="1" smtClean="0"/>
              <a:t>and</a:t>
            </a:r>
            <a:r>
              <a:rPr lang="nl-NL" dirty="0" smtClean="0"/>
              <a:t> a </a:t>
            </a:r>
            <a:r>
              <a:rPr lang="nl-NL" dirty="0" err="1" smtClean="0"/>
              <a:t>working</a:t>
            </a:r>
            <a:r>
              <a:rPr lang="nl-NL" dirty="0" smtClean="0"/>
              <a:t> </a:t>
            </a:r>
            <a:r>
              <a:rPr lang="nl-NL" dirty="0" err="1" smtClean="0"/>
              <a:t>group</a:t>
            </a:r>
            <a:r>
              <a:rPr lang="nl-NL" dirty="0" smtClean="0"/>
              <a:t> </a:t>
            </a:r>
            <a:r>
              <a:rPr lang="nl-NL" dirty="0" err="1" smtClean="0"/>
              <a:t>Vice</a:t>
            </a:r>
            <a:r>
              <a:rPr lang="nl-NL" dirty="0" smtClean="0"/>
              <a:t>-Chair. </a:t>
            </a:r>
            <a:r>
              <a:rPr lang="nl-NL" dirty="0" err="1" smtClean="0"/>
              <a:t>All</a:t>
            </a:r>
            <a:r>
              <a:rPr lang="nl-NL" dirty="0" smtClean="0"/>
              <a:t> </a:t>
            </a:r>
            <a:r>
              <a:rPr lang="nl-NL" dirty="0"/>
              <a:t>researchers affiliated to an institution in a COST country can join the network. There is also room for researchers from countries neighbouring a COST country and for researchers from Argentina, New Zealand and South Africa. For these last two categories there is a special procedure which is explained on the COST </a:t>
            </a:r>
            <a:r>
              <a:rPr lang="nl-NL" dirty="0" smtClean="0"/>
              <a:t>website (</a:t>
            </a:r>
            <a:r>
              <a:rPr lang="nl-NL" sz="1200" dirty="0" smtClean="0"/>
              <a:t>www.cost.eu).</a:t>
            </a:r>
            <a:endParaRPr lang="et-EE" dirty="0"/>
          </a:p>
        </p:txBody>
      </p:sp>
      <p:sp>
        <p:nvSpPr>
          <p:cNvPr id="23555" name="Foliennummernplatzhalt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BEDCB01-A33D-4992-A078-22BFF3C4B947}" type="slidenum">
              <a:rPr lang="de-DE" smtClean="0"/>
              <a:pPr fontAlgn="base">
                <a:spcBef>
                  <a:spcPct val="0"/>
                </a:spcBef>
                <a:spcAft>
                  <a:spcPct val="0"/>
                </a:spcAft>
                <a:defRPr/>
              </a:pPr>
              <a:t>6</a:t>
            </a:fld>
            <a:endParaRPr lang="de-D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Th</a:t>
            </a:r>
            <a:r>
              <a:rPr lang="et-EE" dirty="0"/>
              <a:t>e </a:t>
            </a:r>
            <a:r>
              <a:rPr lang="et-EE" dirty="0" err="1"/>
              <a:t>first</a:t>
            </a:r>
            <a:r>
              <a:rPr lang="nl-NL" dirty="0"/>
              <a:t> working group will investigate how authoratative dictionary information on the languages of Europe can be made accessible to both the general and academic public. It will</a:t>
            </a:r>
            <a:endParaRPr lang="et-EE" dirty="0"/>
          </a:p>
          <a:p>
            <a:pPr marL="173610" indent="-173610">
              <a:buFont typeface="Arial" panose="020B0604020202020204" pitchFamily="34" charset="0"/>
              <a:buChar char="•"/>
            </a:pPr>
            <a:r>
              <a:rPr lang="nl-NL" dirty="0"/>
              <a:t>Set up a European dictionary portal, which will give information on scholarly dictionaries of the languages of Europe and provide access to these dictionaries. </a:t>
            </a:r>
            <a:endParaRPr lang="et-EE" dirty="0"/>
          </a:p>
          <a:p>
            <a:pPr marL="173610" indent="-173610">
              <a:buFont typeface="Arial" panose="020B0604020202020204" pitchFamily="34" charset="0"/>
              <a:buChar char="•"/>
            </a:pPr>
            <a:r>
              <a:rPr lang="nl-NL" dirty="0"/>
              <a:t>Investigate the possibilities of interlinking the contents of European dictionaries.</a:t>
            </a:r>
            <a:endParaRPr lang="et-EE" dirty="0"/>
          </a:p>
          <a:p>
            <a:pPr marL="173610" indent="-173610">
              <a:buFont typeface="Arial" panose="020B0604020202020204" pitchFamily="34" charset="0"/>
              <a:buChar char="•"/>
            </a:pPr>
            <a:r>
              <a:rPr lang="nl-NL" dirty="0"/>
              <a:t>Investigate user requirements with respect to the presentation of dictionary content.</a:t>
            </a:r>
            <a:endParaRPr lang="et-EE" dirty="0"/>
          </a:p>
          <a:p>
            <a:pPr marL="173610" indent="-173610">
              <a:buFont typeface="Arial" panose="020B0604020202020204" pitchFamily="34" charset="0"/>
              <a:buChar char="•"/>
            </a:pPr>
            <a:r>
              <a:rPr lang="nl-NL" dirty="0"/>
              <a:t>Investigate the possible involvement of users in the creation of dictionary content.</a:t>
            </a:r>
            <a:endParaRPr lang="et-EE" dirty="0"/>
          </a:p>
          <a:p>
            <a:endParaRPr lang="nl-NL" dirty="0"/>
          </a:p>
        </p:txBody>
      </p:sp>
      <p:sp>
        <p:nvSpPr>
          <p:cNvPr id="4" name="Tijdelijke aanduiding voor dianummer 3"/>
          <p:cNvSpPr>
            <a:spLocks noGrp="1"/>
          </p:cNvSpPr>
          <p:nvPr>
            <p:ph type="sldNum" sz="quarter" idx="10"/>
          </p:nvPr>
        </p:nvSpPr>
        <p:spPr/>
        <p:txBody>
          <a:bodyPr/>
          <a:lstStyle/>
          <a:p>
            <a:pPr>
              <a:defRPr/>
            </a:pPr>
            <a:fld id="{1416EB80-C5FC-4C49-ADFD-C39FD9D1402F}" type="slidenum">
              <a:rPr lang="de-DE" smtClean="0"/>
              <a:pPr>
                <a:defRPr/>
              </a:pPr>
              <a:t>7</a:t>
            </a:fld>
            <a:endParaRPr lang="de-DE"/>
          </a:p>
        </p:txBody>
      </p:sp>
    </p:spTree>
    <p:extLst>
      <p:ext uri="{BB962C8B-B14F-4D97-AF65-F5344CB8AC3E}">
        <p14:creationId xmlns:p14="http://schemas.microsoft.com/office/powerpoint/2010/main" val="20953440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t-EE" dirty="0"/>
              <a:t>Working group 2 is about </a:t>
            </a:r>
            <a:r>
              <a:rPr lang="et-EE" dirty="0" smtClean="0"/>
              <a:t>retro-digitize</a:t>
            </a:r>
            <a:r>
              <a:rPr lang="nl-NL" dirty="0" smtClean="0"/>
              <a:t>d</a:t>
            </a:r>
            <a:r>
              <a:rPr lang="et-EE" dirty="0" smtClean="0"/>
              <a:t> </a:t>
            </a:r>
            <a:r>
              <a:rPr lang="et-EE" dirty="0"/>
              <a:t>dictionaries. </a:t>
            </a:r>
            <a:r>
              <a:rPr lang="nl-NL" dirty="0" smtClean="0"/>
              <a:t>It </a:t>
            </a:r>
            <a:r>
              <a:rPr lang="nl-NL" dirty="0"/>
              <a:t>intends to set up guidelines and standards for turning paper dictionaries into digital format.</a:t>
            </a:r>
            <a:endParaRPr lang="et-EE" dirty="0"/>
          </a:p>
          <a:p>
            <a:r>
              <a:rPr lang="nl-NL" dirty="0"/>
              <a:t>Work will be carried out on</a:t>
            </a:r>
            <a:endParaRPr lang="et-EE" dirty="0"/>
          </a:p>
          <a:p>
            <a:pPr marL="173610" indent="-173610">
              <a:buFont typeface="Arial" panose="020B0604020202020204" pitchFamily="34" charset="0"/>
              <a:buChar char="•"/>
            </a:pPr>
            <a:r>
              <a:rPr lang="nl-NL" dirty="0"/>
              <a:t>Standards for encoding of information and the description of relevant information categories for print dictionaries.</a:t>
            </a:r>
            <a:endParaRPr lang="et-EE" dirty="0"/>
          </a:p>
          <a:p>
            <a:pPr marL="173610" indent="-173610">
              <a:buFont typeface="Arial" panose="020B0604020202020204" pitchFamily="34" charset="0"/>
              <a:buChar char="•"/>
            </a:pPr>
            <a:r>
              <a:rPr lang="nl-NL" dirty="0"/>
              <a:t>Software for the conversion of physical lay-out information to logical information.</a:t>
            </a:r>
            <a:endParaRPr lang="et-EE" dirty="0"/>
          </a:p>
          <a:p>
            <a:pPr marL="173610" indent="-173610">
              <a:buFont typeface="Arial" panose="020B0604020202020204" pitchFamily="34" charset="0"/>
              <a:buChar char="•"/>
            </a:pPr>
            <a:r>
              <a:rPr lang="nl-NL" dirty="0"/>
              <a:t>The investigation of relevant information categories to be added to the dictionary in order to make the dictionary content more readily accessible and interoperable.</a:t>
            </a:r>
            <a:endParaRPr lang="et-EE" dirty="0"/>
          </a:p>
          <a:p>
            <a:pPr marL="173610" indent="-173610">
              <a:buFont typeface="Arial" panose="020B0604020202020204" pitchFamily="34" charset="0"/>
              <a:buChar char="•"/>
            </a:pPr>
            <a:r>
              <a:rPr lang="nl-NL" dirty="0"/>
              <a:t>The development of a workplan </a:t>
            </a:r>
            <a:r>
              <a:rPr lang="nl-NL" dirty="0" err="1"/>
              <a:t>for</a:t>
            </a:r>
            <a:r>
              <a:rPr lang="nl-NL" dirty="0"/>
              <a:t> </a:t>
            </a:r>
            <a:r>
              <a:rPr lang="nl-NL" dirty="0" err="1" smtClean="0"/>
              <a:t>digitisation</a:t>
            </a:r>
            <a:r>
              <a:rPr lang="nl-NL" dirty="0"/>
              <a:t>, including parameters necessary for estimating costs.</a:t>
            </a:r>
            <a:endParaRPr lang="et-EE" dirty="0"/>
          </a:p>
          <a:p>
            <a:pPr marL="173610" indent="-173610">
              <a:buFont typeface="Arial" panose="020B0604020202020204" pitchFamily="34" charset="0"/>
              <a:buChar char="•"/>
            </a:pPr>
            <a:r>
              <a:rPr lang="nl-NL" dirty="0"/>
              <a:t>The investigation of the possible use of dictionary content for computational linguistic applications.</a:t>
            </a:r>
            <a:endParaRPr lang="et-EE" dirty="0"/>
          </a:p>
          <a:p>
            <a:pPr marL="173610" indent="-173610">
              <a:buFont typeface="Arial" panose="020B0604020202020204" pitchFamily="34" charset="0"/>
              <a:buChar char="•"/>
            </a:pPr>
            <a:r>
              <a:rPr lang="nl-NL" dirty="0"/>
              <a:t>Organising a training school on standard tools and methods for retro-digitising dictionaries in 2015.</a:t>
            </a:r>
            <a:endParaRPr lang="et-EE" dirty="0"/>
          </a:p>
          <a:p>
            <a:endParaRPr lang="nl-NL" dirty="0"/>
          </a:p>
        </p:txBody>
      </p:sp>
      <p:sp>
        <p:nvSpPr>
          <p:cNvPr id="4" name="Tijdelijke aanduiding voor dianummer 3"/>
          <p:cNvSpPr>
            <a:spLocks noGrp="1"/>
          </p:cNvSpPr>
          <p:nvPr>
            <p:ph type="sldNum" sz="quarter" idx="10"/>
          </p:nvPr>
        </p:nvSpPr>
        <p:spPr/>
        <p:txBody>
          <a:bodyPr/>
          <a:lstStyle/>
          <a:p>
            <a:pPr>
              <a:defRPr/>
            </a:pPr>
            <a:fld id="{1416EB80-C5FC-4C49-ADFD-C39FD9D1402F}" type="slidenum">
              <a:rPr lang="de-DE" smtClean="0"/>
              <a:pPr>
                <a:defRPr/>
              </a:pPr>
              <a:t>8</a:t>
            </a:fld>
            <a:endParaRPr lang="de-DE"/>
          </a:p>
        </p:txBody>
      </p:sp>
    </p:spTree>
    <p:extLst>
      <p:ext uri="{BB962C8B-B14F-4D97-AF65-F5344CB8AC3E}">
        <p14:creationId xmlns:p14="http://schemas.microsoft.com/office/powerpoint/2010/main" val="21528779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t-EE" dirty="0" err="1"/>
              <a:t>The</a:t>
            </a:r>
            <a:r>
              <a:rPr lang="et-EE" dirty="0"/>
              <a:t> </a:t>
            </a:r>
            <a:r>
              <a:rPr lang="et-EE" dirty="0" err="1"/>
              <a:t>third</a:t>
            </a:r>
            <a:r>
              <a:rPr lang="et-EE" dirty="0"/>
              <a:t> </a:t>
            </a:r>
            <a:r>
              <a:rPr lang="nl-NL" dirty="0"/>
              <a:t>working group will focus on the development of digitally born dictionaries, focusing on the latest developments in e-lexicography and the interface between lexicography and computational linguistics.</a:t>
            </a:r>
            <a:endParaRPr lang="et-EE" dirty="0"/>
          </a:p>
          <a:p>
            <a:r>
              <a:rPr lang="nl-NL" dirty="0"/>
              <a:t>Work will be carried out on</a:t>
            </a:r>
            <a:endParaRPr lang="et-EE" dirty="0"/>
          </a:p>
          <a:p>
            <a:pPr marL="173610" indent="-173610">
              <a:buFont typeface="Arial" panose="020B0604020202020204" pitchFamily="34" charset="0"/>
              <a:buChar char="•"/>
            </a:pPr>
            <a:r>
              <a:rPr lang="nl-NL" dirty="0"/>
              <a:t>The description of the workflow for corpus-based lexicography.</a:t>
            </a:r>
            <a:endParaRPr lang="et-EE" dirty="0"/>
          </a:p>
          <a:p>
            <a:pPr marL="173610" indent="-173610">
              <a:buFont typeface="Arial" panose="020B0604020202020204" pitchFamily="34" charset="0"/>
              <a:buChar char="•"/>
            </a:pPr>
            <a:r>
              <a:rPr lang="nl-NL" dirty="0"/>
              <a:t>Providing an overview of existing software needed to set up this workflow</a:t>
            </a:r>
            <a:endParaRPr lang="et-EE" dirty="0"/>
          </a:p>
          <a:p>
            <a:pPr marL="173610" indent="-173610">
              <a:buFont typeface="Arial" panose="020B0604020202020204" pitchFamily="34" charset="0"/>
              <a:buChar char="•"/>
            </a:pPr>
            <a:r>
              <a:rPr lang="nl-NL" dirty="0"/>
              <a:t>Dictionary writing systems</a:t>
            </a:r>
            <a:endParaRPr lang="et-EE" dirty="0"/>
          </a:p>
          <a:p>
            <a:pPr marL="173610" indent="-173610">
              <a:buFont typeface="Arial" panose="020B0604020202020204" pitchFamily="34" charset="0"/>
              <a:buChar char="•"/>
            </a:pPr>
            <a:r>
              <a:rPr lang="nl-NL" dirty="0"/>
              <a:t>The analysis of the possible impact of automatic acquisition of lexical data.</a:t>
            </a:r>
            <a:endParaRPr lang="et-EE" dirty="0"/>
          </a:p>
          <a:p>
            <a:pPr marL="173610" indent="-173610">
              <a:buFont typeface="Arial" panose="020B0604020202020204" pitchFamily="34" charset="0"/>
              <a:buChar char="•"/>
            </a:pPr>
            <a:r>
              <a:rPr lang="nl-NL" dirty="0"/>
              <a:t>The analysis of the interface between dictionary and computational lexica (cf. wordnets) and syntactically and semantically annotated corpora (cf. FrameNet, SemCor, Senseval).</a:t>
            </a:r>
            <a:endParaRPr lang="et-EE" dirty="0"/>
          </a:p>
          <a:p>
            <a:pPr marL="173610" indent="-173610">
              <a:buFont typeface="Arial" panose="020B0604020202020204" pitchFamily="34" charset="0"/>
              <a:buChar char="•"/>
            </a:pPr>
            <a:r>
              <a:rPr lang="nl-NL" dirty="0"/>
              <a:t>The investigation of the possible use of dictionary content for computational linguistic applications.</a:t>
            </a:r>
            <a:endParaRPr lang="et-EE" dirty="0"/>
          </a:p>
          <a:p>
            <a:pPr marL="173610" indent="-173610">
              <a:buFont typeface="Arial" panose="020B0604020202020204" pitchFamily="34" charset="0"/>
              <a:buChar char="•"/>
            </a:pPr>
            <a:r>
              <a:rPr lang="nl-NL" dirty="0"/>
              <a:t>Organising a training school on innovative approaches in e-lexicography in 2016.</a:t>
            </a:r>
            <a:endParaRPr lang="et-EE" dirty="0"/>
          </a:p>
          <a:p>
            <a:pPr marL="173610" indent="-173610">
              <a:buFont typeface="Arial" panose="020B0604020202020204" pitchFamily="34" charset="0"/>
              <a:buChar char="•"/>
            </a:pPr>
            <a:endParaRPr lang="nl-NL" dirty="0"/>
          </a:p>
        </p:txBody>
      </p:sp>
      <p:sp>
        <p:nvSpPr>
          <p:cNvPr id="4" name="Tijdelijke aanduiding voor dianummer 3"/>
          <p:cNvSpPr>
            <a:spLocks noGrp="1"/>
          </p:cNvSpPr>
          <p:nvPr>
            <p:ph type="sldNum" sz="quarter" idx="10"/>
          </p:nvPr>
        </p:nvSpPr>
        <p:spPr/>
        <p:txBody>
          <a:bodyPr/>
          <a:lstStyle/>
          <a:p>
            <a:pPr>
              <a:defRPr/>
            </a:pPr>
            <a:fld id="{1416EB80-C5FC-4C49-ADFD-C39FD9D1402F}" type="slidenum">
              <a:rPr lang="de-DE" smtClean="0"/>
              <a:pPr>
                <a:defRPr/>
              </a:pPr>
              <a:t>9</a:t>
            </a:fld>
            <a:endParaRPr lang="de-DE"/>
          </a:p>
        </p:txBody>
      </p:sp>
    </p:spTree>
    <p:extLst>
      <p:ext uri="{BB962C8B-B14F-4D97-AF65-F5344CB8AC3E}">
        <p14:creationId xmlns:p14="http://schemas.microsoft.com/office/powerpoint/2010/main" val="381214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fld id="{F4752A78-4E23-477E-B10C-4BEAD380504F}" type="datetimeFigureOut">
              <a:rPr lang="de-DE"/>
              <a:pPr>
                <a:defRPr/>
              </a:pPr>
              <a:t>29.10.2013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91497904-A677-4AA1-B19F-44A6315CC2FD}" type="slidenum">
              <a:rPr lang="de-DE"/>
              <a:pPr>
                <a:defRPr/>
              </a:pPr>
              <a:t>‹nr.›</a:t>
            </a:fld>
            <a:endParaRPr lang="de-DE"/>
          </a:p>
        </p:txBody>
      </p:sp>
    </p:spTree>
    <p:extLst>
      <p:ext uri="{BB962C8B-B14F-4D97-AF65-F5344CB8AC3E}">
        <p14:creationId xmlns:p14="http://schemas.microsoft.com/office/powerpoint/2010/main" val="4130241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FE07C53B-63CC-4BC2-94BF-0260F92FF2B6}" type="datetimeFigureOut">
              <a:rPr lang="de-DE"/>
              <a:pPr>
                <a:defRPr/>
              </a:pPr>
              <a:t>29.10.2013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076A2CE9-49FA-4091-A0F2-3EB25EF2FB9F}" type="slidenum">
              <a:rPr lang="de-DE"/>
              <a:pPr>
                <a:defRPr/>
              </a:pPr>
              <a:t>‹nr.›</a:t>
            </a:fld>
            <a:endParaRPr lang="de-DE"/>
          </a:p>
        </p:txBody>
      </p:sp>
    </p:spTree>
    <p:extLst>
      <p:ext uri="{BB962C8B-B14F-4D97-AF65-F5344CB8AC3E}">
        <p14:creationId xmlns:p14="http://schemas.microsoft.com/office/powerpoint/2010/main" val="925425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12E5350D-14D9-4684-B813-322B12A39F16}" type="datetimeFigureOut">
              <a:rPr lang="de-DE"/>
              <a:pPr>
                <a:defRPr/>
              </a:pPr>
              <a:t>29.10.2013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5AE3C9C8-F4E9-40AC-A195-2BC09A187262}" type="slidenum">
              <a:rPr lang="de-DE"/>
              <a:pPr>
                <a:defRPr/>
              </a:pPr>
              <a:t>‹nr.›</a:t>
            </a:fld>
            <a:endParaRPr lang="de-DE"/>
          </a:p>
        </p:txBody>
      </p:sp>
    </p:spTree>
    <p:extLst>
      <p:ext uri="{BB962C8B-B14F-4D97-AF65-F5344CB8AC3E}">
        <p14:creationId xmlns:p14="http://schemas.microsoft.com/office/powerpoint/2010/main" val="3972756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9F93D68D-EB42-4546-8D38-B2CA3D59BC67}" type="datetimeFigureOut">
              <a:rPr lang="de-DE"/>
              <a:pPr>
                <a:defRPr/>
              </a:pPr>
              <a:t>29.10.2013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DEC655C-3DF5-4AB7-94F3-913CE2E4B2DD}" type="slidenum">
              <a:rPr lang="de-DE"/>
              <a:pPr>
                <a:defRPr/>
              </a:pPr>
              <a:t>‹nr.›</a:t>
            </a:fld>
            <a:endParaRPr lang="de-DE"/>
          </a:p>
        </p:txBody>
      </p:sp>
    </p:spTree>
    <p:extLst>
      <p:ext uri="{BB962C8B-B14F-4D97-AF65-F5344CB8AC3E}">
        <p14:creationId xmlns:p14="http://schemas.microsoft.com/office/powerpoint/2010/main" val="3485708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AEF403C6-23B4-4DAE-8FF5-83E792DFBF32}" type="datetimeFigureOut">
              <a:rPr lang="de-DE"/>
              <a:pPr>
                <a:defRPr/>
              </a:pPr>
              <a:t>29.10.2013</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3BE825EA-EC79-4230-9158-FE061E8C8629}" type="slidenum">
              <a:rPr lang="de-DE"/>
              <a:pPr>
                <a:defRPr/>
              </a:pPr>
              <a:t>‹nr.›</a:t>
            </a:fld>
            <a:endParaRPr lang="de-DE"/>
          </a:p>
        </p:txBody>
      </p:sp>
    </p:spTree>
    <p:extLst>
      <p:ext uri="{BB962C8B-B14F-4D97-AF65-F5344CB8AC3E}">
        <p14:creationId xmlns:p14="http://schemas.microsoft.com/office/powerpoint/2010/main" val="1598770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3"/>
          <p:cNvSpPr>
            <a:spLocks noGrp="1"/>
          </p:cNvSpPr>
          <p:nvPr>
            <p:ph type="dt" sz="half" idx="10"/>
          </p:nvPr>
        </p:nvSpPr>
        <p:spPr/>
        <p:txBody>
          <a:bodyPr/>
          <a:lstStyle>
            <a:lvl1pPr>
              <a:defRPr/>
            </a:lvl1pPr>
          </a:lstStyle>
          <a:p>
            <a:pPr>
              <a:defRPr/>
            </a:pPr>
            <a:fld id="{B343FC8A-2F88-4C18-8533-CDCA39714ED2}" type="datetimeFigureOut">
              <a:rPr lang="de-DE"/>
              <a:pPr>
                <a:defRPr/>
              </a:pPr>
              <a:t>29.10.2013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CE67CE04-4724-48DC-A6B7-E771AF13C02A}" type="slidenum">
              <a:rPr lang="de-DE"/>
              <a:pPr>
                <a:defRPr/>
              </a:pPr>
              <a:t>‹nr.›</a:t>
            </a:fld>
            <a:endParaRPr lang="de-DE"/>
          </a:p>
        </p:txBody>
      </p:sp>
    </p:spTree>
    <p:extLst>
      <p:ext uri="{BB962C8B-B14F-4D97-AF65-F5344CB8AC3E}">
        <p14:creationId xmlns:p14="http://schemas.microsoft.com/office/powerpoint/2010/main" val="2224786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3"/>
          <p:cNvSpPr>
            <a:spLocks noGrp="1"/>
          </p:cNvSpPr>
          <p:nvPr>
            <p:ph type="dt" sz="half" idx="10"/>
          </p:nvPr>
        </p:nvSpPr>
        <p:spPr/>
        <p:txBody>
          <a:bodyPr/>
          <a:lstStyle>
            <a:lvl1pPr>
              <a:defRPr/>
            </a:lvl1pPr>
          </a:lstStyle>
          <a:p>
            <a:pPr>
              <a:defRPr/>
            </a:pPr>
            <a:fld id="{49DBADE7-3C23-422B-AF8C-DA6F11353446}" type="datetimeFigureOut">
              <a:rPr lang="de-DE"/>
              <a:pPr>
                <a:defRPr/>
              </a:pPr>
              <a:t>29.10.2013</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6A48182A-C73C-4734-AC09-D9BAD8575F93}" type="slidenum">
              <a:rPr lang="de-DE"/>
              <a:pPr>
                <a:defRPr/>
              </a:pPr>
              <a:t>‹nr.›</a:t>
            </a:fld>
            <a:endParaRPr lang="de-DE"/>
          </a:p>
        </p:txBody>
      </p:sp>
    </p:spTree>
    <p:extLst>
      <p:ext uri="{BB962C8B-B14F-4D97-AF65-F5344CB8AC3E}">
        <p14:creationId xmlns:p14="http://schemas.microsoft.com/office/powerpoint/2010/main" val="335284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fld id="{327F53D7-E752-4601-BE52-13048FE81C90}" type="datetimeFigureOut">
              <a:rPr lang="de-DE"/>
              <a:pPr>
                <a:defRPr/>
              </a:pPr>
              <a:t>29.10.2013</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2475C555-4735-4E9F-B21F-21BEA49D4152}" type="slidenum">
              <a:rPr lang="de-DE"/>
              <a:pPr>
                <a:defRPr/>
              </a:pPr>
              <a:t>‹nr.›</a:t>
            </a:fld>
            <a:endParaRPr lang="de-DE"/>
          </a:p>
        </p:txBody>
      </p:sp>
    </p:spTree>
    <p:extLst>
      <p:ext uri="{BB962C8B-B14F-4D97-AF65-F5344CB8AC3E}">
        <p14:creationId xmlns:p14="http://schemas.microsoft.com/office/powerpoint/2010/main" val="3021742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BF7FE0AA-9311-4A4F-AB6F-9AD70053A114}" type="datetimeFigureOut">
              <a:rPr lang="de-DE"/>
              <a:pPr>
                <a:defRPr/>
              </a:pPr>
              <a:t>29.10.2013</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E740EF40-3C3C-4EE2-AF90-62A9339D53CD}" type="slidenum">
              <a:rPr lang="de-DE"/>
              <a:pPr>
                <a:defRPr/>
              </a:pPr>
              <a:t>‹nr.›</a:t>
            </a:fld>
            <a:endParaRPr lang="de-DE"/>
          </a:p>
        </p:txBody>
      </p:sp>
    </p:spTree>
    <p:extLst>
      <p:ext uri="{BB962C8B-B14F-4D97-AF65-F5344CB8AC3E}">
        <p14:creationId xmlns:p14="http://schemas.microsoft.com/office/powerpoint/2010/main" val="1253774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89F003EC-4249-43E6-AA4E-6C9F92D85839}" type="datetimeFigureOut">
              <a:rPr lang="de-DE"/>
              <a:pPr>
                <a:defRPr/>
              </a:pPr>
              <a:t>29.10.2013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374FAB9D-8D61-4CD6-A927-097F1432BCAD}" type="slidenum">
              <a:rPr lang="de-DE"/>
              <a:pPr>
                <a:defRPr/>
              </a:pPr>
              <a:t>‹nr.›</a:t>
            </a:fld>
            <a:endParaRPr lang="de-DE"/>
          </a:p>
        </p:txBody>
      </p:sp>
    </p:spTree>
    <p:extLst>
      <p:ext uri="{BB962C8B-B14F-4D97-AF65-F5344CB8AC3E}">
        <p14:creationId xmlns:p14="http://schemas.microsoft.com/office/powerpoint/2010/main" val="190994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C766FB4A-E4D5-4DB0-B3EA-2BE46CA90DF1}" type="datetimeFigureOut">
              <a:rPr lang="de-DE"/>
              <a:pPr>
                <a:defRPr/>
              </a:pPr>
              <a:t>29.10.2013</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15EF430-5BF2-4202-8CBA-617BF171BE6D}" type="slidenum">
              <a:rPr lang="de-DE"/>
              <a:pPr>
                <a:defRPr/>
              </a:pPr>
              <a:t>‹nr.›</a:t>
            </a:fld>
            <a:endParaRPr lang="de-DE"/>
          </a:p>
        </p:txBody>
      </p:sp>
    </p:spTree>
    <p:extLst>
      <p:ext uri="{BB962C8B-B14F-4D97-AF65-F5344CB8AC3E}">
        <p14:creationId xmlns:p14="http://schemas.microsoft.com/office/powerpoint/2010/main" val="555907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nl-NL" smtClean="0"/>
              <a:t>Titelmasterformat durch Klicken bearbeiten</a:t>
            </a:r>
          </a:p>
        </p:txBody>
      </p:sp>
      <p:sp>
        <p:nvSpPr>
          <p:cNvPr id="1027" name="Textplatzhalt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nl-NL" smtClean="0"/>
              <a:t>Textmasterformate durch Klicken bearbeiten</a:t>
            </a:r>
          </a:p>
          <a:p>
            <a:pPr lvl="1"/>
            <a:r>
              <a:rPr lang="de-DE" altLang="nl-NL" smtClean="0"/>
              <a:t>Zweite Ebene</a:t>
            </a:r>
          </a:p>
          <a:p>
            <a:pPr lvl="2"/>
            <a:r>
              <a:rPr lang="de-DE" altLang="nl-NL" smtClean="0"/>
              <a:t>Dritte Ebene</a:t>
            </a:r>
          </a:p>
          <a:p>
            <a:pPr lvl="3"/>
            <a:r>
              <a:rPr lang="de-DE" altLang="nl-NL" smtClean="0"/>
              <a:t>Vierte Ebene</a:t>
            </a:r>
          </a:p>
          <a:p>
            <a:pPr lvl="4"/>
            <a:r>
              <a:rPr lang="de-DE" altLang="nl-NL" smtClean="0"/>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3ABAF76-DA58-4003-95D8-494D3D3235E0}" type="datetimeFigureOut">
              <a:rPr lang="de-DE"/>
              <a:pPr>
                <a:defRPr/>
              </a:pPr>
              <a:t>29.10.2013</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126173E-FE09-4307-85A5-FF9F069160C6}"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cost@inl.n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cost.eu/"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cost.eu/domains_actions/isch/Actions/IS1305"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cost.eu/"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68313" y="981075"/>
            <a:ext cx="8280400" cy="2619375"/>
          </a:xfrm>
        </p:spPr>
        <p:txBody>
          <a:bodyPr rtlCol="0">
            <a:normAutofit fontScale="90000"/>
          </a:bodyPr>
          <a:lstStyle/>
          <a:p>
            <a:pPr eaLnBrk="1" fontAlgn="auto" hangingPunct="1">
              <a:spcAft>
                <a:spcPts val="0"/>
              </a:spcAft>
              <a:defRPr/>
            </a:pPr>
            <a:r>
              <a:rPr lang="de-DE" dirty="0" smtClean="0"/>
              <a:t/>
            </a:r>
            <a:br>
              <a:rPr lang="de-DE" dirty="0" smtClean="0"/>
            </a:br>
            <a:r>
              <a:rPr lang="de-DE" b="1" dirty="0" err="1" smtClean="0"/>
              <a:t>ENeL</a:t>
            </a:r>
            <a:r>
              <a:rPr lang="de-DE" b="1" dirty="0" smtClean="0"/>
              <a:t>:</a:t>
            </a:r>
            <a:br>
              <a:rPr lang="de-DE" b="1" dirty="0" smtClean="0"/>
            </a:br>
            <a:r>
              <a:rPr lang="de-DE" b="1" dirty="0" smtClean="0"/>
              <a:t>European Network </a:t>
            </a:r>
            <a:r>
              <a:rPr lang="de-DE" b="1" dirty="0" err="1" smtClean="0"/>
              <a:t>of</a:t>
            </a:r>
            <a:r>
              <a:rPr lang="de-DE" b="1" dirty="0" smtClean="0"/>
              <a:t> e-</a:t>
            </a:r>
            <a:r>
              <a:rPr lang="de-DE" b="1" dirty="0" err="1" smtClean="0"/>
              <a:t>Lexicography</a:t>
            </a:r>
            <a:r>
              <a:rPr lang="de-DE" b="1" dirty="0" smtClean="0"/>
              <a:t/>
            </a:r>
            <a:br>
              <a:rPr lang="de-DE" b="1" dirty="0" smtClean="0"/>
            </a:br>
            <a:r>
              <a:rPr lang="de-DE" b="1" dirty="0" smtClean="0"/>
              <a:t>COST Action IS1305</a:t>
            </a:r>
            <a:br>
              <a:rPr lang="de-DE" b="1" dirty="0" smtClean="0"/>
            </a:br>
            <a:endParaRPr lang="de-DE" b="1" dirty="0"/>
          </a:p>
        </p:txBody>
      </p:sp>
      <p:sp>
        <p:nvSpPr>
          <p:cNvPr id="3" name="Untertitel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endParaRPr lang="de-D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el 1"/>
          <p:cNvSpPr>
            <a:spLocks noGrp="1"/>
          </p:cNvSpPr>
          <p:nvPr>
            <p:ph type="title"/>
          </p:nvPr>
        </p:nvSpPr>
        <p:spPr/>
        <p:txBody>
          <a:bodyPr/>
          <a:lstStyle/>
          <a:p>
            <a:pPr algn="l"/>
            <a:r>
              <a:rPr lang="en-US" altLang="nl-NL" sz="4000" b="1" dirty="0" err="1" smtClean="0"/>
              <a:t>WG</a:t>
            </a:r>
            <a:r>
              <a:rPr lang="en-US" altLang="nl-NL" sz="4000" b="1" dirty="0" smtClean="0"/>
              <a:t> 4 Lexicography and lexicology from a pan-European perspective</a:t>
            </a:r>
            <a:endParaRPr lang="nl-NL" altLang="nl-NL" sz="4000" dirty="0" smtClean="0"/>
          </a:p>
        </p:txBody>
      </p:sp>
      <p:sp>
        <p:nvSpPr>
          <p:cNvPr id="3" name="Tijdelijke aanduiding voor inhoud 2"/>
          <p:cNvSpPr>
            <a:spLocks noGrp="1"/>
          </p:cNvSpPr>
          <p:nvPr>
            <p:ph idx="1"/>
          </p:nvPr>
        </p:nvSpPr>
        <p:spPr/>
        <p:txBody>
          <a:bodyPr/>
          <a:lstStyle/>
          <a:p>
            <a:pPr>
              <a:defRPr/>
            </a:pPr>
            <a:r>
              <a:rPr lang="et-EE" sz="2400" dirty="0" smtClean="0"/>
              <a:t>D</a:t>
            </a:r>
            <a:r>
              <a:rPr lang="en-US" sz="2400" dirty="0" err="1" smtClean="0"/>
              <a:t>evelop</a:t>
            </a:r>
            <a:r>
              <a:rPr lang="en-US" sz="2400" dirty="0" smtClean="0"/>
              <a:t> </a:t>
            </a:r>
            <a:r>
              <a:rPr lang="en-US" sz="2400" dirty="0"/>
              <a:t>ways in which already existing information from single language dictionaries can be </a:t>
            </a:r>
            <a:r>
              <a:rPr lang="en-US" sz="2400" dirty="0" smtClean="0"/>
              <a:t>displayed and </a:t>
            </a:r>
            <a:r>
              <a:rPr lang="en-US" sz="2400" dirty="0"/>
              <a:t>interlinked to represent more adequately their common European heritage</a:t>
            </a:r>
          </a:p>
          <a:p>
            <a:pPr>
              <a:defRPr/>
            </a:pPr>
            <a:r>
              <a:rPr lang="et-EE" sz="2400" dirty="0"/>
              <a:t>D</a:t>
            </a:r>
            <a:r>
              <a:rPr lang="en-US" sz="2400" dirty="0" err="1" smtClean="0"/>
              <a:t>evelop</a:t>
            </a:r>
            <a:r>
              <a:rPr lang="en-US" sz="2400" dirty="0" smtClean="0"/>
              <a:t> </a:t>
            </a:r>
            <a:r>
              <a:rPr lang="en-US" sz="2400" dirty="0"/>
              <a:t>editorial guidelines for the integration of European information into more traditional and </a:t>
            </a:r>
            <a:r>
              <a:rPr lang="en-US" sz="2400" dirty="0" smtClean="0"/>
              <a:t>into </a:t>
            </a:r>
            <a:r>
              <a:rPr lang="nl-NL" sz="2400" dirty="0" err="1" smtClean="0"/>
              <a:t>innovative</a:t>
            </a:r>
            <a:r>
              <a:rPr lang="nl-NL" sz="2400" dirty="0" smtClean="0"/>
              <a:t> </a:t>
            </a:r>
            <a:r>
              <a:rPr lang="nl-NL" sz="2400" dirty="0"/>
              <a:t>e-</a:t>
            </a:r>
            <a:r>
              <a:rPr lang="nl-NL" sz="2400" dirty="0" err="1"/>
              <a:t>dictionaries</a:t>
            </a:r>
            <a:endParaRPr lang="nl-NL" sz="2400" dirty="0"/>
          </a:p>
          <a:p>
            <a:pPr>
              <a:defRPr/>
            </a:pPr>
            <a:r>
              <a:rPr lang="et-EE" sz="2400" dirty="0"/>
              <a:t>F</a:t>
            </a:r>
            <a:r>
              <a:rPr lang="en-US" sz="2400" dirty="0" err="1" smtClean="0"/>
              <a:t>ind</a:t>
            </a:r>
            <a:r>
              <a:rPr lang="en-US" sz="2400" dirty="0" smtClean="0"/>
              <a:t> </a:t>
            </a:r>
            <a:r>
              <a:rPr lang="en-US" sz="2400" dirty="0"/>
              <a:t>new applications for the very large amount of interconnected dictionary information from </a:t>
            </a:r>
            <a:r>
              <a:rPr lang="en-US" sz="2400" dirty="0" smtClean="0"/>
              <a:t>the European </a:t>
            </a:r>
            <a:r>
              <a:rPr lang="en-US" sz="2400" dirty="0"/>
              <a:t>dictionary portal in the field of digital humanities</a:t>
            </a:r>
          </a:p>
          <a:p>
            <a:pPr>
              <a:defRPr/>
            </a:pPr>
            <a:r>
              <a:rPr lang="et-EE" sz="2400" dirty="0" err="1" smtClean="0"/>
              <a:t>Organise</a:t>
            </a:r>
            <a:r>
              <a:rPr lang="et-EE" sz="2400" dirty="0" smtClean="0"/>
              <a:t> a </a:t>
            </a:r>
            <a:r>
              <a:rPr lang="et-EE" sz="2400" dirty="0" err="1" smtClean="0"/>
              <a:t>training</a:t>
            </a:r>
            <a:r>
              <a:rPr lang="et-EE" sz="2400" dirty="0" smtClean="0"/>
              <a:t> </a:t>
            </a:r>
            <a:r>
              <a:rPr lang="et-EE" sz="2400" dirty="0" err="1" smtClean="0"/>
              <a:t>school</a:t>
            </a:r>
            <a:r>
              <a:rPr lang="et-EE" sz="2400" dirty="0" smtClean="0"/>
              <a:t> </a:t>
            </a:r>
            <a:r>
              <a:rPr lang="et-EE" sz="2400" dirty="0" err="1" smtClean="0"/>
              <a:t>in</a:t>
            </a:r>
            <a:r>
              <a:rPr lang="et-EE" sz="2400" dirty="0" smtClean="0"/>
              <a:t> </a:t>
            </a:r>
            <a:r>
              <a:rPr lang="et-EE" sz="2400" dirty="0" err="1" smtClean="0"/>
              <a:t>lexicography</a:t>
            </a:r>
            <a:r>
              <a:rPr lang="et-EE" sz="2400" dirty="0" smtClean="0"/>
              <a:t> and </a:t>
            </a:r>
            <a:r>
              <a:rPr lang="et-EE" sz="2400" dirty="0" err="1" smtClean="0"/>
              <a:t>lexicology</a:t>
            </a:r>
            <a:r>
              <a:rPr lang="et-EE" sz="2400" dirty="0" smtClean="0"/>
              <a:t> </a:t>
            </a:r>
            <a:r>
              <a:rPr lang="et-EE" sz="2400" dirty="0" err="1" smtClean="0"/>
              <a:t>from</a:t>
            </a:r>
            <a:r>
              <a:rPr lang="et-EE" sz="2400" dirty="0" smtClean="0"/>
              <a:t> a </a:t>
            </a:r>
            <a:r>
              <a:rPr lang="et-EE" sz="2400" dirty="0" err="1" smtClean="0"/>
              <a:t>pan-European</a:t>
            </a:r>
            <a:r>
              <a:rPr lang="et-EE" sz="2400" dirty="0" smtClean="0"/>
              <a:t> </a:t>
            </a:r>
            <a:r>
              <a:rPr lang="et-EE" sz="2400" dirty="0" err="1" smtClean="0"/>
              <a:t>perspective</a:t>
            </a:r>
            <a:r>
              <a:rPr lang="et-EE" sz="2400" dirty="0" smtClean="0"/>
              <a:t> </a:t>
            </a:r>
            <a:r>
              <a:rPr lang="et-EE" sz="2400" dirty="0" err="1" smtClean="0"/>
              <a:t>in</a:t>
            </a:r>
            <a:r>
              <a:rPr lang="et-EE" sz="2400" dirty="0" smtClean="0"/>
              <a:t> 2017</a:t>
            </a:r>
            <a:endParaRPr lang="nl-NL"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a:xfrm>
            <a:off x="323850" y="260350"/>
            <a:ext cx="8229600" cy="850900"/>
          </a:xfrm>
        </p:spPr>
        <p:txBody>
          <a:bodyPr/>
          <a:lstStyle/>
          <a:p>
            <a:pPr algn="l"/>
            <a:r>
              <a:rPr lang="en-GB" altLang="nl-NL" sz="4000" b="1" dirty="0" smtClean="0"/>
              <a:t>Organisation &amp; Management</a:t>
            </a:r>
            <a:endParaRPr lang="en-GB" altLang="nl-NL" sz="4000" dirty="0" smtClean="0"/>
          </a:p>
        </p:txBody>
      </p:sp>
      <p:sp>
        <p:nvSpPr>
          <p:cNvPr id="3" name="Tekstvak 2"/>
          <p:cNvSpPr txBox="1"/>
          <p:nvPr/>
        </p:nvSpPr>
        <p:spPr>
          <a:xfrm>
            <a:off x="468313" y="1341438"/>
            <a:ext cx="8424862" cy="6801862"/>
          </a:xfrm>
          <a:prstGeom prst="rect">
            <a:avLst/>
          </a:prstGeom>
          <a:noFill/>
        </p:spPr>
        <p:txBody>
          <a:bodyPr>
            <a:spAutoFit/>
          </a:bodyPr>
          <a:lstStyle/>
          <a:p>
            <a:pPr marL="457200" indent="-457200">
              <a:buFont typeface="Arial" panose="020B0604020202020204" pitchFamily="34" charset="0"/>
              <a:buChar char="•"/>
              <a:defRPr/>
            </a:pPr>
            <a:r>
              <a:rPr lang="nl-NL" sz="2800" b="1" dirty="0">
                <a:latin typeface="+mn-lt"/>
              </a:rPr>
              <a:t>Management </a:t>
            </a:r>
            <a:r>
              <a:rPr lang="nl-NL" sz="2800" b="1" dirty="0" err="1">
                <a:latin typeface="+mn-lt"/>
              </a:rPr>
              <a:t>Committee</a:t>
            </a:r>
            <a:endParaRPr lang="nl-NL" sz="2800" b="1" dirty="0">
              <a:latin typeface="+mn-lt"/>
            </a:endParaRPr>
          </a:p>
          <a:p>
            <a:pPr>
              <a:defRPr/>
            </a:pPr>
            <a:r>
              <a:rPr lang="nl-NL" sz="2400" i="1" dirty="0">
                <a:latin typeface="+mn-lt"/>
              </a:rPr>
              <a:t>	</a:t>
            </a:r>
            <a:r>
              <a:rPr lang="nl-NL" sz="2400" dirty="0" smtClean="0">
                <a:latin typeface="+mn-lt"/>
              </a:rPr>
              <a:t>Chair</a:t>
            </a:r>
            <a:r>
              <a:rPr lang="et-EE" sz="2400" dirty="0" smtClean="0">
                <a:latin typeface="+mn-lt"/>
              </a:rPr>
              <a:t> (Martin Everaert, INL)</a:t>
            </a:r>
            <a:endParaRPr lang="et-EE" sz="2400" dirty="0">
              <a:latin typeface="+mn-lt"/>
            </a:endParaRPr>
          </a:p>
          <a:p>
            <a:pPr>
              <a:defRPr/>
            </a:pPr>
            <a:r>
              <a:rPr lang="et-EE" sz="2400" dirty="0" smtClean="0">
                <a:latin typeface="+mn-lt"/>
              </a:rPr>
              <a:t>	</a:t>
            </a:r>
            <a:r>
              <a:rPr lang="nl-NL" sz="2400" dirty="0" smtClean="0">
                <a:latin typeface="+mn-lt"/>
              </a:rPr>
              <a:t>Vice-Chair</a:t>
            </a:r>
            <a:r>
              <a:rPr lang="et-EE" sz="2400" dirty="0" smtClean="0">
                <a:latin typeface="+mn-lt"/>
              </a:rPr>
              <a:t> (Iztok Kosem, Trojina)</a:t>
            </a:r>
            <a:endParaRPr lang="et-EE" sz="2400" dirty="0">
              <a:latin typeface="+mn-lt"/>
            </a:endParaRPr>
          </a:p>
          <a:p>
            <a:pPr>
              <a:defRPr/>
            </a:pPr>
            <a:r>
              <a:rPr lang="et-EE" sz="2400" dirty="0" smtClean="0">
                <a:latin typeface="+mn-lt"/>
              </a:rPr>
              <a:t>	</a:t>
            </a:r>
            <a:r>
              <a:rPr lang="nl-NL" sz="2400" dirty="0" smtClean="0">
                <a:latin typeface="+mn-lt"/>
              </a:rPr>
              <a:t>two </a:t>
            </a:r>
            <a:r>
              <a:rPr lang="nl-NL" sz="2400" dirty="0">
                <a:latin typeface="+mn-lt"/>
              </a:rPr>
              <a:t>representatives per COST </a:t>
            </a:r>
            <a:r>
              <a:rPr lang="nl-NL" sz="2400" dirty="0" smtClean="0">
                <a:latin typeface="+mn-lt"/>
              </a:rPr>
              <a:t>country</a:t>
            </a:r>
            <a:endParaRPr lang="nl-NL" sz="2400" dirty="0">
              <a:latin typeface="+mn-lt"/>
            </a:endParaRPr>
          </a:p>
          <a:p>
            <a:pPr marL="342900" indent="-342900">
              <a:buFont typeface="Arial" panose="020B0604020202020204" pitchFamily="34" charset="0"/>
              <a:buChar char="•"/>
              <a:defRPr/>
            </a:pPr>
            <a:r>
              <a:rPr lang="nl-NL" sz="2400" b="1" dirty="0" err="1"/>
              <a:t>Steering</a:t>
            </a:r>
            <a:r>
              <a:rPr lang="nl-NL" sz="2400" b="1" dirty="0"/>
              <a:t> Group</a:t>
            </a:r>
          </a:p>
          <a:p>
            <a:pPr>
              <a:defRPr/>
            </a:pPr>
            <a:r>
              <a:rPr lang="nl-NL" sz="2400" i="1" dirty="0">
                <a:latin typeface="+mn-lt"/>
              </a:rPr>
              <a:t>	</a:t>
            </a:r>
            <a:r>
              <a:rPr lang="nl-NL" sz="2400" dirty="0">
                <a:latin typeface="+mn-lt"/>
              </a:rPr>
              <a:t>Chair </a:t>
            </a:r>
            <a:r>
              <a:rPr lang="nl-NL" sz="2400" dirty="0" err="1">
                <a:latin typeface="+mn-lt"/>
              </a:rPr>
              <a:t>and</a:t>
            </a:r>
            <a:r>
              <a:rPr lang="nl-NL" sz="2400" dirty="0">
                <a:latin typeface="+mn-lt"/>
              </a:rPr>
              <a:t> </a:t>
            </a:r>
            <a:r>
              <a:rPr lang="nl-NL" sz="2400" dirty="0" err="1">
                <a:latin typeface="+mn-lt"/>
              </a:rPr>
              <a:t>Vice</a:t>
            </a:r>
            <a:r>
              <a:rPr lang="nl-NL" sz="2400" dirty="0">
                <a:latin typeface="+mn-lt"/>
              </a:rPr>
              <a:t>-Chair of MC, </a:t>
            </a:r>
            <a:r>
              <a:rPr lang="nl-NL" sz="2400" dirty="0" err="1">
                <a:latin typeface="+mn-lt"/>
              </a:rPr>
              <a:t>Chairs</a:t>
            </a:r>
            <a:r>
              <a:rPr lang="nl-NL" sz="2400" dirty="0">
                <a:latin typeface="+mn-lt"/>
              </a:rPr>
              <a:t> </a:t>
            </a:r>
            <a:r>
              <a:rPr lang="nl-NL" sz="2400" dirty="0" err="1">
                <a:latin typeface="+mn-lt"/>
              </a:rPr>
              <a:t>and</a:t>
            </a:r>
            <a:r>
              <a:rPr lang="nl-NL" sz="2400" dirty="0">
                <a:latin typeface="+mn-lt"/>
              </a:rPr>
              <a:t> </a:t>
            </a:r>
            <a:r>
              <a:rPr lang="nl-NL" sz="2400" dirty="0" err="1">
                <a:latin typeface="+mn-lt"/>
              </a:rPr>
              <a:t>Vice-Chairs</a:t>
            </a:r>
            <a:r>
              <a:rPr lang="nl-NL" sz="2400" dirty="0">
                <a:latin typeface="+mn-lt"/>
              </a:rPr>
              <a:t> of 	</a:t>
            </a:r>
            <a:r>
              <a:rPr lang="nl-NL" sz="2400" dirty="0" err="1">
                <a:latin typeface="+mn-lt"/>
              </a:rPr>
              <a:t>WGs</a:t>
            </a:r>
            <a:r>
              <a:rPr lang="nl-NL" sz="2400" dirty="0">
                <a:latin typeface="+mn-lt"/>
              </a:rPr>
              <a:t>, Short Term </a:t>
            </a:r>
            <a:r>
              <a:rPr lang="nl-NL" sz="2400" dirty="0" err="1">
                <a:latin typeface="+mn-lt"/>
              </a:rPr>
              <a:t>Scientific</a:t>
            </a:r>
            <a:r>
              <a:rPr lang="nl-NL" sz="2400" dirty="0">
                <a:latin typeface="+mn-lt"/>
              </a:rPr>
              <a:t> Mission-manager, Training 	School manager, </a:t>
            </a:r>
            <a:r>
              <a:rPr lang="nl-NL" sz="2400" dirty="0" err="1">
                <a:latin typeface="+mn-lt"/>
              </a:rPr>
              <a:t>Early</a:t>
            </a:r>
            <a:r>
              <a:rPr lang="nl-NL" sz="2400" dirty="0">
                <a:latin typeface="+mn-lt"/>
              </a:rPr>
              <a:t> Stage Researcher </a:t>
            </a:r>
            <a:r>
              <a:rPr lang="nl-NL" sz="2400" dirty="0" err="1">
                <a:latin typeface="+mn-lt"/>
              </a:rPr>
              <a:t>and</a:t>
            </a:r>
            <a:r>
              <a:rPr lang="nl-NL" sz="2400" dirty="0">
                <a:latin typeface="+mn-lt"/>
              </a:rPr>
              <a:t> </a:t>
            </a:r>
            <a:r>
              <a:rPr lang="nl-NL" sz="2400" dirty="0" err="1">
                <a:latin typeface="+mn-lt"/>
              </a:rPr>
              <a:t>Female</a:t>
            </a:r>
            <a:r>
              <a:rPr lang="nl-NL" sz="2400" dirty="0">
                <a:latin typeface="+mn-lt"/>
              </a:rPr>
              <a:t> 	Researcher-manager</a:t>
            </a:r>
          </a:p>
          <a:p>
            <a:pPr marL="342900" indent="-342900">
              <a:buFont typeface="Arial" panose="020B0604020202020204" pitchFamily="34" charset="0"/>
              <a:buChar char="•"/>
              <a:defRPr/>
            </a:pPr>
            <a:r>
              <a:rPr lang="nl-NL" sz="2400" b="1" dirty="0" err="1"/>
              <a:t>Working</a:t>
            </a:r>
            <a:r>
              <a:rPr lang="nl-NL" sz="2400" b="1" dirty="0"/>
              <a:t> </a:t>
            </a:r>
            <a:r>
              <a:rPr lang="nl-NL" sz="2400" b="1" dirty="0" err="1"/>
              <a:t>groups</a:t>
            </a:r>
            <a:r>
              <a:rPr lang="nl-NL" sz="2400" b="1" dirty="0"/>
              <a:t> (</a:t>
            </a:r>
            <a:r>
              <a:rPr lang="nl-NL" sz="2400" b="1" dirty="0" err="1"/>
              <a:t>WG</a:t>
            </a:r>
            <a:r>
              <a:rPr lang="nl-NL" sz="2400" b="1" dirty="0"/>
              <a:t> 1, </a:t>
            </a:r>
            <a:r>
              <a:rPr lang="nl-NL" sz="2400" b="1" dirty="0" err="1"/>
              <a:t>WG</a:t>
            </a:r>
            <a:r>
              <a:rPr lang="nl-NL" sz="2400" b="1" dirty="0"/>
              <a:t> 2, </a:t>
            </a:r>
            <a:r>
              <a:rPr lang="nl-NL" sz="2400" b="1" dirty="0" err="1"/>
              <a:t>WG</a:t>
            </a:r>
            <a:r>
              <a:rPr lang="nl-NL" sz="2400" b="1" dirty="0"/>
              <a:t> 3, </a:t>
            </a:r>
            <a:r>
              <a:rPr lang="nl-NL" sz="2400" b="1" dirty="0" err="1"/>
              <a:t>WG</a:t>
            </a:r>
            <a:r>
              <a:rPr lang="nl-NL" sz="2400" b="1" dirty="0"/>
              <a:t> 4)</a:t>
            </a:r>
          </a:p>
          <a:p>
            <a:pPr>
              <a:defRPr/>
            </a:pPr>
            <a:r>
              <a:rPr lang="nl-NL" sz="2400" i="1" dirty="0">
                <a:solidFill>
                  <a:prstClr val="black"/>
                </a:solidFill>
                <a:latin typeface="Calibri"/>
              </a:rPr>
              <a:t>	</a:t>
            </a:r>
            <a:r>
              <a:rPr lang="nl-NL" sz="2400" dirty="0">
                <a:solidFill>
                  <a:prstClr val="black"/>
                </a:solidFill>
                <a:latin typeface="Calibri"/>
              </a:rPr>
              <a:t>WG Chair </a:t>
            </a:r>
            <a:r>
              <a:rPr lang="nl-NL" sz="2400" dirty="0" err="1">
                <a:solidFill>
                  <a:prstClr val="black"/>
                </a:solidFill>
                <a:latin typeface="Calibri"/>
              </a:rPr>
              <a:t>and</a:t>
            </a:r>
            <a:r>
              <a:rPr lang="nl-NL" sz="2400" dirty="0">
                <a:solidFill>
                  <a:prstClr val="black"/>
                </a:solidFill>
                <a:latin typeface="Calibri"/>
              </a:rPr>
              <a:t> WG </a:t>
            </a:r>
            <a:r>
              <a:rPr lang="nl-NL" sz="2400" dirty="0" err="1">
                <a:solidFill>
                  <a:prstClr val="black"/>
                </a:solidFill>
                <a:latin typeface="Calibri"/>
              </a:rPr>
              <a:t>Vice</a:t>
            </a:r>
            <a:r>
              <a:rPr lang="nl-NL" sz="2400" dirty="0">
                <a:solidFill>
                  <a:prstClr val="black"/>
                </a:solidFill>
                <a:latin typeface="Calibri"/>
              </a:rPr>
              <a:t>-Chair</a:t>
            </a:r>
          </a:p>
          <a:p>
            <a:pPr marL="342900" indent="-342900">
              <a:buFont typeface="Arial" panose="020B0604020202020204" pitchFamily="34" charset="0"/>
              <a:buChar char="•"/>
              <a:defRPr/>
            </a:pPr>
            <a:r>
              <a:rPr lang="en-GB" sz="2400" b="1" dirty="0"/>
              <a:t>Training school manager</a:t>
            </a:r>
          </a:p>
          <a:p>
            <a:pPr marL="342900" indent="-342900">
              <a:buFont typeface="Arial" panose="020B0604020202020204" pitchFamily="34" charset="0"/>
              <a:buChar char="•"/>
              <a:defRPr/>
            </a:pPr>
            <a:r>
              <a:rPr lang="en-GB" sz="2400" b="1" dirty="0"/>
              <a:t>ESR and Female Researcher manager</a:t>
            </a:r>
          </a:p>
          <a:p>
            <a:pPr marL="342900" indent="-342900">
              <a:buFont typeface="Arial" panose="020B0604020202020204" pitchFamily="34" charset="0"/>
              <a:buChar char="•"/>
              <a:defRPr/>
            </a:pPr>
            <a:r>
              <a:rPr lang="en-GB" sz="2400" b="1" dirty="0"/>
              <a:t>STSM manager</a:t>
            </a:r>
            <a:endParaRPr lang="nl-NL" sz="2400" dirty="0">
              <a:solidFill>
                <a:prstClr val="black"/>
              </a:solidFill>
              <a:latin typeface="Calibri"/>
            </a:endParaRPr>
          </a:p>
          <a:p>
            <a:pPr>
              <a:defRPr/>
            </a:pPr>
            <a:endParaRPr lang="nl-NL" sz="2400" b="1" dirty="0"/>
          </a:p>
          <a:p>
            <a:pPr>
              <a:defRPr/>
            </a:pPr>
            <a:endParaRPr lang="nl-NL" sz="2400" dirty="0">
              <a:latin typeface="+mn-lt"/>
            </a:endParaRPr>
          </a:p>
          <a:p>
            <a:pPr>
              <a:defRPr/>
            </a:pPr>
            <a:endParaRPr lang="nl-NL" sz="2400" b="1" dirty="0"/>
          </a:p>
          <a:p>
            <a:pPr>
              <a:defRPr/>
            </a:pPr>
            <a:endParaRPr lang="nl-NL" sz="2400" i="1" dirty="0">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548681"/>
            <a:ext cx="7772400" cy="1152127"/>
          </a:xfrm>
        </p:spPr>
        <p:txBody>
          <a:bodyPr/>
          <a:lstStyle/>
          <a:p>
            <a:pPr algn="l"/>
            <a:r>
              <a:rPr lang="nl-NL" b="1" dirty="0" smtClean="0"/>
              <a:t>Meetings (2014)</a:t>
            </a:r>
            <a:endParaRPr lang="nl-NL" b="1" dirty="0"/>
          </a:p>
        </p:txBody>
      </p:sp>
      <p:sp>
        <p:nvSpPr>
          <p:cNvPr id="3" name="Ondertitel 2"/>
          <p:cNvSpPr>
            <a:spLocks noGrp="1"/>
          </p:cNvSpPr>
          <p:nvPr>
            <p:ph type="subTitle" idx="1"/>
          </p:nvPr>
        </p:nvSpPr>
        <p:spPr>
          <a:xfrm>
            <a:off x="1371600" y="1916832"/>
            <a:ext cx="6400800" cy="3721968"/>
          </a:xfrm>
        </p:spPr>
        <p:txBody>
          <a:bodyPr/>
          <a:lstStyle/>
          <a:p>
            <a:pPr algn="l"/>
            <a:endParaRPr lang="nl-NL" dirty="0" smtClean="0"/>
          </a:p>
          <a:p>
            <a:pPr algn="l"/>
            <a:r>
              <a:rPr lang="nl-NL" dirty="0" smtClean="0"/>
              <a:t>16-01-2014 Leiden</a:t>
            </a:r>
          </a:p>
          <a:p>
            <a:pPr algn="l"/>
            <a:r>
              <a:rPr lang="nl-NL" dirty="0" smtClean="0"/>
              <a:t>- Meeting MC </a:t>
            </a:r>
            <a:r>
              <a:rPr lang="nl-NL" dirty="0" err="1" smtClean="0"/>
              <a:t>and</a:t>
            </a:r>
            <a:r>
              <a:rPr lang="nl-NL" dirty="0" smtClean="0"/>
              <a:t> </a:t>
            </a:r>
            <a:r>
              <a:rPr lang="nl-NL" dirty="0" err="1" smtClean="0"/>
              <a:t>WGs</a:t>
            </a:r>
            <a:endParaRPr lang="nl-NL" dirty="0" smtClean="0"/>
          </a:p>
          <a:p>
            <a:pPr algn="l"/>
            <a:endParaRPr lang="nl-NL" dirty="0" smtClean="0"/>
          </a:p>
          <a:p>
            <a:pPr algn="l"/>
            <a:r>
              <a:rPr lang="nl-NL" dirty="0" smtClean="0"/>
              <a:t>19/20-07-2014 Bolzano (EURALEX)</a:t>
            </a:r>
          </a:p>
          <a:p>
            <a:pPr algn="l"/>
            <a:r>
              <a:rPr lang="nl-NL" dirty="0" smtClean="0"/>
              <a:t>- Meeting MC, SG </a:t>
            </a:r>
            <a:r>
              <a:rPr lang="nl-NL" dirty="0" err="1" smtClean="0"/>
              <a:t>and</a:t>
            </a:r>
            <a:r>
              <a:rPr lang="nl-NL" dirty="0" smtClean="0"/>
              <a:t> </a:t>
            </a:r>
            <a:r>
              <a:rPr lang="nl-NL" dirty="0" err="1" smtClean="0"/>
              <a:t>WGs</a:t>
            </a:r>
            <a:endParaRPr lang="nl-NL" dirty="0" smtClean="0"/>
          </a:p>
          <a:p>
            <a:pPr algn="l"/>
            <a:endParaRPr lang="nl-NL" dirty="0"/>
          </a:p>
        </p:txBody>
      </p:sp>
    </p:spTree>
    <p:extLst>
      <p:ext uri="{BB962C8B-B14F-4D97-AF65-F5344CB8AC3E}">
        <p14:creationId xmlns:p14="http://schemas.microsoft.com/office/powerpoint/2010/main" val="707325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nhaltsplatzhalter 3" descr="europe-map-2.png"/>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1814" y="-11113"/>
            <a:ext cx="5899150" cy="6869113"/>
          </a:xfrm>
        </p:spPr>
      </p:pic>
      <p:sp>
        <p:nvSpPr>
          <p:cNvPr id="7" name="Flussdiagramm: Verbindungsstelle 6"/>
          <p:cNvSpPr/>
          <p:nvPr/>
        </p:nvSpPr>
        <p:spPr>
          <a:xfrm>
            <a:off x="3276600" y="3644900"/>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9" name="Flussdiagramm: Verbindungsstelle 8"/>
          <p:cNvSpPr/>
          <p:nvPr/>
        </p:nvSpPr>
        <p:spPr>
          <a:xfrm>
            <a:off x="3240088" y="3905250"/>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10" name="Flussdiagramm: Verbindungsstelle 9"/>
          <p:cNvSpPr/>
          <p:nvPr/>
        </p:nvSpPr>
        <p:spPr>
          <a:xfrm>
            <a:off x="3168650" y="3060700"/>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11" name="Flussdiagramm: Verbindungsstelle 10"/>
          <p:cNvSpPr/>
          <p:nvPr/>
        </p:nvSpPr>
        <p:spPr>
          <a:xfrm>
            <a:off x="2652713" y="4102100"/>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12" name="Flussdiagramm: Verbindungsstelle 11"/>
          <p:cNvSpPr/>
          <p:nvPr/>
        </p:nvSpPr>
        <p:spPr>
          <a:xfrm>
            <a:off x="468313" y="5184775"/>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13" name="Flussdiagramm: Verbindungsstelle 12"/>
          <p:cNvSpPr/>
          <p:nvPr/>
        </p:nvSpPr>
        <p:spPr>
          <a:xfrm>
            <a:off x="2484438" y="4392613"/>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14" name="Flussdiagramm: Verbindungsstelle 13"/>
          <p:cNvSpPr/>
          <p:nvPr/>
        </p:nvSpPr>
        <p:spPr>
          <a:xfrm>
            <a:off x="2786063" y="4679950"/>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15" name="Flussdiagramm: Verbindungsstelle 14"/>
          <p:cNvSpPr/>
          <p:nvPr/>
        </p:nvSpPr>
        <p:spPr>
          <a:xfrm>
            <a:off x="3203575" y="4284663"/>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16" name="Flussdiagramm: Verbindungsstelle 15"/>
          <p:cNvSpPr/>
          <p:nvPr/>
        </p:nvSpPr>
        <p:spPr>
          <a:xfrm>
            <a:off x="2947988" y="4319588"/>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17" name="Flussdiagramm: Verbindungsstelle 16"/>
          <p:cNvSpPr/>
          <p:nvPr/>
        </p:nvSpPr>
        <p:spPr>
          <a:xfrm>
            <a:off x="2987675" y="3902075"/>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18" name="Flussdiagramm: Verbindungsstelle 17"/>
          <p:cNvSpPr/>
          <p:nvPr/>
        </p:nvSpPr>
        <p:spPr>
          <a:xfrm>
            <a:off x="4103688" y="4572000"/>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19" name="Flussdiagramm: Verbindungsstelle 18"/>
          <p:cNvSpPr/>
          <p:nvPr/>
        </p:nvSpPr>
        <p:spPr>
          <a:xfrm>
            <a:off x="4343400" y="2700338"/>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20" name="Flussdiagramm: Verbindungsstelle 19"/>
          <p:cNvSpPr/>
          <p:nvPr/>
        </p:nvSpPr>
        <p:spPr>
          <a:xfrm>
            <a:off x="3104718" y="5197113"/>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21" name="Flussdiagramm: Verbindungsstelle 20"/>
          <p:cNvSpPr/>
          <p:nvPr/>
        </p:nvSpPr>
        <p:spPr>
          <a:xfrm>
            <a:off x="4211638" y="2087563"/>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22" name="Flussdiagramm: Verbindungsstelle 21"/>
          <p:cNvSpPr/>
          <p:nvPr/>
        </p:nvSpPr>
        <p:spPr>
          <a:xfrm>
            <a:off x="179388" y="5867400"/>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23" name="Flussdiagramm: Verbindungsstelle 22"/>
          <p:cNvSpPr/>
          <p:nvPr/>
        </p:nvSpPr>
        <p:spPr>
          <a:xfrm>
            <a:off x="2376488" y="3708400"/>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24" name="Flussdiagramm: Verbindungsstelle 23"/>
          <p:cNvSpPr/>
          <p:nvPr/>
        </p:nvSpPr>
        <p:spPr>
          <a:xfrm>
            <a:off x="2528888" y="3527425"/>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25" name="Flussdiagramm: Verbindungsstelle 24"/>
          <p:cNvSpPr/>
          <p:nvPr/>
        </p:nvSpPr>
        <p:spPr>
          <a:xfrm>
            <a:off x="2987675" y="2303463"/>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26" name="Flussdiagramm: Verbindungsstelle 25"/>
          <p:cNvSpPr/>
          <p:nvPr/>
        </p:nvSpPr>
        <p:spPr>
          <a:xfrm>
            <a:off x="4211638" y="3671888"/>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27" name="Flussdiagramm: Verbindungsstelle 26"/>
          <p:cNvSpPr/>
          <p:nvPr/>
        </p:nvSpPr>
        <p:spPr>
          <a:xfrm>
            <a:off x="5111750" y="4859338"/>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28" name="Flussdiagramm: Verbindungsstelle 27"/>
          <p:cNvSpPr/>
          <p:nvPr/>
        </p:nvSpPr>
        <p:spPr>
          <a:xfrm>
            <a:off x="3708400" y="2268538"/>
            <a:ext cx="114300" cy="114300"/>
          </a:xfrm>
          <a:prstGeom prst="flowChartConnector">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29" name="Flussdiagramm: Verbindungsstelle 28"/>
          <p:cNvSpPr/>
          <p:nvPr/>
        </p:nvSpPr>
        <p:spPr>
          <a:xfrm>
            <a:off x="1403350" y="3708400"/>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30" name="Flussdiagramm: Verbindungsstelle 29"/>
          <p:cNvSpPr/>
          <p:nvPr/>
        </p:nvSpPr>
        <p:spPr>
          <a:xfrm>
            <a:off x="1555750" y="2952750"/>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3098" name="Textfeld 30"/>
          <p:cNvSpPr txBox="1">
            <a:spLocks noChangeArrowheads="1"/>
          </p:cNvSpPr>
          <p:nvPr/>
        </p:nvSpPr>
        <p:spPr bwMode="auto">
          <a:xfrm>
            <a:off x="6156325" y="476250"/>
            <a:ext cx="273685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nl-NL" sz="2800" dirty="0" err="1">
                <a:solidFill>
                  <a:prstClr val="black"/>
                </a:solidFill>
              </a:rPr>
              <a:t>ENeL</a:t>
            </a:r>
            <a:r>
              <a:rPr lang="de-DE" altLang="nl-NL" sz="2800" dirty="0">
                <a:solidFill>
                  <a:prstClr val="black"/>
                </a:solidFill>
              </a:rPr>
              <a:t>: European Network </a:t>
            </a:r>
            <a:r>
              <a:rPr lang="de-DE" altLang="nl-NL" sz="2800" dirty="0" err="1">
                <a:solidFill>
                  <a:prstClr val="black"/>
                </a:solidFill>
              </a:rPr>
              <a:t>of</a:t>
            </a:r>
            <a:r>
              <a:rPr lang="de-DE" altLang="nl-NL" sz="2800" dirty="0">
                <a:solidFill>
                  <a:prstClr val="black"/>
                </a:solidFill>
              </a:rPr>
              <a:t> e-</a:t>
            </a:r>
            <a:r>
              <a:rPr lang="de-DE" altLang="nl-NL" sz="2800" dirty="0" err="1">
                <a:solidFill>
                  <a:prstClr val="black"/>
                </a:solidFill>
              </a:rPr>
              <a:t>Lexicography</a:t>
            </a:r>
            <a:endParaRPr lang="de-DE" altLang="nl-NL" sz="2800" dirty="0">
              <a:solidFill>
                <a:prstClr val="black"/>
              </a:solidFill>
            </a:endParaRPr>
          </a:p>
        </p:txBody>
      </p:sp>
      <p:sp>
        <p:nvSpPr>
          <p:cNvPr id="31" name="Flussdiagramm: Verbindungsstelle 30"/>
          <p:cNvSpPr/>
          <p:nvPr/>
        </p:nvSpPr>
        <p:spPr>
          <a:xfrm>
            <a:off x="4140200" y="3995738"/>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32" name="Flussdiagramm: Verbindungsstelle 31"/>
          <p:cNvSpPr/>
          <p:nvPr/>
        </p:nvSpPr>
        <p:spPr>
          <a:xfrm>
            <a:off x="3527425" y="4103688"/>
            <a:ext cx="114300" cy="114300"/>
          </a:xfrm>
          <a:prstGeom prst="flowChartConnector">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33" name="Flussdiagramm: Verbindungsstelle 32"/>
          <p:cNvSpPr/>
          <p:nvPr/>
        </p:nvSpPr>
        <p:spPr>
          <a:xfrm>
            <a:off x="3563938" y="4859338"/>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34" name="Flussdiagramm: Verbindungsstelle 33"/>
          <p:cNvSpPr/>
          <p:nvPr/>
        </p:nvSpPr>
        <p:spPr>
          <a:xfrm>
            <a:off x="5003800" y="6156325"/>
            <a:ext cx="114300" cy="114300"/>
          </a:xfrm>
          <a:prstGeom prst="flowChartConnector">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35" name="Flussdiagramm: Verbindungsstelle 34"/>
          <p:cNvSpPr/>
          <p:nvPr/>
        </p:nvSpPr>
        <p:spPr>
          <a:xfrm>
            <a:off x="1728788" y="3671888"/>
            <a:ext cx="114300" cy="114300"/>
          </a:xfrm>
          <a:prstGeom prst="flowChartConnector">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cxnSp>
        <p:nvCxnSpPr>
          <p:cNvPr id="37" name="Gerade Verbindung 36"/>
          <p:cNvCxnSpPr>
            <a:stCxn id="14" idx="6"/>
            <a:endCxn id="33" idx="2"/>
          </p:cNvCxnSpPr>
          <p:nvPr/>
        </p:nvCxnSpPr>
        <p:spPr>
          <a:xfrm>
            <a:off x="2900363" y="4737100"/>
            <a:ext cx="663575" cy="1793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Gerade Verbindung 38"/>
          <p:cNvCxnSpPr>
            <a:stCxn id="25" idx="3"/>
            <a:endCxn id="35" idx="7"/>
          </p:cNvCxnSpPr>
          <p:nvPr/>
        </p:nvCxnSpPr>
        <p:spPr>
          <a:xfrm flipH="1">
            <a:off x="1825625" y="2400300"/>
            <a:ext cx="1179513" cy="128905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Gerade Verbindung 42"/>
          <p:cNvCxnSpPr>
            <a:endCxn id="35" idx="0"/>
          </p:cNvCxnSpPr>
          <p:nvPr/>
        </p:nvCxnSpPr>
        <p:spPr>
          <a:xfrm>
            <a:off x="1619250" y="3068638"/>
            <a:ext cx="166688" cy="60325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Gerade Verbindung 44"/>
          <p:cNvCxnSpPr>
            <a:stCxn id="28" idx="4"/>
            <a:endCxn id="32" idx="0"/>
          </p:cNvCxnSpPr>
          <p:nvPr/>
        </p:nvCxnSpPr>
        <p:spPr>
          <a:xfrm flipH="1">
            <a:off x="3584575" y="2382838"/>
            <a:ext cx="180975" cy="172085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Gerade Verbindung 47"/>
          <p:cNvCxnSpPr>
            <a:stCxn id="7" idx="5"/>
            <a:endCxn id="18" idx="1"/>
          </p:cNvCxnSpPr>
          <p:nvPr/>
        </p:nvCxnSpPr>
        <p:spPr>
          <a:xfrm>
            <a:off x="3373438" y="3741738"/>
            <a:ext cx="747712" cy="84772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Gerade Verbindung 51"/>
          <p:cNvCxnSpPr>
            <a:stCxn id="16" idx="5"/>
            <a:endCxn id="18" idx="3"/>
          </p:cNvCxnSpPr>
          <p:nvPr/>
        </p:nvCxnSpPr>
        <p:spPr>
          <a:xfrm>
            <a:off x="3044825" y="4416425"/>
            <a:ext cx="1076325" cy="25241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Gerade Verbindung 53"/>
          <p:cNvCxnSpPr>
            <a:stCxn id="24" idx="3"/>
            <a:endCxn id="23" idx="7"/>
          </p:cNvCxnSpPr>
          <p:nvPr/>
        </p:nvCxnSpPr>
        <p:spPr>
          <a:xfrm flipH="1">
            <a:off x="2473325" y="3624263"/>
            <a:ext cx="73025" cy="101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Gerade Verbindung 55"/>
          <p:cNvCxnSpPr>
            <a:stCxn id="22" idx="0"/>
            <a:endCxn id="12" idx="3"/>
          </p:cNvCxnSpPr>
          <p:nvPr/>
        </p:nvCxnSpPr>
        <p:spPr>
          <a:xfrm flipV="1">
            <a:off x="236538" y="5281613"/>
            <a:ext cx="249237" cy="58578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Gerade Verbindung 57"/>
          <p:cNvCxnSpPr>
            <a:stCxn id="12" idx="7"/>
            <a:endCxn id="15" idx="3"/>
          </p:cNvCxnSpPr>
          <p:nvPr/>
        </p:nvCxnSpPr>
        <p:spPr>
          <a:xfrm flipV="1">
            <a:off x="565150" y="4381500"/>
            <a:ext cx="2655888" cy="82073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 Verbindung 61"/>
          <p:cNvCxnSpPr>
            <a:stCxn id="20" idx="1"/>
            <a:endCxn id="29" idx="5"/>
          </p:cNvCxnSpPr>
          <p:nvPr/>
        </p:nvCxnSpPr>
        <p:spPr>
          <a:xfrm flipH="1" flipV="1">
            <a:off x="1500911" y="3805961"/>
            <a:ext cx="1620546" cy="140789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Gerade Verbindung 63"/>
          <p:cNvCxnSpPr>
            <a:stCxn id="34" idx="1"/>
            <a:endCxn id="9" idx="4"/>
          </p:cNvCxnSpPr>
          <p:nvPr/>
        </p:nvCxnSpPr>
        <p:spPr>
          <a:xfrm flipH="1" flipV="1">
            <a:off x="3297238" y="4019550"/>
            <a:ext cx="1724025" cy="215423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Gerade Verbindung 65"/>
          <p:cNvCxnSpPr>
            <a:stCxn id="21" idx="2"/>
            <a:endCxn id="28" idx="6"/>
          </p:cNvCxnSpPr>
          <p:nvPr/>
        </p:nvCxnSpPr>
        <p:spPr>
          <a:xfrm flipH="1">
            <a:off x="3822700" y="2144713"/>
            <a:ext cx="388938" cy="1809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Gerade Verbindung 68"/>
          <p:cNvCxnSpPr>
            <a:stCxn id="28" idx="2"/>
            <a:endCxn id="25" idx="6"/>
          </p:cNvCxnSpPr>
          <p:nvPr/>
        </p:nvCxnSpPr>
        <p:spPr>
          <a:xfrm flipH="1">
            <a:off x="3101975" y="2325688"/>
            <a:ext cx="606425" cy="3492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Gerade Verbindung 70"/>
          <p:cNvCxnSpPr>
            <a:stCxn id="164" idx="4"/>
            <a:endCxn id="10" idx="0"/>
          </p:cNvCxnSpPr>
          <p:nvPr/>
        </p:nvCxnSpPr>
        <p:spPr>
          <a:xfrm>
            <a:off x="3117850" y="2454275"/>
            <a:ext cx="107950" cy="60642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Gerade Verbindung 72"/>
          <p:cNvCxnSpPr>
            <a:stCxn id="10" idx="7"/>
          </p:cNvCxnSpPr>
          <p:nvPr/>
        </p:nvCxnSpPr>
        <p:spPr>
          <a:xfrm flipV="1">
            <a:off x="3265488" y="2349500"/>
            <a:ext cx="442912" cy="72866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Gerade Verbindung 74"/>
          <p:cNvCxnSpPr>
            <a:stCxn id="21" idx="3"/>
            <a:endCxn id="10" idx="6"/>
          </p:cNvCxnSpPr>
          <p:nvPr/>
        </p:nvCxnSpPr>
        <p:spPr>
          <a:xfrm flipH="1">
            <a:off x="3282950" y="2184400"/>
            <a:ext cx="946150" cy="93345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Gerade Verbindung 77"/>
          <p:cNvCxnSpPr>
            <a:stCxn id="23" idx="5"/>
            <a:endCxn id="13" idx="0"/>
          </p:cNvCxnSpPr>
          <p:nvPr/>
        </p:nvCxnSpPr>
        <p:spPr>
          <a:xfrm>
            <a:off x="2473325" y="3805238"/>
            <a:ext cx="68263" cy="5873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Gerade Verbindung 79"/>
          <p:cNvCxnSpPr>
            <a:stCxn id="12" idx="7"/>
            <a:endCxn id="23" idx="3"/>
          </p:cNvCxnSpPr>
          <p:nvPr/>
        </p:nvCxnSpPr>
        <p:spPr>
          <a:xfrm flipV="1">
            <a:off x="565150" y="3805238"/>
            <a:ext cx="1828800" cy="13970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Gerade Verbindung 81"/>
          <p:cNvCxnSpPr>
            <a:stCxn id="22" idx="0"/>
            <a:endCxn id="23" idx="4"/>
          </p:cNvCxnSpPr>
          <p:nvPr/>
        </p:nvCxnSpPr>
        <p:spPr>
          <a:xfrm flipV="1">
            <a:off x="236538" y="3822700"/>
            <a:ext cx="2197100" cy="20447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Gerade Verbindung 83"/>
          <p:cNvCxnSpPr>
            <a:stCxn id="7" idx="2"/>
            <a:endCxn id="23" idx="6"/>
          </p:cNvCxnSpPr>
          <p:nvPr/>
        </p:nvCxnSpPr>
        <p:spPr>
          <a:xfrm flipH="1">
            <a:off x="2490788" y="3702050"/>
            <a:ext cx="785812" cy="635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Gerade Verbindung 85"/>
          <p:cNvCxnSpPr>
            <a:stCxn id="24" idx="2"/>
            <a:endCxn id="30" idx="5"/>
          </p:cNvCxnSpPr>
          <p:nvPr/>
        </p:nvCxnSpPr>
        <p:spPr>
          <a:xfrm flipH="1" flipV="1">
            <a:off x="1652588" y="3049588"/>
            <a:ext cx="876300" cy="53498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Gerade Verbindung 89"/>
          <p:cNvCxnSpPr>
            <a:stCxn id="17" idx="4"/>
            <a:endCxn id="16" idx="0"/>
          </p:cNvCxnSpPr>
          <p:nvPr/>
        </p:nvCxnSpPr>
        <p:spPr>
          <a:xfrm flipH="1">
            <a:off x="3005138" y="4016375"/>
            <a:ext cx="39687" cy="30321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Gerade Verbindung 91"/>
          <p:cNvCxnSpPr>
            <a:stCxn id="11" idx="1"/>
            <a:endCxn id="23" idx="5"/>
          </p:cNvCxnSpPr>
          <p:nvPr/>
        </p:nvCxnSpPr>
        <p:spPr>
          <a:xfrm flipH="1" flipV="1">
            <a:off x="2473325" y="3805238"/>
            <a:ext cx="196850" cy="31432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Gerade Verbindung 95"/>
          <p:cNvCxnSpPr>
            <a:stCxn id="27" idx="1"/>
            <a:endCxn id="32" idx="5"/>
          </p:cNvCxnSpPr>
          <p:nvPr/>
        </p:nvCxnSpPr>
        <p:spPr>
          <a:xfrm flipH="1" flipV="1">
            <a:off x="3624263" y="4200525"/>
            <a:ext cx="1504950" cy="6762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Gerade Verbindung 97"/>
          <p:cNvCxnSpPr>
            <a:stCxn id="27" idx="3"/>
            <a:endCxn id="33" idx="6"/>
          </p:cNvCxnSpPr>
          <p:nvPr/>
        </p:nvCxnSpPr>
        <p:spPr>
          <a:xfrm flipH="1" flipV="1">
            <a:off x="3678238" y="4916488"/>
            <a:ext cx="1450975" cy="3968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Gerade Verbindung 99"/>
          <p:cNvCxnSpPr>
            <a:stCxn id="19" idx="4"/>
            <a:endCxn id="26" idx="0"/>
          </p:cNvCxnSpPr>
          <p:nvPr/>
        </p:nvCxnSpPr>
        <p:spPr>
          <a:xfrm flipH="1">
            <a:off x="4268788" y="2814638"/>
            <a:ext cx="131762" cy="85725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Gerade Verbindung 102"/>
          <p:cNvCxnSpPr>
            <a:stCxn id="19" idx="3"/>
            <a:endCxn id="23" idx="6"/>
          </p:cNvCxnSpPr>
          <p:nvPr/>
        </p:nvCxnSpPr>
        <p:spPr>
          <a:xfrm flipH="1">
            <a:off x="2490788" y="2797175"/>
            <a:ext cx="1870075" cy="9683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Gerade Verbindung 104"/>
          <p:cNvCxnSpPr>
            <a:stCxn id="7" idx="3"/>
            <a:endCxn id="17" idx="7"/>
          </p:cNvCxnSpPr>
          <p:nvPr/>
        </p:nvCxnSpPr>
        <p:spPr>
          <a:xfrm flipH="1">
            <a:off x="3084513" y="3741738"/>
            <a:ext cx="209550" cy="177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Gerade Verbindung 107"/>
          <p:cNvCxnSpPr>
            <a:stCxn id="31" idx="3"/>
            <a:endCxn id="33" idx="7"/>
          </p:cNvCxnSpPr>
          <p:nvPr/>
        </p:nvCxnSpPr>
        <p:spPr>
          <a:xfrm flipH="1">
            <a:off x="3660775" y="4092575"/>
            <a:ext cx="496888" cy="78422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Gerade Verbindung 111"/>
          <p:cNvCxnSpPr>
            <a:stCxn id="20" idx="7"/>
            <a:endCxn id="17" idx="4"/>
          </p:cNvCxnSpPr>
          <p:nvPr/>
        </p:nvCxnSpPr>
        <p:spPr>
          <a:xfrm flipH="1" flipV="1">
            <a:off x="3044825" y="4016375"/>
            <a:ext cx="157454" cy="119747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Gerade Verbindung 113"/>
          <p:cNvCxnSpPr>
            <a:stCxn id="35" idx="5"/>
            <a:endCxn id="23" idx="2"/>
          </p:cNvCxnSpPr>
          <p:nvPr/>
        </p:nvCxnSpPr>
        <p:spPr>
          <a:xfrm flipV="1">
            <a:off x="1825625" y="3765550"/>
            <a:ext cx="550863" cy="31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Gerade Verbindung 115"/>
          <p:cNvCxnSpPr>
            <a:stCxn id="20" idx="1"/>
            <a:endCxn id="14" idx="5"/>
          </p:cNvCxnSpPr>
          <p:nvPr/>
        </p:nvCxnSpPr>
        <p:spPr>
          <a:xfrm flipH="1" flipV="1">
            <a:off x="2883624" y="4777511"/>
            <a:ext cx="237833" cy="43634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Gerade Verbindung 117"/>
          <p:cNvCxnSpPr>
            <a:stCxn id="14" idx="1"/>
            <a:endCxn id="11" idx="4"/>
          </p:cNvCxnSpPr>
          <p:nvPr/>
        </p:nvCxnSpPr>
        <p:spPr>
          <a:xfrm flipH="1" flipV="1">
            <a:off x="2709863" y="4216400"/>
            <a:ext cx="93662" cy="48101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Gerade Verbindung 119"/>
          <p:cNvCxnSpPr>
            <a:stCxn id="26" idx="4"/>
            <a:endCxn id="34" idx="0"/>
          </p:cNvCxnSpPr>
          <p:nvPr/>
        </p:nvCxnSpPr>
        <p:spPr>
          <a:xfrm>
            <a:off x="4268788" y="3786188"/>
            <a:ext cx="792162" cy="237013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Gerade Verbindung 121"/>
          <p:cNvCxnSpPr>
            <a:stCxn id="34" idx="3"/>
            <a:endCxn id="13" idx="5"/>
          </p:cNvCxnSpPr>
          <p:nvPr/>
        </p:nvCxnSpPr>
        <p:spPr>
          <a:xfrm flipH="1" flipV="1">
            <a:off x="2581275" y="4489450"/>
            <a:ext cx="2439988" cy="176371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Gerade Verbindung 123"/>
          <p:cNvCxnSpPr>
            <a:stCxn id="29" idx="0"/>
            <a:endCxn id="17" idx="2"/>
          </p:cNvCxnSpPr>
          <p:nvPr/>
        </p:nvCxnSpPr>
        <p:spPr>
          <a:xfrm>
            <a:off x="1460500" y="3708400"/>
            <a:ext cx="1527175" cy="25082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Gerade Verbindung 126"/>
          <p:cNvCxnSpPr>
            <a:stCxn id="12" idx="7"/>
            <a:endCxn id="11" idx="3"/>
          </p:cNvCxnSpPr>
          <p:nvPr/>
        </p:nvCxnSpPr>
        <p:spPr>
          <a:xfrm flipV="1">
            <a:off x="565150" y="4198938"/>
            <a:ext cx="2105025" cy="10033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Gerade Verbindung 128"/>
          <p:cNvCxnSpPr>
            <a:stCxn id="22" idx="6"/>
            <a:endCxn id="27" idx="3"/>
          </p:cNvCxnSpPr>
          <p:nvPr/>
        </p:nvCxnSpPr>
        <p:spPr>
          <a:xfrm flipV="1">
            <a:off x="293688" y="4956175"/>
            <a:ext cx="4835525" cy="9683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Gerade Verbindung 130"/>
          <p:cNvCxnSpPr>
            <a:stCxn id="21" idx="4"/>
            <a:endCxn id="32" idx="7"/>
          </p:cNvCxnSpPr>
          <p:nvPr/>
        </p:nvCxnSpPr>
        <p:spPr>
          <a:xfrm flipH="1">
            <a:off x="3624263" y="2201863"/>
            <a:ext cx="644525" cy="191928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Gerade Verbindung 133"/>
          <p:cNvCxnSpPr>
            <a:stCxn id="30" idx="6"/>
            <a:endCxn id="26" idx="1"/>
          </p:cNvCxnSpPr>
          <p:nvPr/>
        </p:nvCxnSpPr>
        <p:spPr>
          <a:xfrm>
            <a:off x="1670050" y="3009900"/>
            <a:ext cx="2559050" cy="67945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Gerade Verbindung 136"/>
          <p:cNvCxnSpPr>
            <a:stCxn id="9" idx="7"/>
            <a:endCxn id="19" idx="3"/>
          </p:cNvCxnSpPr>
          <p:nvPr/>
        </p:nvCxnSpPr>
        <p:spPr>
          <a:xfrm flipV="1">
            <a:off x="3336925" y="2797175"/>
            <a:ext cx="1023938" cy="112553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Gerade Verbindung 138"/>
          <p:cNvCxnSpPr>
            <a:stCxn id="13" idx="0"/>
            <a:endCxn id="25" idx="4"/>
          </p:cNvCxnSpPr>
          <p:nvPr/>
        </p:nvCxnSpPr>
        <p:spPr>
          <a:xfrm flipV="1">
            <a:off x="2541588" y="2417763"/>
            <a:ext cx="503237" cy="197485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Gerade Verbindung 141"/>
          <p:cNvCxnSpPr>
            <a:stCxn id="24" idx="5"/>
            <a:endCxn id="33" idx="0"/>
          </p:cNvCxnSpPr>
          <p:nvPr/>
        </p:nvCxnSpPr>
        <p:spPr>
          <a:xfrm>
            <a:off x="2625725" y="3624263"/>
            <a:ext cx="995363" cy="12350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Gerade Verbindung 145"/>
          <p:cNvCxnSpPr>
            <a:stCxn id="15" idx="6"/>
            <a:endCxn id="31" idx="3"/>
          </p:cNvCxnSpPr>
          <p:nvPr/>
        </p:nvCxnSpPr>
        <p:spPr>
          <a:xfrm flipV="1">
            <a:off x="3317875" y="4092575"/>
            <a:ext cx="839788" cy="24923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Gerade Verbindung 148"/>
          <p:cNvCxnSpPr>
            <a:stCxn id="15" idx="0"/>
            <a:endCxn id="26" idx="2"/>
          </p:cNvCxnSpPr>
          <p:nvPr/>
        </p:nvCxnSpPr>
        <p:spPr>
          <a:xfrm flipV="1">
            <a:off x="3260725" y="3729038"/>
            <a:ext cx="950913" cy="55562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1" name="Gerade Verbindung 150"/>
          <p:cNvCxnSpPr>
            <a:stCxn id="9" idx="3"/>
            <a:endCxn id="13" idx="7"/>
          </p:cNvCxnSpPr>
          <p:nvPr/>
        </p:nvCxnSpPr>
        <p:spPr>
          <a:xfrm flipH="1">
            <a:off x="2581275" y="4002088"/>
            <a:ext cx="676275" cy="40798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3" name="Gerade Verbindung 152"/>
          <p:cNvCxnSpPr>
            <a:stCxn id="10" idx="5"/>
            <a:endCxn id="31" idx="2"/>
          </p:cNvCxnSpPr>
          <p:nvPr/>
        </p:nvCxnSpPr>
        <p:spPr>
          <a:xfrm>
            <a:off x="3265488" y="3157538"/>
            <a:ext cx="874712" cy="89535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5" name="Gerade Verbindung 154"/>
          <p:cNvCxnSpPr>
            <a:stCxn id="24" idx="6"/>
            <a:endCxn id="26" idx="2"/>
          </p:cNvCxnSpPr>
          <p:nvPr/>
        </p:nvCxnSpPr>
        <p:spPr>
          <a:xfrm>
            <a:off x="2643188" y="3584575"/>
            <a:ext cx="1568450" cy="14446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Gerade Verbindung 156"/>
          <p:cNvCxnSpPr>
            <a:stCxn id="20" idx="7"/>
            <a:endCxn id="18" idx="3"/>
          </p:cNvCxnSpPr>
          <p:nvPr/>
        </p:nvCxnSpPr>
        <p:spPr>
          <a:xfrm flipV="1">
            <a:off x="3202279" y="4669561"/>
            <a:ext cx="918148" cy="54429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9" name="Gerade Verbindung 158"/>
          <p:cNvCxnSpPr>
            <a:stCxn id="27" idx="0"/>
            <a:endCxn id="19" idx="5"/>
          </p:cNvCxnSpPr>
          <p:nvPr/>
        </p:nvCxnSpPr>
        <p:spPr>
          <a:xfrm flipH="1" flipV="1">
            <a:off x="4440238" y="2797175"/>
            <a:ext cx="728662" cy="206216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3" name="Gerade Verbindung 162"/>
          <p:cNvCxnSpPr>
            <a:stCxn id="29" idx="4"/>
          </p:cNvCxnSpPr>
          <p:nvPr/>
        </p:nvCxnSpPr>
        <p:spPr>
          <a:xfrm flipH="1">
            <a:off x="539750" y="3822700"/>
            <a:ext cx="920750" cy="13350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64" name="Flussdiagramm: Verbindungsstelle 163"/>
          <p:cNvSpPr/>
          <p:nvPr/>
        </p:nvSpPr>
        <p:spPr>
          <a:xfrm>
            <a:off x="3060700" y="2339975"/>
            <a:ext cx="114300" cy="114300"/>
          </a:xfrm>
          <a:prstGeom prst="flowChartConnector">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87" name="Flussdiagramm: Verbindungsstelle 31"/>
          <p:cNvSpPr>
            <a:spLocks/>
          </p:cNvSpPr>
          <p:nvPr/>
        </p:nvSpPr>
        <p:spPr>
          <a:xfrm>
            <a:off x="8259763" y="2609850"/>
            <a:ext cx="342900" cy="3429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88" name="Flussdiagramm: Verbindungsstelle 33"/>
          <p:cNvSpPr>
            <a:spLocks/>
          </p:cNvSpPr>
          <p:nvPr/>
        </p:nvSpPr>
        <p:spPr>
          <a:xfrm>
            <a:off x="8250238" y="3898900"/>
            <a:ext cx="342900" cy="342900"/>
          </a:xfrm>
          <a:prstGeom prst="flowChartConnector">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89" name="Flussdiagramm: Verbindungsstelle 36"/>
          <p:cNvSpPr>
            <a:spLocks/>
          </p:cNvSpPr>
          <p:nvPr/>
        </p:nvSpPr>
        <p:spPr>
          <a:xfrm>
            <a:off x="8250238" y="5097463"/>
            <a:ext cx="342900" cy="342900"/>
          </a:xfrm>
          <a:prstGeom prst="flowChartConnector">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91" name="Flussdiagramm: Verbindungsstelle 27"/>
          <p:cNvSpPr/>
          <p:nvPr/>
        </p:nvSpPr>
        <p:spPr>
          <a:xfrm>
            <a:off x="1074160" y="3239077"/>
            <a:ext cx="114300" cy="114300"/>
          </a:xfrm>
          <a:prstGeom prst="flowChartConnector">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93" name="Flussdiagramm: Verbindungsstelle 26"/>
          <p:cNvSpPr/>
          <p:nvPr/>
        </p:nvSpPr>
        <p:spPr>
          <a:xfrm>
            <a:off x="3486944" y="4554538"/>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94" name="Flussdiagramm: Verbindungsstelle 26"/>
          <p:cNvSpPr/>
          <p:nvPr/>
        </p:nvSpPr>
        <p:spPr>
          <a:xfrm>
            <a:off x="485775" y="984133"/>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95" name="Flussdiagramm: Verbindungsstelle 26"/>
          <p:cNvSpPr/>
          <p:nvPr/>
        </p:nvSpPr>
        <p:spPr>
          <a:xfrm>
            <a:off x="2301081" y="3972647"/>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97" name="Flussdiagramm: Verbindungsstelle 26"/>
          <p:cNvSpPr/>
          <p:nvPr/>
        </p:nvSpPr>
        <p:spPr>
          <a:xfrm>
            <a:off x="1289050" y="5326062"/>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99" name="Flussdiagramm: Verbindungsstelle 26"/>
          <p:cNvSpPr/>
          <p:nvPr/>
        </p:nvSpPr>
        <p:spPr>
          <a:xfrm>
            <a:off x="4400550" y="2303463"/>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sp>
        <p:nvSpPr>
          <p:cNvPr id="101" name="Flussdiagramm: Verbindungsstelle 26"/>
          <p:cNvSpPr/>
          <p:nvPr/>
        </p:nvSpPr>
        <p:spPr>
          <a:xfrm>
            <a:off x="4083050" y="4282678"/>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solidFill>
                <a:prstClr val="white"/>
              </a:solidFill>
            </a:endParaRPr>
          </a:p>
        </p:txBody>
      </p:sp>
      <p:cxnSp>
        <p:nvCxnSpPr>
          <p:cNvPr id="106" name="Gerade Verbindung 162"/>
          <p:cNvCxnSpPr>
            <a:stCxn id="95" idx="3"/>
            <a:endCxn id="97" idx="7"/>
          </p:cNvCxnSpPr>
          <p:nvPr/>
        </p:nvCxnSpPr>
        <p:spPr>
          <a:xfrm flipH="1">
            <a:off x="1386611" y="4070208"/>
            <a:ext cx="931209" cy="127259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Gerade Verbindung 162"/>
          <p:cNvCxnSpPr>
            <a:stCxn id="91" idx="4"/>
            <a:endCxn id="97" idx="0"/>
          </p:cNvCxnSpPr>
          <p:nvPr/>
        </p:nvCxnSpPr>
        <p:spPr>
          <a:xfrm>
            <a:off x="1131310" y="3353377"/>
            <a:ext cx="214890" cy="197268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Gerade Verbindung 162"/>
          <p:cNvCxnSpPr>
            <a:stCxn id="99" idx="3"/>
          </p:cNvCxnSpPr>
          <p:nvPr/>
        </p:nvCxnSpPr>
        <p:spPr>
          <a:xfrm flipH="1">
            <a:off x="3305175" y="2401024"/>
            <a:ext cx="1112114" cy="713506"/>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Gerade Verbindung 162"/>
          <p:cNvCxnSpPr>
            <a:endCxn id="97" idx="7"/>
          </p:cNvCxnSpPr>
          <p:nvPr/>
        </p:nvCxnSpPr>
        <p:spPr>
          <a:xfrm flipH="1">
            <a:off x="1386611" y="4629150"/>
            <a:ext cx="2100333" cy="71365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Gerade Verbindung 162"/>
          <p:cNvCxnSpPr/>
          <p:nvPr/>
        </p:nvCxnSpPr>
        <p:spPr>
          <a:xfrm flipH="1">
            <a:off x="4157663" y="4121150"/>
            <a:ext cx="39687" cy="19858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Gerade Verbindung 162"/>
          <p:cNvCxnSpPr>
            <a:endCxn id="93" idx="6"/>
          </p:cNvCxnSpPr>
          <p:nvPr/>
        </p:nvCxnSpPr>
        <p:spPr>
          <a:xfrm flipH="1">
            <a:off x="3601244" y="4399864"/>
            <a:ext cx="495951" cy="21182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Gerade Verbindung 162"/>
          <p:cNvCxnSpPr>
            <a:stCxn id="99" idx="3"/>
          </p:cNvCxnSpPr>
          <p:nvPr/>
        </p:nvCxnSpPr>
        <p:spPr>
          <a:xfrm flipH="1">
            <a:off x="3544095" y="2401024"/>
            <a:ext cx="873194" cy="21654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Gerade Verbindung 162"/>
          <p:cNvCxnSpPr/>
          <p:nvPr/>
        </p:nvCxnSpPr>
        <p:spPr>
          <a:xfrm flipH="1" flipV="1">
            <a:off x="600075" y="1041283"/>
            <a:ext cx="3803650" cy="136479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Gerade Verbindung 162"/>
          <p:cNvCxnSpPr>
            <a:stCxn id="94" idx="5"/>
            <a:endCxn id="91" idx="0"/>
          </p:cNvCxnSpPr>
          <p:nvPr/>
        </p:nvCxnSpPr>
        <p:spPr>
          <a:xfrm>
            <a:off x="583336" y="1081694"/>
            <a:ext cx="547974" cy="215738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Gerade Verbindung 162"/>
          <p:cNvCxnSpPr/>
          <p:nvPr/>
        </p:nvCxnSpPr>
        <p:spPr>
          <a:xfrm>
            <a:off x="1172801" y="3317081"/>
            <a:ext cx="2959823" cy="111330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Gerade Verbindung 162"/>
          <p:cNvCxnSpPr>
            <a:endCxn id="24" idx="1"/>
          </p:cNvCxnSpPr>
          <p:nvPr/>
        </p:nvCxnSpPr>
        <p:spPr>
          <a:xfrm>
            <a:off x="600075" y="1041283"/>
            <a:ext cx="1945552" cy="250288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2" name="Rechthoek 1"/>
          <p:cNvSpPr/>
          <p:nvPr/>
        </p:nvSpPr>
        <p:spPr>
          <a:xfrm>
            <a:off x="6156325" y="2235200"/>
            <a:ext cx="1736068" cy="3631763"/>
          </a:xfrm>
          <a:prstGeom prst="rect">
            <a:avLst/>
          </a:prstGeom>
        </p:spPr>
        <p:txBody>
          <a:bodyPr wrap="square">
            <a:spAutoFit/>
          </a:bodyPr>
          <a:lstStyle/>
          <a:p>
            <a:pPr>
              <a:lnSpc>
                <a:spcPct val="115000"/>
              </a:lnSpc>
              <a:spcAft>
                <a:spcPts val="0"/>
              </a:spcAft>
            </a:pPr>
            <a:r>
              <a:rPr lang="nl-NL" sz="2000" b="1" dirty="0" err="1" smtClean="0">
                <a:solidFill>
                  <a:prstClr val="black"/>
                </a:solidFill>
                <a:latin typeface="Calibri"/>
                <a:ea typeface="Calibri"/>
                <a:cs typeface="Times New Roman"/>
              </a:rPr>
              <a:t>ENeL</a:t>
            </a:r>
            <a:r>
              <a:rPr lang="nl-NL" sz="2000" b="1" dirty="0" smtClean="0">
                <a:solidFill>
                  <a:prstClr val="black"/>
                </a:solidFill>
                <a:latin typeface="Calibri"/>
                <a:ea typeface="Calibri"/>
                <a:cs typeface="Times New Roman"/>
              </a:rPr>
              <a:t> </a:t>
            </a:r>
            <a:r>
              <a:rPr lang="nl-NL" sz="2000" b="1" dirty="0" err="1">
                <a:solidFill>
                  <a:prstClr val="black"/>
                </a:solidFill>
                <a:latin typeface="Calibri"/>
                <a:ea typeface="Calibri"/>
                <a:cs typeface="Times New Roman"/>
              </a:rPr>
              <a:t>P</a:t>
            </a:r>
            <a:r>
              <a:rPr lang="nl-NL" sz="2000" b="1" dirty="0" err="1" smtClean="0">
                <a:solidFill>
                  <a:prstClr val="black"/>
                </a:solidFill>
                <a:latin typeface="Calibri"/>
                <a:ea typeface="Calibri"/>
                <a:cs typeface="Times New Roman"/>
              </a:rPr>
              <a:t>articipants</a:t>
            </a:r>
            <a:endParaRPr lang="nl-NL" sz="2000" dirty="0">
              <a:solidFill>
                <a:prstClr val="black"/>
              </a:solidFill>
              <a:latin typeface="Calibri"/>
              <a:ea typeface="Calibri"/>
              <a:cs typeface="Times New Roman"/>
            </a:endParaRPr>
          </a:p>
          <a:p>
            <a:pPr>
              <a:lnSpc>
                <a:spcPct val="115000"/>
              </a:lnSpc>
              <a:spcAft>
                <a:spcPts val="0"/>
              </a:spcAft>
            </a:pPr>
            <a:r>
              <a:rPr lang="nl-NL" sz="2000" b="1" dirty="0">
                <a:solidFill>
                  <a:prstClr val="black"/>
                </a:solidFill>
                <a:latin typeface="Calibri"/>
                <a:ea typeface="Calibri"/>
                <a:cs typeface="Times New Roman"/>
              </a:rPr>
              <a:t> </a:t>
            </a:r>
            <a:endParaRPr lang="nl-NL" sz="2000" b="1" dirty="0" smtClean="0">
              <a:solidFill>
                <a:prstClr val="black"/>
              </a:solidFill>
              <a:latin typeface="Calibri"/>
              <a:ea typeface="Calibri"/>
              <a:cs typeface="Times New Roman"/>
            </a:endParaRPr>
          </a:p>
          <a:p>
            <a:pPr>
              <a:lnSpc>
                <a:spcPct val="115000"/>
              </a:lnSpc>
              <a:spcAft>
                <a:spcPts val="0"/>
              </a:spcAft>
            </a:pPr>
            <a:endParaRPr lang="nl-NL" sz="2000" b="1" dirty="0" smtClean="0">
              <a:solidFill>
                <a:prstClr val="black"/>
              </a:solidFill>
              <a:latin typeface="Calibri"/>
              <a:ea typeface="Calibri"/>
              <a:cs typeface="Times New Roman"/>
            </a:endParaRPr>
          </a:p>
          <a:p>
            <a:pPr>
              <a:lnSpc>
                <a:spcPct val="115000"/>
              </a:lnSpc>
              <a:spcAft>
                <a:spcPts val="0"/>
              </a:spcAft>
            </a:pPr>
            <a:r>
              <a:rPr lang="nl-NL" sz="2000" b="1" dirty="0" err="1" smtClean="0">
                <a:solidFill>
                  <a:prstClr val="black"/>
                </a:solidFill>
                <a:latin typeface="Calibri"/>
                <a:ea typeface="Calibri"/>
                <a:cs typeface="Times New Roman"/>
              </a:rPr>
              <a:t>Prospective</a:t>
            </a:r>
            <a:r>
              <a:rPr lang="nl-NL" sz="2000" b="1" dirty="0" smtClean="0">
                <a:solidFill>
                  <a:prstClr val="black"/>
                </a:solidFill>
                <a:latin typeface="Calibri"/>
                <a:ea typeface="Calibri"/>
                <a:cs typeface="Times New Roman"/>
              </a:rPr>
              <a:t> </a:t>
            </a:r>
            <a:endParaRPr lang="nl-NL" sz="2000" dirty="0">
              <a:solidFill>
                <a:prstClr val="black"/>
              </a:solidFill>
              <a:latin typeface="Calibri"/>
              <a:ea typeface="Calibri"/>
              <a:cs typeface="Times New Roman"/>
            </a:endParaRPr>
          </a:p>
          <a:p>
            <a:pPr>
              <a:lnSpc>
                <a:spcPct val="115000"/>
              </a:lnSpc>
              <a:spcAft>
                <a:spcPts val="0"/>
              </a:spcAft>
            </a:pPr>
            <a:r>
              <a:rPr lang="nl-NL" sz="2000" b="1" dirty="0" err="1">
                <a:solidFill>
                  <a:prstClr val="black"/>
                </a:solidFill>
                <a:latin typeface="Calibri"/>
                <a:ea typeface="Calibri"/>
                <a:cs typeface="Times New Roman"/>
              </a:rPr>
              <a:t>Participants</a:t>
            </a:r>
            <a:endParaRPr lang="nl-NL" sz="2000" dirty="0">
              <a:solidFill>
                <a:prstClr val="black"/>
              </a:solidFill>
              <a:latin typeface="Calibri"/>
              <a:ea typeface="Calibri"/>
              <a:cs typeface="Times New Roman"/>
            </a:endParaRPr>
          </a:p>
          <a:p>
            <a:pPr>
              <a:lnSpc>
                <a:spcPct val="115000"/>
              </a:lnSpc>
              <a:spcAft>
                <a:spcPts val="0"/>
              </a:spcAft>
            </a:pPr>
            <a:r>
              <a:rPr lang="nl-NL" sz="2000" b="1" dirty="0">
                <a:solidFill>
                  <a:prstClr val="black"/>
                </a:solidFill>
                <a:latin typeface="Calibri"/>
                <a:ea typeface="Calibri"/>
                <a:cs typeface="Times New Roman"/>
              </a:rPr>
              <a:t> </a:t>
            </a:r>
            <a:endParaRPr lang="nl-NL" sz="2000" b="1" dirty="0" smtClean="0">
              <a:solidFill>
                <a:prstClr val="black"/>
              </a:solidFill>
              <a:latin typeface="Calibri"/>
              <a:ea typeface="Calibri"/>
              <a:cs typeface="Times New Roman"/>
            </a:endParaRPr>
          </a:p>
          <a:p>
            <a:pPr>
              <a:lnSpc>
                <a:spcPct val="115000"/>
              </a:lnSpc>
              <a:spcAft>
                <a:spcPts val="0"/>
              </a:spcAft>
            </a:pPr>
            <a:endParaRPr lang="nl-NL" sz="2000" b="1" dirty="0" smtClean="0">
              <a:solidFill>
                <a:prstClr val="black"/>
              </a:solidFill>
              <a:latin typeface="Calibri"/>
              <a:ea typeface="Calibri"/>
              <a:cs typeface="Times New Roman"/>
            </a:endParaRPr>
          </a:p>
          <a:p>
            <a:pPr>
              <a:lnSpc>
                <a:spcPct val="115000"/>
              </a:lnSpc>
              <a:spcAft>
                <a:spcPts val="0"/>
              </a:spcAft>
            </a:pPr>
            <a:r>
              <a:rPr lang="nl-NL" sz="2000" b="1" dirty="0" smtClean="0">
                <a:solidFill>
                  <a:prstClr val="black"/>
                </a:solidFill>
                <a:latin typeface="Calibri"/>
                <a:ea typeface="Calibri"/>
                <a:cs typeface="Times New Roman"/>
              </a:rPr>
              <a:t>Commercial</a:t>
            </a:r>
            <a:endParaRPr lang="nl-NL" sz="2000" dirty="0">
              <a:solidFill>
                <a:prstClr val="black"/>
              </a:solidFill>
              <a:latin typeface="Calibri"/>
              <a:ea typeface="Calibri"/>
              <a:cs typeface="Times New Roman"/>
            </a:endParaRPr>
          </a:p>
          <a:p>
            <a:pPr>
              <a:lnSpc>
                <a:spcPct val="115000"/>
              </a:lnSpc>
              <a:spcAft>
                <a:spcPts val="0"/>
              </a:spcAft>
            </a:pPr>
            <a:r>
              <a:rPr lang="nl-NL" sz="2000" b="1" dirty="0" err="1">
                <a:solidFill>
                  <a:prstClr val="black"/>
                </a:solidFill>
                <a:latin typeface="Calibri"/>
                <a:ea typeface="Calibri"/>
                <a:cs typeface="Times New Roman"/>
              </a:rPr>
              <a:t>Participants</a:t>
            </a:r>
            <a:endParaRPr lang="nl-NL" sz="2000" dirty="0">
              <a:solidFill>
                <a:prstClr val="black"/>
              </a:solidFill>
              <a:latin typeface="Calibri"/>
              <a:ea typeface="Calibri"/>
              <a:cs typeface="Times New Roman"/>
            </a:endParaRPr>
          </a:p>
        </p:txBody>
      </p:sp>
    </p:spTree>
    <p:extLst>
      <p:ext uri="{BB962C8B-B14F-4D97-AF65-F5344CB8AC3E}">
        <p14:creationId xmlns:p14="http://schemas.microsoft.com/office/powerpoint/2010/main" val="21404645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blinds(horizontal)">
                                      <p:cBhvr>
                                        <p:cTn id="7" dur="500"/>
                                        <p:tgtEl>
                                          <p:spTgt spid="39"/>
                                        </p:tgtEl>
                                      </p:cBhvr>
                                    </p:animEffect>
                                  </p:childTnLst>
                                </p:cTn>
                              </p:par>
                            </p:childTnLst>
                          </p:cTn>
                        </p:par>
                        <p:par>
                          <p:cTn id="8" fill="hold" nodeType="afterGroup">
                            <p:stCondLst>
                              <p:cond delay="500"/>
                            </p:stCondLst>
                            <p:childTnLst>
                              <p:par>
                                <p:cTn id="9" presetID="3" presetClass="entr" presetSubtype="10" fill="hold" nodeType="afterEffect">
                                  <p:stCondLst>
                                    <p:cond delay="0"/>
                                  </p:stCondLst>
                                  <p:childTnLst>
                                    <p:set>
                                      <p:cBhvr>
                                        <p:cTn id="10" dur="1" fill="hold">
                                          <p:stCondLst>
                                            <p:cond delay="0"/>
                                          </p:stCondLst>
                                        </p:cTn>
                                        <p:tgtEl>
                                          <p:spTgt spid="146"/>
                                        </p:tgtEl>
                                        <p:attrNameLst>
                                          <p:attrName>style.visibility</p:attrName>
                                        </p:attrNameLst>
                                      </p:cBhvr>
                                      <p:to>
                                        <p:strVal val="visible"/>
                                      </p:to>
                                    </p:set>
                                    <p:animEffect transition="in" filter="blinds(horizontal)">
                                      <p:cBhvr>
                                        <p:cTn id="11" dur="500"/>
                                        <p:tgtEl>
                                          <p:spTgt spid="146"/>
                                        </p:tgtEl>
                                      </p:cBhvr>
                                    </p:animEffect>
                                  </p:childTnLst>
                                </p:cTn>
                              </p:par>
                            </p:childTnLst>
                          </p:cTn>
                        </p:par>
                        <p:par>
                          <p:cTn id="12" fill="hold" nodeType="afterGroup">
                            <p:stCondLst>
                              <p:cond delay="1000"/>
                            </p:stCondLst>
                            <p:childTnLst>
                              <p:par>
                                <p:cTn id="13" presetID="3" presetClass="entr" presetSubtype="10" fill="hold" nodeType="afterEffect">
                                  <p:stCondLst>
                                    <p:cond delay="0"/>
                                  </p:stCondLst>
                                  <p:childTnLst>
                                    <p:set>
                                      <p:cBhvr>
                                        <p:cTn id="14" dur="1" fill="hold">
                                          <p:stCondLst>
                                            <p:cond delay="0"/>
                                          </p:stCondLst>
                                        </p:cTn>
                                        <p:tgtEl>
                                          <p:spTgt spid="58"/>
                                        </p:tgtEl>
                                        <p:attrNameLst>
                                          <p:attrName>style.visibility</p:attrName>
                                        </p:attrNameLst>
                                      </p:cBhvr>
                                      <p:to>
                                        <p:strVal val="visible"/>
                                      </p:to>
                                    </p:set>
                                    <p:animEffect transition="in" filter="blinds(horizontal)">
                                      <p:cBhvr>
                                        <p:cTn id="15" dur="500"/>
                                        <p:tgtEl>
                                          <p:spTgt spid="58"/>
                                        </p:tgtEl>
                                      </p:cBhvr>
                                    </p:animEffect>
                                  </p:childTnLst>
                                </p:cTn>
                              </p:par>
                            </p:childTnLst>
                          </p:cTn>
                        </p:par>
                        <p:par>
                          <p:cTn id="16" fill="hold" nodeType="afterGroup">
                            <p:stCondLst>
                              <p:cond delay="1500"/>
                            </p:stCondLst>
                            <p:childTnLst>
                              <p:par>
                                <p:cTn id="17" presetID="3" presetClass="entr" presetSubtype="10" fill="hold" nodeType="afterEffect">
                                  <p:stCondLst>
                                    <p:cond delay="0"/>
                                  </p:stCondLst>
                                  <p:childTnLst>
                                    <p:set>
                                      <p:cBhvr>
                                        <p:cTn id="18" dur="1" fill="hold">
                                          <p:stCondLst>
                                            <p:cond delay="0"/>
                                          </p:stCondLst>
                                        </p:cTn>
                                        <p:tgtEl>
                                          <p:spTgt spid="71"/>
                                        </p:tgtEl>
                                        <p:attrNameLst>
                                          <p:attrName>style.visibility</p:attrName>
                                        </p:attrNameLst>
                                      </p:cBhvr>
                                      <p:to>
                                        <p:strVal val="visible"/>
                                      </p:to>
                                    </p:set>
                                    <p:animEffect transition="in" filter="blinds(horizontal)">
                                      <p:cBhvr>
                                        <p:cTn id="19" dur="500"/>
                                        <p:tgtEl>
                                          <p:spTgt spid="71"/>
                                        </p:tgtEl>
                                      </p:cBhvr>
                                    </p:animEffect>
                                  </p:childTnLst>
                                </p:cTn>
                              </p:par>
                            </p:childTnLst>
                          </p:cTn>
                        </p:par>
                        <p:par>
                          <p:cTn id="20" fill="hold" nodeType="afterGroup">
                            <p:stCondLst>
                              <p:cond delay="2000"/>
                            </p:stCondLst>
                            <p:childTnLst>
                              <p:par>
                                <p:cTn id="21" presetID="3" presetClass="entr" presetSubtype="10" fill="hold" nodeType="afterEffect">
                                  <p:stCondLst>
                                    <p:cond delay="0"/>
                                  </p:stCondLst>
                                  <p:childTnLst>
                                    <p:set>
                                      <p:cBhvr>
                                        <p:cTn id="22" dur="1" fill="hold">
                                          <p:stCondLst>
                                            <p:cond delay="0"/>
                                          </p:stCondLst>
                                        </p:cTn>
                                        <p:tgtEl>
                                          <p:spTgt spid="82"/>
                                        </p:tgtEl>
                                        <p:attrNameLst>
                                          <p:attrName>style.visibility</p:attrName>
                                        </p:attrNameLst>
                                      </p:cBhvr>
                                      <p:to>
                                        <p:strVal val="visible"/>
                                      </p:to>
                                    </p:set>
                                    <p:animEffect transition="in" filter="blinds(horizontal)">
                                      <p:cBhvr>
                                        <p:cTn id="23" dur="500"/>
                                        <p:tgtEl>
                                          <p:spTgt spid="82"/>
                                        </p:tgtEl>
                                      </p:cBhvr>
                                    </p:animEffect>
                                  </p:childTnLst>
                                </p:cTn>
                              </p:par>
                            </p:childTnLst>
                          </p:cTn>
                        </p:par>
                        <p:par>
                          <p:cTn id="24" fill="hold" nodeType="afterGroup">
                            <p:stCondLst>
                              <p:cond delay="2500"/>
                            </p:stCondLst>
                            <p:childTnLst>
                              <p:par>
                                <p:cTn id="25" presetID="3" presetClass="entr" presetSubtype="10" fill="hold" nodeType="afterEffect">
                                  <p:stCondLst>
                                    <p:cond delay="0"/>
                                  </p:stCondLst>
                                  <p:childTnLst>
                                    <p:set>
                                      <p:cBhvr>
                                        <p:cTn id="26" dur="1" fill="hold">
                                          <p:stCondLst>
                                            <p:cond delay="0"/>
                                          </p:stCondLst>
                                        </p:cTn>
                                        <p:tgtEl>
                                          <p:spTgt spid="149"/>
                                        </p:tgtEl>
                                        <p:attrNameLst>
                                          <p:attrName>style.visibility</p:attrName>
                                        </p:attrNameLst>
                                      </p:cBhvr>
                                      <p:to>
                                        <p:strVal val="visible"/>
                                      </p:to>
                                    </p:set>
                                    <p:animEffect transition="in" filter="blinds(horizontal)">
                                      <p:cBhvr>
                                        <p:cTn id="27" dur="500"/>
                                        <p:tgtEl>
                                          <p:spTgt spid="149"/>
                                        </p:tgtEl>
                                      </p:cBhvr>
                                    </p:animEffect>
                                  </p:childTnLst>
                                </p:cTn>
                              </p:par>
                            </p:childTnLst>
                          </p:cTn>
                        </p:par>
                        <p:par>
                          <p:cTn id="28" fill="hold" nodeType="afterGroup">
                            <p:stCondLst>
                              <p:cond delay="3000"/>
                            </p:stCondLst>
                            <p:childTnLst>
                              <p:par>
                                <p:cTn id="29" presetID="3" presetClass="entr" presetSubtype="10" fill="hold" nodeType="afterEffect">
                                  <p:stCondLst>
                                    <p:cond delay="0"/>
                                  </p:stCondLst>
                                  <p:childTnLst>
                                    <p:set>
                                      <p:cBhvr>
                                        <p:cTn id="30" dur="1" fill="hold">
                                          <p:stCondLst>
                                            <p:cond delay="0"/>
                                          </p:stCondLst>
                                        </p:cTn>
                                        <p:tgtEl>
                                          <p:spTgt spid="120"/>
                                        </p:tgtEl>
                                        <p:attrNameLst>
                                          <p:attrName>style.visibility</p:attrName>
                                        </p:attrNameLst>
                                      </p:cBhvr>
                                      <p:to>
                                        <p:strVal val="visible"/>
                                      </p:to>
                                    </p:set>
                                    <p:animEffect transition="in" filter="blinds(horizontal)">
                                      <p:cBhvr>
                                        <p:cTn id="31" dur="500"/>
                                        <p:tgtEl>
                                          <p:spTgt spid="120"/>
                                        </p:tgtEl>
                                      </p:cBhvr>
                                    </p:animEffect>
                                  </p:childTnLst>
                                </p:cTn>
                              </p:par>
                            </p:childTnLst>
                          </p:cTn>
                        </p:par>
                        <p:par>
                          <p:cTn id="32" fill="hold" nodeType="afterGroup">
                            <p:stCondLst>
                              <p:cond delay="3500"/>
                            </p:stCondLst>
                            <p:childTnLst>
                              <p:par>
                                <p:cTn id="33" presetID="3" presetClass="entr" presetSubtype="10" fill="hold" nodeType="afterEffect">
                                  <p:stCondLst>
                                    <p:cond delay="0"/>
                                  </p:stCondLst>
                                  <p:childTnLst>
                                    <p:set>
                                      <p:cBhvr>
                                        <p:cTn id="34" dur="1" fill="hold">
                                          <p:stCondLst>
                                            <p:cond delay="0"/>
                                          </p:stCondLst>
                                        </p:cTn>
                                        <p:tgtEl>
                                          <p:spTgt spid="131"/>
                                        </p:tgtEl>
                                        <p:attrNameLst>
                                          <p:attrName>style.visibility</p:attrName>
                                        </p:attrNameLst>
                                      </p:cBhvr>
                                      <p:to>
                                        <p:strVal val="visible"/>
                                      </p:to>
                                    </p:set>
                                    <p:animEffect transition="in" filter="blinds(horizontal)">
                                      <p:cBhvr>
                                        <p:cTn id="35" dur="500"/>
                                        <p:tgtEl>
                                          <p:spTgt spid="131"/>
                                        </p:tgtEl>
                                      </p:cBhvr>
                                    </p:animEffect>
                                  </p:childTnLst>
                                </p:cTn>
                              </p:par>
                            </p:childTnLst>
                          </p:cTn>
                        </p:par>
                        <p:par>
                          <p:cTn id="36" fill="hold" nodeType="afterGroup">
                            <p:stCondLst>
                              <p:cond delay="4000"/>
                            </p:stCondLst>
                            <p:childTnLst>
                              <p:par>
                                <p:cTn id="37" presetID="3" presetClass="entr" presetSubtype="10" fill="hold" nodeType="afterEffect">
                                  <p:stCondLst>
                                    <p:cond delay="0"/>
                                  </p:stCondLst>
                                  <p:childTnLst>
                                    <p:set>
                                      <p:cBhvr>
                                        <p:cTn id="38" dur="1" fill="hold">
                                          <p:stCondLst>
                                            <p:cond delay="0"/>
                                          </p:stCondLst>
                                        </p:cTn>
                                        <p:tgtEl>
                                          <p:spTgt spid="116"/>
                                        </p:tgtEl>
                                        <p:attrNameLst>
                                          <p:attrName>style.visibility</p:attrName>
                                        </p:attrNameLst>
                                      </p:cBhvr>
                                      <p:to>
                                        <p:strVal val="visible"/>
                                      </p:to>
                                    </p:set>
                                    <p:animEffect transition="in" filter="blinds(horizontal)">
                                      <p:cBhvr>
                                        <p:cTn id="39" dur="500"/>
                                        <p:tgtEl>
                                          <p:spTgt spid="116"/>
                                        </p:tgtEl>
                                      </p:cBhvr>
                                    </p:animEffect>
                                  </p:childTnLst>
                                </p:cTn>
                              </p:par>
                            </p:childTnLst>
                          </p:cTn>
                        </p:par>
                        <p:par>
                          <p:cTn id="40" fill="hold" nodeType="afterGroup">
                            <p:stCondLst>
                              <p:cond delay="4500"/>
                            </p:stCondLst>
                            <p:childTnLst>
                              <p:par>
                                <p:cTn id="41" presetID="3" presetClass="entr" presetSubtype="10" fill="hold" nodeType="afterEffect">
                                  <p:stCondLst>
                                    <p:cond delay="0"/>
                                  </p:stCondLst>
                                  <p:childTnLst>
                                    <p:set>
                                      <p:cBhvr>
                                        <p:cTn id="42" dur="1" fill="hold">
                                          <p:stCondLst>
                                            <p:cond delay="0"/>
                                          </p:stCondLst>
                                        </p:cTn>
                                        <p:tgtEl>
                                          <p:spTgt spid="137"/>
                                        </p:tgtEl>
                                        <p:attrNameLst>
                                          <p:attrName>style.visibility</p:attrName>
                                        </p:attrNameLst>
                                      </p:cBhvr>
                                      <p:to>
                                        <p:strVal val="visible"/>
                                      </p:to>
                                    </p:set>
                                    <p:animEffect transition="in" filter="blinds(horizontal)">
                                      <p:cBhvr>
                                        <p:cTn id="43" dur="500"/>
                                        <p:tgtEl>
                                          <p:spTgt spid="137"/>
                                        </p:tgtEl>
                                      </p:cBhvr>
                                    </p:animEffect>
                                  </p:childTnLst>
                                </p:cTn>
                              </p:par>
                            </p:childTnLst>
                          </p:cTn>
                        </p:par>
                        <p:par>
                          <p:cTn id="44" fill="hold" nodeType="afterGroup">
                            <p:stCondLst>
                              <p:cond delay="5000"/>
                            </p:stCondLst>
                            <p:childTnLst>
                              <p:par>
                                <p:cTn id="45" presetID="3" presetClass="entr" presetSubtype="10" fill="hold" nodeType="afterEffect">
                                  <p:stCondLst>
                                    <p:cond delay="0"/>
                                  </p:stCondLst>
                                  <p:childTnLst>
                                    <p:set>
                                      <p:cBhvr>
                                        <p:cTn id="46" dur="1" fill="hold">
                                          <p:stCondLst>
                                            <p:cond delay="0"/>
                                          </p:stCondLst>
                                        </p:cTn>
                                        <p:tgtEl>
                                          <p:spTgt spid="58"/>
                                        </p:tgtEl>
                                        <p:attrNameLst>
                                          <p:attrName>style.visibility</p:attrName>
                                        </p:attrNameLst>
                                      </p:cBhvr>
                                      <p:to>
                                        <p:strVal val="visible"/>
                                      </p:to>
                                    </p:set>
                                    <p:animEffect transition="in" filter="blinds(horizontal)">
                                      <p:cBhvr>
                                        <p:cTn id="47" dur="500"/>
                                        <p:tgtEl>
                                          <p:spTgt spid="58"/>
                                        </p:tgtEl>
                                      </p:cBhvr>
                                    </p:animEffect>
                                  </p:childTnLst>
                                </p:cTn>
                              </p:par>
                            </p:childTnLst>
                          </p:cTn>
                        </p:par>
                        <p:par>
                          <p:cTn id="48" fill="hold" nodeType="afterGroup">
                            <p:stCondLst>
                              <p:cond delay="5500"/>
                            </p:stCondLst>
                            <p:childTnLst>
                              <p:par>
                                <p:cTn id="49" presetID="3" presetClass="entr" presetSubtype="10" fill="hold" nodeType="afterEffect">
                                  <p:stCondLst>
                                    <p:cond delay="0"/>
                                  </p:stCondLst>
                                  <p:childTnLst>
                                    <p:set>
                                      <p:cBhvr>
                                        <p:cTn id="50" dur="1" fill="hold">
                                          <p:stCondLst>
                                            <p:cond delay="0"/>
                                          </p:stCondLst>
                                        </p:cTn>
                                        <p:tgtEl>
                                          <p:spTgt spid="129"/>
                                        </p:tgtEl>
                                        <p:attrNameLst>
                                          <p:attrName>style.visibility</p:attrName>
                                        </p:attrNameLst>
                                      </p:cBhvr>
                                      <p:to>
                                        <p:strVal val="visible"/>
                                      </p:to>
                                    </p:set>
                                    <p:animEffect transition="in" filter="blinds(horizontal)">
                                      <p:cBhvr>
                                        <p:cTn id="51" dur="500"/>
                                        <p:tgtEl>
                                          <p:spTgt spid="129"/>
                                        </p:tgtEl>
                                      </p:cBhvr>
                                    </p:animEffect>
                                  </p:childTnLst>
                                </p:cTn>
                              </p:par>
                            </p:childTnLst>
                          </p:cTn>
                        </p:par>
                        <p:par>
                          <p:cTn id="52" fill="hold" nodeType="afterGroup">
                            <p:stCondLst>
                              <p:cond delay="6000"/>
                            </p:stCondLst>
                            <p:childTnLst>
                              <p:par>
                                <p:cTn id="53" presetID="3" presetClass="entr" presetSubtype="10" fill="hold" nodeType="afterEffect">
                                  <p:stCondLst>
                                    <p:cond delay="0"/>
                                  </p:stCondLst>
                                  <p:childTnLst>
                                    <p:set>
                                      <p:cBhvr>
                                        <p:cTn id="54" dur="1" fill="hold">
                                          <p:stCondLst>
                                            <p:cond delay="0"/>
                                          </p:stCondLst>
                                        </p:cTn>
                                        <p:tgtEl>
                                          <p:spTgt spid="80"/>
                                        </p:tgtEl>
                                        <p:attrNameLst>
                                          <p:attrName>style.visibility</p:attrName>
                                        </p:attrNameLst>
                                      </p:cBhvr>
                                      <p:to>
                                        <p:strVal val="visible"/>
                                      </p:to>
                                    </p:set>
                                    <p:animEffect transition="in" filter="blinds(horizontal)">
                                      <p:cBhvr>
                                        <p:cTn id="55" dur="500"/>
                                        <p:tgtEl>
                                          <p:spTgt spid="80"/>
                                        </p:tgtEl>
                                      </p:cBhvr>
                                    </p:animEffect>
                                  </p:childTnLst>
                                </p:cTn>
                              </p:par>
                            </p:childTnLst>
                          </p:cTn>
                        </p:par>
                        <p:par>
                          <p:cTn id="56" fill="hold" nodeType="afterGroup">
                            <p:stCondLst>
                              <p:cond delay="6500"/>
                            </p:stCondLst>
                            <p:childTnLst>
                              <p:par>
                                <p:cTn id="57" presetID="3" presetClass="entr" presetSubtype="10" fill="hold" nodeType="afterEffect">
                                  <p:stCondLst>
                                    <p:cond delay="0"/>
                                  </p:stCondLst>
                                  <p:childTnLst>
                                    <p:set>
                                      <p:cBhvr>
                                        <p:cTn id="58" dur="1" fill="hold">
                                          <p:stCondLst>
                                            <p:cond delay="0"/>
                                          </p:stCondLst>
                                        </p:cTn>
                                        <p:tgtEl>
                                          <p:spTgt spid="100"/>
                                        </p:tgtEl>
                                        <p:attrNameLst>
                                          <p:attrName>style.visibility</p:attrName>
                                        </p:attrNameLst>
                                      </p:cBhvr>
                                      <p:to>
                                        <p:strVal val="visible"/>
                                      </p:to>
                                    </p:set>
                                    <p:animEffect transition="in" filter="blinds(horizontal)">
                                      <p:cBhvr>
                                        <p:cTn id="59" dur="500"/>
                                        <p:tgtEl>
                                          <p:spTgt spid="100"/>
                                        </p:tgtEl>
                                      </p:cBhvr>
                                    </p:animEffect>
                                  </p:childTnLst>
                                </p:cTn>
                              </p:par>
                            </p:childTnLst>
                          </p:cTn>
                        </p:par>
                        <p:par>
                          <p:cTn id="60" fill="hold" nodeType="afterGroup">
                            <p:stCondLst>
                              <p:cond delay="7000"/>
                            </p:stCondLst>
                            <p:childTnLst>
                              <p:par>
                                <p:cTn id="61" presetID="3" presetClass="entr" presetSubtype="10" fill="hold" nodeType="afterEffect">
                                  <p:stCondLst>
                                    <p:cond delay="0"/>
                                  </p:stCondLst>
                                  <p:childTnLst>
                                    <p:set>
                                      <p:cBhvr>
                                        <p:cTn id="62" dur="1" fill="hold">
                                          <p:stCondLst>
                                            <p:cond delay="0"/>
                                          </p:stCondLst>
                                        </p:cTn>
                                        <p:tgtEl>
                                          <p:spTgt spid="54"/>
                                        </p:tgtEl>
                                        <p:attrNameLst>
                                          <p:attrName>style.visibility</p:attrName>
                                        </p:attrNameLst>
                                      </p:cBhvr>
                                      <p:to>
                                        <p:strVal val="visible"/>
                                      </p:to>
                                    </p:set>
                                    <p:animEffect transition="in" filter="blinds(horizontal)">
                                      <p:cBhvr>
                                        <p:cTn id="63" dur="500"/>
                                        <p:tgtEl>
                                          <p:spTgt spid="54"/>
                                        </p:tgtEl>
                                      </p:cBhvr>
                                    </p:animEffect>
                                  </p:childTnLst>
                                </p:cTn>
                              </p:par>
                            </p:childTnLst>
                          </p:cTn>
                        </p:par>
                        <p:par>
                          <p:cTn id="64" fill="hold" nodeType="afterGroup">
                            <p:stCondLst>
                              <p:cond delay="7500"/>
                            </p:stCondLst>
                            <p:childTnLst>
                              <p:par>
                                <p:cTn id="65" presetID="3" presetClass="entr" presetSubtype="10" fill="hold" nodeType="afterEffect">
                                  <p:stCondLst>
                                    <p:cond delay="0"/>
                                  </p:stCondLst>
                                  <p:childTnLst>
                                    <p:set>
                                      <p:cBhvr>
                                        <p:cTn id="66" dur="1" fill="hold">
                                          <p:stCondLst>
                                            <p:cond delay="0"/>
                                          </p:stCondLst>
                                        </p:cTn>
                                        <p:tgtEl>
                                          <p:spTgt spid="78"/>
                                        </p:tgtEl>
                                        <p:attrNameLst>
                                          <p:attrName>style.visibility</p:attrName>
                                        </p:attrNameLst>
                                      </p:cBhvr>
                                      <p:to>
                                        <p:strVal val="visible"/>
                                      </p:to>
                                    </p:set>
                                    <p:animEffect transition="in" filter="blinds(horizontal)">
                                      <p:cBhvr>
                                        <p:cTn id="67" dur="500"/>
                                        <p:tgtEl>
                                          <p:spTgt spid="78"/>
                                        </p:tgtEl>
                                      </p:cBhvr>
                                    </p:animEffect>
                                  </p:childTnLst>
                                </p:cTn>
                              </p:par>
                            </p:childTnLst>
                          </p:cTn>
                        </p:par>
                        <p:par>
                          <p:cTn id="68" fill="hold" nodeType="afterGroup">
                            <p:stCondLst>
                              <p:cond delay="8000"/>
                            </p:stCondLst>
                            <p:childTnLst>
                              <p:par>
                                <p:cTn id="69" presetID="3" presetClass="entr" presetSubtype="10" fill="hold" nodeType="afterEffect">
                                  <p:stCondLst>
                                    <p:cond delay="0"/>
                                  </p:stCondLst>
                                  <p:childTnLst>
                                    <p:set>
                                      <p:cBhvr>
                                        <p:cTn id="70" dur="1" fill="hold">
                                          <p:stCondLst>
                                            <p:cond delay="0"/>
                                          </p:stCondLst>
                                        </p:cTn>
                                        <p:tgtEl>
                                          <p:spTgt spid="151"/>
                                        </p:tgtEl>
                                        <p:attrNameLst>
                                          <p:attrName>style.visibility</p:attrName>
                                        </p:attrNameLst>
                                      </p:cBhvr>
                                      <p:to>
                                        <p:strVal val="visible"/>
                                      </p:to>
                                    </p:set>
                                    <p:animEffect transition="in" filter="blinds(horizontal)">
                                      <p:cBhvr>
                                        <p:cTn id="71" dur="500"/>
                                        <p:tgtEl>
                                          <p:spTgt spid="151"/>
                                        </p:tgtEl>
                                      </p:cBhvr>
                                    </p:animEffect>
                                  </p:childTnLst>
                                </p:cTn>
                              </p:par>
                            </p:childTnLst>
                          </p:cTn>
                        </p:par>
                        <p:par>
                          <p:cTn id="72" fill="hold" nodeType="afterGroup">
                            <p:stCondLst>
                              <p:cond delay="8500"/>
                            </p:stCondLst>
                            <p:childTnLst>
                              <p:par>
                                <p:cTn id="73" presetID="3" presetClass="entr" presetSubtype="10" fill="hold" nodeType="afterEffect">
                                  <p:stCondLst>
                                    <p:cond delay="0"/>
                                  </p:stCondLst>
                                  <p:childTnLst>
                                    <p:set>
                                      <p:cBhvr>
                                        <p:cTn id="74" dur="1" fill="hold">
                                          <p:stCondLst>
                                            <p:cond delay="0"/>
                                          </p:stCondLst>
                                        </p:cTn>
                                        <p:tgtEl>
                                          <p:spTgt spid="37"/>
                                        </p:tgtEl>
                                        <p:attrNameLst>
                                          <p:attrName>style.visibility</p:attrName>
                                        </p:attrNameLst>
                                      </p:cBhvr>
                                      <p:to>
                                        <p:strVal val="visible"/>
                                      </p:to>
                                    </p:set>
                                    <p:animEffect transition="in" filter="blinds(horizontal)">
                                      <p:cBhvr>
                                        <p:cTn id="75" dur="500"/>
                                        <p:tgtEl>
                                          <p:spTgt spid="37"/>
                                        </p:tgtEl>
                                      </p:cBhvr>
                                    </p:animEffect>
                                  </p:childTnLst>
                                </p:cTn>
                              </p:par>
                            </p:childTnLst>
                          </p:cTn>
                        </p:par>
                        <p:par>
                          <p:cTn id="76" fill="hold" nodeType="afterGroup">
                            <p:stCondLst>
                              <p:cond delay="9000"/>
                            </p:stCondLst>
                            <p:childTnLst>
                              <p:par>
                                <p:cTn id="77" presetID="3" presetClass="entr" presetSubtype="10" fill="hold" nodeType="afterEffect">
                                  <p:stCondLst>
                                    <p:cond delay="0"/>
                                  </p:stCondLst>
                                  <p:childTnLst>
                                    <p:set>
                                      <p:cBhvr>
                                        <p:cTn id="78" dur="1" fill="hold">
                                          <p:stCondLst>
                                            <p:cond delay="0"/>
                                          </p:stCondLst>
                                        </p:cTn>
                                        <p:tgtEl>
                                          <p:spTgt spid="122"/>
                                        </p:tgtEl>
                                        <p:attrNameLst>
                                          <p:attrName>style.visibility</p:attrName>
                                        </p:attrNameLst>
                                      </p:cBhvr>
                                      <p:to>
                                        <p:strVal val="visible"/>
                                      </p:to>
                                    </p:set>
                                    <p:animEffect transition="in" filter="blinds(horizontal)">
                                      <p:cBhvr>
                                        <p:cTn id="79" dur="500"/>
                                        <p:tgtEl>
                                          <p:spTgt spid="122"/>
                                        </p:tgtEl>
                                      </p:cBhvr>
                                    </p:animEffect>
                                  </p:childTnLst>
                                </p:cTn>
                              </p:par>
                            </p:childTnLst>
                          </p:cTn>
                        </p:par>
                        <p:par>
                          <p:cTn id="80" fill="hold" nodeType="afterGroup">
                            <p:stCondLst>
                              <p:cond delay="9500"/>
                            </p:stCondLst>
                            <p:childTnLst>
                              <p:par>
                                <p:cTn id="81" presetID="3" presetClass="entr" presetSubtype="10" fill="hold" nodeType="afterEffect">
                                  <p:stCondLst>
                                    <p:cond delay="0"/>
                                  </p:stCondLst>
                                  <p:childTnLst>
                                    <p:set>
                                      <p:cBhvr>
                                        <p:cTn id="82" dur="1" fill="hold">
                                          <p:stCondLst>
                                            <p:cond delay="0"/>
                                          </p:stCondLst>
                                        </p:cTn>
                                        <p:tgtEl>
                                          <p:spTgt spid="127"/>
                                        </p:tgtEl>
                                        <p:attrNameLst>
                                          <p:attrName>style.visibility</p:attrName>
                                        </p:attrNameLst>
                                      </p:cBhvr>
                                      <p:to>
                                        <p:strVal val="visible"/>
                                      </p:to>
                                    </p:set>
                                    <p:animEffect transition="in" filter="blinds(horizontal)">
                                      <p:cBhvr>
                                        <p:cTn id="83" dur="500"/>
                                        <p:tgtEl>
                                          <p:spTgt spid="127"/>
                                        </p:tgtEl>
                                      </p:cBhvr>
                                    </p:animEffect>
                                  </p:childTnLst>
                                </p:cTn>
                              </p:par>
                            </p:childTnLst>
                          </p:cTn>
                        </p:par>
                        <p:par>
                          <p:cTn id="84" fill="hold" nodeType="afterGroup">
                            <p:stCondLst>
                              <p:cond delay="10000"/>
                            </p:stCondLst>
                            <p:childTnLst>
                              <p:par>
                                <p:cTn id="85" presetID="3" presetClass="entr" presetSubtype="10" fill="hold" nodeType="afterEffect">
                                  <p:stCondLst>
                                    <p:cond delay="0"/>
                                  </p:stCondLst>
                                  <p:childTnLst>
                                    <p:set>
                                      <p:cBhvr>
                                        <p:cTn id="86" dur="1" fill="hold">
                                          <p:stCondLst>
                                            <p:cond delay="0"/>
                                          </p:stCondLst>
                                        </p:cTn>
                                        <p:tgtEl>
                                          <p:spTgt spid="43"/>
                                        </p:tgtEl>
                                        <p:attrNameLst>
                                          <p:attrName>style.visibility</p:attrName>
                                        </p:attrNameLst>
                                      </p:cBhvr>
                                      <p:to>
                                        <p:strVal val="visible"/>
                                      </p:to>
                                    </p:set>
                                    <p:animEffect transition="in" filter="blinds(horizontal)">
                                      <p:cBhvr>
                                        <p:cTn id="87" dur="500"/>
                                        <p:tgtEl>
                                          <p:spTgt spid="43"/>
                                        </p:tgtEl>
                                      </p:cBhvr>
                                    </p:animEffect>
                                  </p:childTnLst>
                                </p:cTn>
                              </p:par>
                            </p:childTnLst>
                          </p:cTn>
                        </p:par>
                        <p:par>
                          <p:cTn id="88" fill="hold" nodeType="afterGroup">
                            <p:stCondLst>
                              <p:cond delay="10500"/>
                            </p:stCondLst>
                            <p:childTnLst>
                              <p:par>
                                <p:cTn id="89" presetID="3" presetClass="entr" presetSubtype="10" fill="hold" nodeType="afterEffect">
                                  <p:stCondLst>
                                    <p:cond delay="0"/>
                                  </p:stCondLst>
                                  <p:childTnLst>
                                    <p:set>
                                      <p:cBhvr>
                                        <p:cTn id="90" dur="1" fill="hold">
                                          <p:stCondLst>
                                            <p:cond delay="0"/>
                                          </p:stCondLst>
                                        </p:cTn>
                                        <p:tgtEl>
                                          <p:spTgt spid="114"/>
                                        </p:tgtEl>
                                        <p:attrNameLst>
                                          <p:attrName>style.visibility</p:attrName>
                                        </p:attrNameLst>
                                      </p:cBhvr>
                                      <p:to>
                                        <p:strVal val="visible"/>
                                      </p:to>
                                    </p:set>
                                    <p:animEffect transition="in" filter="blinds(horizontal)">
                                      <p:cBhvr>
                                        <p:cTn id="91" dur="500"/>
                                        <p:tgtEl>
                                          <p:spTgt spid="114"/>
                                        </p:tgtEl>
                                      </p:cBhvr>
                                    </p:animEffect>
                                  </p:childTnLst>
                                </p:cTn>
                              </p:par>
                            </p:childTnLst>
                          </p:cTn>
                        </p:par>
                        <p:par>
                          <p:cTn id="92" fill="hold" nodeType="afterGroup">
                            <p:stCondLst>
                              <p:cond delay="11000"/>
                            </p:stCondLst>
                            <p:childTnLst>
                              <p:par>
                                <p:cTn id="93" presetID="3" presetClass="entr" presetSubtype="10" fill="hold" nodeType="afterEffect">
                                  <p:stCondLst>
                                    <p:cond delay="0"/>
                                  </p:stCondLst>
                                  <p:childTnLst>
                                    <p:set>
                                      <p:cBhvr>
                                        <p:cTn id="94" dur="1" fill="hold">
                                          <p:stCondLst>
                                            <p:cond delay="0"/>
                                          </p:stCondLst>
                                        </p:cTn>
                                        <p:tgtEl>
                                          <p:spTgt spid="52"/>
                                        </p:tgtEl>
                                        <p:attrNameLst>
                                          <p:attrName>style.visibility</p:attrName>
                                        </p:attrNameLst>
                                      </p:cBhvr>
                                      <p:to>
                                        <p:strVal val="visible"/>
                                      </p:to>
                                    </p:set>
                                    <p:animEffect transition="in" filter="blinds(horizontal)">
                                      <p:cBhvr>
                                        <p:cTn id="95" dur="500"/>
                                        <p:tgtEl>
                                          <p:spTgt spid="52"/>
                                        </p:tgtEl>
                                      </p:cBhvr>
                                    </p:animEffect>
                                  </p:childTnLst>
                                </p:cTn>
                              </p:par>
                            </p:childTnLst>
                          </p:cTn>
                        </p:par>
                        <p:par>
                          <p:cTn id="96" fill="hold" nodeType="afterGroup">
                            <p:stCondLst>
                              <p:cond delay="11500"/>
                            </p:stCondLst>
                            <p:childTnLst>
                              <p:par>
                                <p:cTn id="97" presetID="3" presetClass="entr" presetSubtype="10" fill="hold" nodeType="afterEffect">
                                  <p:stCondLst>
                                    <p:cond delay="0"/>
                                  </p:stCondLst>
                                  <p:childTnLst>
                                    <p:set>
                                      <p:cBhvr>
                                        <p:cTn id="98" dur="1" fill="hold">
                                          <p:stCondLst>
                                            <p:cond delay="0"/>
                                          </p:stCondLst>
                                        </p:cTn>
                                        <p:tgtEl>
                                          <p:spTgt spid="108"/>
                                        </p:tgtEl>
                                        <p:attrNameLst>
                                          <p:attrName>style.visibility</p:attrName>
                                        </p:attrNameLst>
                                      </p:cBhvr>
                                      <p:to>
                                        <p:strVal val="visible"/>
                                      </p:to>
                                    </p:set>
                                    <p:animEffect transition="in" filter="blinds(horizontal)">
                                      <p:cBhvr>
                                        <p:cTn id="99" dur="500"/>
                                        <p:tgtEl>
                                          <p:spTgt spid="108"/>
                                        </p:tgtEl>
                                      </p:cBhvr>
                                    </p:animEffect>
                                  </p:childTnLst>
                                </p:cTn>
                              </p:par>
                            </p:childTnLst>
                          </p:cTn>
                        </p:par>
                        <p:par>
                          <p:cTn id="100" fill="hold" nodeType="afterGroup">
                            <p:stCondLst>
                              <p:cond delay="12000"/>
                            </p:stCondLst>
                            <p:childTnLst>
                              <p:par>
                                <p:cTn id="101" presetID="3" presetClass="entr" presetSubtype="10" fill="hold" nodeType="afterEffect">
                                  <p:stCondLst>
                                    <p:cond delay="0"/>
                                  </p:stCondLst>
                                  <p:childTnLst>
                                    <p:set>
                                      <p:cBhvr>
                                        <p:cTn id="102" dur="1" fill="hold">
                                          <p:stCondLst>
                                            <p:cond delay="0"/>
                                          </p:stCondLst>
                                        </p:cTn>
                                        <p:tgtEl>
                                          <p:spTgt spid="96"/>
                                        </p:tgtEl>
                                        <p:attrNameLst>
                                          <p:attrName>style.visibility</p:attrName>
                                        </p:attrNameLst>
                                      </p:cBhvr>
                                      <p:to>
                                        <p:strVal val="visible"/>
                                      </p:to>
                                    </p:set>
                                    <p:animEffect transition="in" filter="blinds(horizontal)">
                                      <p:cBhvr>
                                        <p:cTn id="103" dur="500"/>
                                        <p:tgtEl>
                                          <p:spTgt spid="96"/>
                                        </p:tgtEl>
                                      </p:cBhvr>
                                    </p:animEffect>
                                  </p:childTnLst>
                                </p:cTn>
                              </p:par>
                            </p:childTnLst>
                          </p:cTn>
                        </p:par>
                        <p:par>
                          <p:cTn id="104" fill="hold" nodeType="afterGroup">
                            <p:stCondLst>
                              <p:cond delay="12500"/>
                            </p:stCondLst>
                            <p:childTnLst>
                              <p:par>
                                <p:cTn id="105" presetID="3" presetClass="entr" presetSubtype="10" fill="hold" nodeType="afterEffect">
                                  <p:stCondLst>
                                    <p:cond delay="0"/>
                                  </p:stCondLst>
                                  <p:childTnLst>
                                    <p:set>
                                      <p:cBhvr>
                                        <p:cTn id="106" dur="1" fill="hold">
                                          <p:stCondLst>
                                            <p:cond delay="0"/>
                                          </p:stCondLst>
                                        </p:cTn>
                                        <p:tgtEl>
                                          <p:spTgt spid="56"/>
                                        </p:tgtEl>
                                        <p:attrNameLst>
                                          <p:attrName>style.visibility</p:attrName>
                                        </p:attrNameLst>
                                      </p:cBhvr>
                                      <p:to>
                                        <p:strVal val="visible"/>
                                      </p:to>
                                    </p:set>
                                    <p:animEffect transition="in" filter="blinds(horizontal)">
                                      <p:cBhvr>
                                        <p:cTn id="107" dur="500"/>
                                        <p:tgtEl>
                                          <p:spTgt spid="56"/>
                                        </p:tgtEl>
                                      </p:cBhvr>
                                    </p:animEffect>
                                  </p:childTnLst>
                                </p:cTn>
                              </p:par>
                            </p:childTnLst>
                          </p:cTn>
                        </p:par>
                        <p:par>
                          <p:cTn id="108" fill="hold" nodeType="afterGroup">
                            <p:stCondLst>
                              <p:cond delay="13000"/>
                            </p:stCondLst>
                            <p:childTnLst>
                              <p:par>
                                <p:cTn id="109" presetID="3" presetClass="entr" presetSubtype="10" fill="hold" nodeType="afterEffect">
                                  <p:stCondLst>
                                    <p:cond delay="0"/>
                                  </p:stCondLst>
                                  <p:childTnLst>
                                    <p:set>
                                      <p:cBhvr>
                                        <p:cTn id="110" dur="1" fill="hold">
                                          <p:stCondLst>
                                            <p:cond delay="0"/>
                                          </p:stCondLst>
                                        </p:cTn>
                                        <p:tgtEl>
                                          <p:spTgt spid="139"/>
                                        </p:tgtEl>
                                        <p:attrNameLst>
                                          <p:attrName>style.visibility</p:attrName>
                                        </p:attrNameLst>
                                      </p:cBhvr>
                                      <p:to>
                                        <p:strVal val="visible"/>
                                      </p:to>
                                    </p:set>
                                    <p:animEffect transition="in" filter="blinds(horizontal)">
                                      <p:cBhvr>
                                        <p:cTn id="111" dur="500"/>
                                        <p:tgtEl>
                                          <p:spTgt spid="139"/>
                                        </p:tgtEl>
                                      </p:cBhvr>
                                    </p:animEffect>
                                  </p:childTnLst>
                                </p:cTn>
                              </p:par>
                            </p:childTnLst>
                          </p:cTn>
                        </p:par>
                        <p:par>
                          <p:cTn id="112" fill="hold" nodeType="afterGroup">
                            <p:stCondLst>
                              <p:cond delay="13500"/>
                            </p:stCondLst>
                            <p:childTnLst>
                              <p:par>
                                <p:cTn id="113" presetID="3" presetClass="entr" presetSubtype="10" fill="hold" nodeType="afterEffect">
                                  <p:stCondLst>
                                    <p:cond delay="0"/>
                                  </p:stCondLst>
                                  <p:childTnLst>
                                    <p:set>
                                      <p:cBhvr>
                                        <p:cTn id="114" dur="1" fill="hold">
                                          <p:stCondLst>
                                            <p:cond delay="0"/>
                                          </p:stCondLst>
                                        </p:cTn>
                                        <p:tgtEl>
                                          <p:spTgt spid="75"/>
                                        </p:tgtEl>
                                        <p:attrNameLst>
                                          <p:attrName>style.visibility</p:attrName>
                                        </p:attrNameLst>
                                      </p:cBhvr>
                                      <p:to>
                                        <p:strVal val="visible"/>
                                      </p:to>
                                    </p:set>
                                    <p:animEffect transition="in" filter="blinds(horizontal)">
                                      <p:cBhvr>
                                        <p:cTn id="115" dur="500"/>
                                        <p:tgtEl>
                                          <p:spTgt spid="75"/>
                                        </p:tgtEl>
                                      </p:cBhvr>
                                    </p:animEffect>
                                  </p:childTnLst>
                                </p:cTn>
                              </p:par>
                            </p:childTnLst>
                          </p:cTn>
                        </p:par>
                        <p:par>
                          <p:cTn id="116" fill="hold" nodeType="afterGroup">
                            <p:stCondLst>
                              <p:cond delay="14000"/>
                            </p:stCondLst>
                            <p:childTnLst>
                              <p:par>
                                <p:cTn id="117" presetID="3" presetClass="entr" presetSubtype="10" fill="hold" nodeType="afterEffect">
                                  <p:stCondLst>
                                    <p:cond delay="0"/>
                                  </p:stCondLst>
                                  <p:childTnLst>
                                    <p:set>
                                      <p:cBhvr>
                                        <p:cTn id="118" dur="1" fill="hold">
                                          <p:stCondLst>
                                            <p:cond delay="0"/>
                                          </p:stCondLst>
                                        </p:cTn>
                                        <p:tgtEl>
                                          <p:spTgt spid="64"/>
                                        </p:tgtEl>
                                        <p:attrNameLst>
                                          <p:attrName>style.visibility</p:attrName>
                                        </p:attrNameLst>
                                      </p:cBhvr>
                                      <p:to>
                                        <p:strVal val="visible"/>
                                      </p:to>
                                    </p:set>
                                    <p:animEffect transition="in" filter="blinds(horizontal)">
                                      <p:cBhvr>
                                        <p:cTn id="119" dur="500"/>
                                        <p:tgtEl>
                                          <p:spTgt spid="64"/>
                                        </p:tgtEl>
                                      </p:cBhvr>
                                    </p:animEffect>
                                  </p:childTnLst>
                                </p:cTn>
                              </p:par>
                            </p:childTnLst>
                          </p:cTn>
                        </p:par>
                        <p:par>
                          <p:cTn id="120" fill="hold" nodeType="afterGroup">
                            <p:stCondLst>
                              <p:cond delay="14500"/>
                            </p:stCondLst>
                            <p:childTnLst>
                              <p:par>
                                <p:cTn id="121" presetID="3" presetClass="entr" presetSubtype="10" fill="hold" nodeType="afterEffect">
                                  <p:stCondLst>
                                    <p:cond delay="0"/>
                                  </p:stCondLst>
                                  <p:childTnLst>
                                    <p:set>
                                      <p:cBhvr>
                                        <p:cTn id="122" dur="1" fill="hold">
                                          <p:stCondLst>
                                            <p:cond delay="0"/>
                                          </p:stCondLst>
                                        </p:cTn>
                                        <p:tgtEl>
                                          <p:spTgt spid="98"/>
                                        </p:tgtEl>
                                        <p:attrNameLst>
                                          <p:attrName>style.visibility</p:attrName>
                                        </p:attrNameLst>
                                      </p:cBhvr>
                                      <p:to>
                                        <p:strVal val="visible"/>
                                      </p:to>
                                    </p:set>
                                    <p:animEffect transition="in" filter="blinds(horizontal)">
                                      <p:cBhvr>
                                        <p:cTn id="123" dur="500"/>
                                        <p:tgtEl>
                                          <p:spTgt spid="98"/>
                                        </p:tgtEl>
                                      </p:cBhvr>
                                    </p:animEffect>
                                  </p:childTnLst>
                                </p:cTn>
                              </p:par>
                            </p:childTnLst>
                          </p:cTn>
                        </p:par>
                        <p:par>
                          <p:cTn id="124" fill="hold" nodeType="afterGroup">
                            <p:stCondLst>
                              <p:cond delay="15000"/>
                            </p:stCondLst>
                            <p:childTnLst>
                              <p:par>
                                <p:cTn id="125" presetID="3" presetClass="entr" presetSubtype="10" fill="hold" nodeType="afterEffect">
                                  <p:stCondLst>
                                    <p:cond delay="0"/>
                                  </p:stCondLst>
                                  <p:childTnLst>
                                    <p:set>
                                      <p:cBhvr>
                                        <p:cTn id="126" dur="1" fill="hold">
                                          <p:stCondLst>
                                            <p:cond delay="0"/>
                                          </p:stCondLst>
                                        </p:cTn>
                                        <p:tgtEl>
                                          <p:spTgt spid="124"/>
                                        </p:tgtEl>
                                        <p:attrNameLst>
                                          <p:attrName>style.visibility</p:attrName>
                                        </p:attrNameLst>
                                      </p:cBhvr>
                                      <p:to>
                                        <p:strVal val="visible"/>
                                      </p:to>
                                    </p:set>
                                    <p:animEffect transition="in" filter="blinds(horizontal)">
                                      <p:cBhvr>
                                        <p:cTn id="127" dur="500"/>
                                        <p:tgtEl>
                                          <p:spTgt spid="124"/>
                                        </p:tgtEl>
                                      </p:cBhvr>
                                    </p:animEffect>
                                  </p:childTnLst>
                                </p:cTn>
                              </p:par>
                            </p:childTnLst>
                          </p:cTn>
                        </p:par>
                        <p:par>
                          <p:cTn id="128" fill="hold" nodeType="afterGroup">
                            <p:stCondLst>
                              <p:cond delay="15500"/>
                            </p:stCondLst>
                            <p:childTnLst>
                              <p:par>
                                <p:cTn id="129" presetID="3" presetClass="entr" presetSubtype="10" fill="hold" nodeType="afterEffect">
                                  <p:stCondLst>
                                    <p:cond delay="0"/>
                                  </p:stCondLst>
                                  <p:childTnLst>
                                    <p:set>
                                      <p:cBhvr>
                                        <p:cTn id="130" dur="1" fill="hold">
                                          <p:stCondLst>
                                            <p:cond delay="0"/>
                                          </p:stCondLst>
                                        </p:cTn>
                                        <p:tgtEl>
                                          <p:spTgt spid="103"/>
                                        </p:tgtEl>
                                        <p:attrNameLst>
                                          <p:attrName>style.visibility</p:attrName>
                                        </p:attrNameLst>
                                      </p:cBhvr>
                                      <p:to>
                                        <p:strVal val="visible"/>
                                      </p:to>
                                    </p:set>
                                    <p:animEffect transition="in" filter="blinds(horizontal)">
                                      <p:cBhvr>
                                        <p:cTn id="131" dur="500"/>
                                        <p:tgtEl>
                                          <p:spTgt spid="103"/>
                                        </p:tgtEl>
                                      </p:cBhvr>
                                    </p:animEffect>
                                  </p:childTnLst>
                                </p:cTn>
                              </p:par>
                            </p:childTnLst>
                          </p:cTn>
                        </p:par>
                        <p:par>
                          <p:cTn id="132" fill="hold" nodeType="afterGroup">
                            <p:stCondLst>
                              <p:cond delay="16000"/>
                            </p:stCondLst>
                            <p:childTnLst>
                              <p:par>
                                <p:cTn id="133" presetID="3" presetClass="entr" presetSubtype="10" fill="hold" nodeType="afterEffect">
                                  <p:stCondLst>
                                    <p:cond delay="0"/>
                                  </p:stCondLst>
                                  <p:childTnLst>
                                    <p:set>
                                      <p:cBhvr>
                                        <p:cTn id="134" dur="1" fill="hold">
                                          <p:stCondLst>
                                            <p:cond delay="0"/>
                                          </p:stCondLst>
                                        </p:cTn>
                                        <p:tgtEl>
                                          <p:spTgt spid="45"/>
                                        </p:tgtEl>
                                        <p:attrNameLst>
                                          <p:attrName>style.visibility</p:attrName>
                                        </p:attrNameLst>
                                      </p:cBhvr>
                                      <p:to>
                                        <p:strVal val="visible"/>
                                      </p:to>
                                    </p:set>
                                    <p:animEffect transition="in" filter="blinds(horizontal)">
                                      <p:cBhvr>
                                        <p:cTn id="135" dur="500"/>
                                        <p:tgtEl>
                                          <p:spTgt spid="45"/>
                                        </p:tgtEl>
                                      </p:cBhvr>
                                    </p:animEffect>
                                  </p:childTnLst>
                                </p:cTn>
                              </p:par>
                            </p:childTnLst>
                          </p:cTn>
                        </p:par>
                        <p:par>
                          <p:cTn id="136" fill="hold" nodeType="afterGroup">
                            <p:stCondLst>
                              <p:cond delay="16500"/>
                            </p:stCondLst>
                            <p:childTnLst>
                              <p:par>
                                <p:cTn id="137" presetID="3" presetClass="entr" presetSubtype="10" fill="hold" nodeType="afterEffect">
                                  <p:stCondLst>
                                    <p:cond delay="0"/>
                                  </p:stCondLst>
                                  <p:childTnLst>
                                    <p:set>
                                      <p:cBhvr>
                                        <p:cTn id="138" dur="1" fill="hold">
                                          <p:stCondLst>
                                            <p:cond delay="0"/>
                                          </p:stCondLst>
                                        </p:cTn>
                                        <p:tgtEl>
                                          <p:spTgt spid="142"/>
                                        </p:tgtEl>
                                        <p:attrNameLst>
                                          <p:attrName>style.visibility</p:attrName>
                                        </p:attrNameLst>
                                      </p:cBhvr>
                                      <p:to>
                                        <p:strVal val="visible"/>
                                      </p:to>
                                    </p:set>
                                    <p:animEffect transition="in" filter="blinds(horizontal)">
                                      <p:cBhvr>
                                        <p:cTn id="139" dur="500"/>
                                        <p:tgtEl>
                                          <p:spTgt spid="142"/>
                                        </p:tgtEl>
                                      </p:cBhvr>
                                    </p:animEffect>
                                  </p:childTnLst>
                                </p:cTn>
                              </p:par>
                            </p:childTnLst>
                          </p:cTn>
                        </p:par>
                        <p:par>
                          <p:cTn id="140" fill="hold" nodeType="afterGroup">
                            <p:stCondLst>
                              <p:cond delay="17000"/>
                            </p:stCondLst>
                            <p:childTnLst>
                              <p:par>
                                <p:cTn id="141" presetID="3" presetClass="entr" presetSubtype="10" fill="hold" nodeType="afterEffect">
                                  <p:stCondLst>
                                    <p:cond delay="0"/>
                                  </p:stCondLst>
                                  <p:childTnLst>
                                    <p:set>
                                      <p:cBhvr>
                                        <p:cTn id="142" dur="1" fill="hold">
                                          <p:stCondLst>
                                            <p:cond delay="0"/>
                                          </p:stCondLst>
                                        </p:cTn>
                                        <p:tgtEl>
                                          <p:spTgt spid="62"/>
                                        </p:tgtEl>
                                        <p:attrNameLst>
                                          <p:attrName>style.visibility</p:attrName>
                                        </p:attrNameLst>
                                      </p:cBhvr>
                                      <p:to>
                                        <p:strVal val="visible"/>
                                      </p:to>
                                    </p:set>
                                    <p:animEffect transition="in" filter="blinds(horizontal)">
                                      <p:cBhvr>
                                        <p:cTn id="143" dur="500"/>
                                        <p:tgtEl>
                                          <p:spTgt spid="62"/>
                                        </p:tgtEl>
                                      </p:cBhvr>
                                    </p:animEffect>
                                  </p:childTnLst>
                                </p:cTn>
                              </p:par>
                            </p:childTnLst>
                          </p:cTn>
                        </p:par>
                        <p:par>
                          <p:cTn id="144" fill="hold" nodeType="afterGroup">
                            <p:stCondLst>
                              <p:cond delay="17500"/>
                            </p:stCondLst>
                            <p:childTnLst>
                              <p:par>
                                <p:cTn id="145" presetID="3" presetClass="entr" presetSubtype="10" fill="hold" nodeType="afterEffect">
                                  <p:stCondLst>
                                    <p:cond delay="0"/>
                                  </p:stCondLst>
                                  <p:childTnLst>
                                    <p:set>
                                      <p:cBhvr>
                                        <p:cTn id="146" dur="1" fill="hold">
                                          <p:stCondLst>
                                            <p:cond delay="0"/>
                                          </p:stCondLst>
                                        </p:cTn>
                                        <p:tgtEl>
                                          <p:spTgt spid="118"/>
                                        </p:tgtEl>
                                        <p:attrNameLst>
                                          <p:attrName>style.visibility</p:attrName>
                                        </p:attrNameLst>
                                      </p:cBhvr>
                                      <p:to>
                                        <p:strVal val="visible"/>
                                      </p:to>
                                    </p:set>
                                    <p:animEffect transition="in" filter="blinds(horizontal)">
                                      <p:cBhvr>
                                        <p:cTn id="147" dur="500"/>
                                        <p:tgtEl>
                                          <p:spTgt spid="118"/>
                                        </p:tgtEl>
                                      </p:cBhvr>
                                    </p:animEffect>
                                  </p:childTnLst>
                                </p:cTn>
                              </p:par>
                            </p:childTnLst>
                          </p:cTn>
                        </p:par>
                        <p:par>
                          <p:cTn id="148" fill="hold" nodeType="afterGroup">
                            <p:stCondLst>
                              <p:cond delay="18000"/>
                            </p:stCondLst>
                            <p:childTnLst>
                              <p:par>
                                <p:cTn id="149" presetID="3" presetClass="entr" presetSubtype="10" fill="hold" nodeType="afterEffect">
                                  <p:stCondLst>
                                    <p:cond delay="0"/>
                                  </p:stCondLst>
                                  <p:childTnLst>
                                    <p:set>
                                      <p:cBhvr>
                                        <p:cTn id="150" dur="1" fill="hold">
                                          <p:stCondLst>
                                            <p:cond delay="0"/>
                                          </p:stCondLst>
                                        </p:cTn>
                                        <p:tgtEl>
                                          <p:spTgt spid="92"/>
                                        </p:tgtEl>
                                        <p:attrNameLst>
                                          <p:attrName>style.visibility</p:attrName>
                                        </p:attrNameLst>
                                      </p:cBhvr>
                                      <p:to>
                                        <p:strVal val="visible"/>
                                      </p:to>
                                    </p:set>
                                    <p:animEffect transition="in" filter="blinds(horizontal)">
                                      <p:cBhvr>
                                        <p:cTn id="151" dur="500"/>
                                        <p:tgtEl>
                                          <p:spTgt spid="92"/>
                                        </p:tgtEl>
                                      </p:cBhvr>
                                    </p:animEffect>
                                  </p:childTnLst>
                                </p:cTn>
                              </p:par>
                            </p:childTnLst>
                          </p:cTn>
                        </p:par>
                        <p:par>
                          <p:cTn id="152" fill="hold" nodeType="afterGroup">
                            <p:stCondLst>
                              <p:cond delay="18500"/>
                            </p:stCondLst>
                            <p:childTnLst>
                              <p:par>
                                <p:cTn id="153" presetID="3" presetClass="entr" presetSubtype="10" fill="hold" nodeType="afterEffect">
                                  <p:stCondLst>
                                    <p:cond delay="0"/>
                                  </p:stCondLst>
                                  <p:childTnLst>
                                    <p:set>
                                      <p:cBhvr>
                                        <p:cTn id="154" dur="1" fill="hold">
                                          <p:stCondLst>
                                            <p:cond delay="0"/>
                                          </p:stCondLst>
                                        </p:cTn>
                                        <p:tgtEl>
                                          <p:spTgt spid="105"/>
                                        </p:tgtEl>
                                        <p:attrNameLst>
                                          <p:attrName>style.visibility</p:attrName>
                                        </p:attrNameLst>
                                      </p:cBhvr>
                                      <p:to>
                                        <p:strVal val="visible"/>
                                      </p:to>
                                    </p:set>
                                    <p:animEffect transition="in" filter="blinds(horizontal)">
                                      <p:cBhvr>
                                        <p:cTn id="155" dur="500"/>
                                        <p:tgtEl>
                                          <p:spTgt spid="105"/>
                                        </p:tgtEl>
                                      </p:cBhvr>
                                    </p:animEffect>
                                  </p:childTnLst>
                                </p:cTn>
                              </p:par>
                            </p:childTnLst>
                          </p:cTn>
                        </p:par>
                        <p:par>
                          <p:cTn id="156" fill="hold" nodeType="afterGroup">
                            <p:stCondLst>
                              <p:cond delay="19000"/>
                            </p:stCondLst>
                            <p:childTnLst>
                              <p:par>
                                <p:cTn id="157" presetID="3" presetClass="entr" presetSubtype="10" fill="hold" nodeType="afterEffect">
                                  <p:stCondLst>
                                    <p:cond delay="0"/>
                                  </p:stCondLst>
                                  <p:childTnLst>
                                    <p:set>
                                      <p:cBhvr>
                                        <p:cTn id="158" dur="1" fill="hold">
                                          <p:stCondLst>
                                            <p:cond delay="0"/>
                                          </p:stCondLst>
                                        </p:cTn>
                                        <p:tgtEl>
                                          <p:spTgt spid="134"/>
                                        </p:tgtEl>
                                        <p:attrNameLst>
                                          <p:attrName>style.visibility</p:attrName>
                                        </p:attrNameLst>
                                      </p:cBhvr>
                                      <p:to>
                                        <p:strVal val="visible"/>
                                      </p:to>
                                    </p:set>
                                    <p:animEffect transition="in" filter="blinds(horizontal)">
                                      <p:cBhvr>
                                        <p:cTn id="159" dur="500"/>
                                        <p:tgtEl>
                                          <p:spTgt spid="134"/>
                                        </p:tgtEl>
                                      </p:cBhvr>
                                    </p:animEffect>
                                  </p:childTnLst>
                                </p:cTn>
                              </p:par>
                            </p:childTnLst>
                          </p:cTn>
                        </p:par>
                        <p:par>
                          <p:cTn id="160" fill="hold" nodeType="afterGroup">
                            <p:stCondLst>
                              <p:cond delay="19500"/>
                            </p:stCondLst>
                            <p:childTnLst>
                              <p:par>
                                <p:cTn id="161" presetID="3" presetClass="entr" presetSubtype="10" fill="hold" nodeType="afterEffect">
                                  <p:stCondLst>
                                    <p:cond delay="0"/>
                                  </p:stCondLst>
                                  <p:childTnLst>
                                    <p:set>
                                      <p:cBhvr>
                                        <p:cTn id="162" dur="1" fill="hold">
                                          <p:stCondLst>
                                            <p:cond delay="0"/>
                                          </p:stCondLst>
                                        </p:cTn>
                                        <p:tgtEl>
                                          <p:spTgt spid="48"/>
                                        </p:tgtEl>
                                        <p:attrNameLst>
                                          <p:attrName>style.visibility</p:attrName>
                                        </p:attrNameLst>
                                      </p:cBhvr>
                                      <p:to>
                                        <p:strVal val="visible"/>
                                      </p:to>
                                    </p:set>
                                    <p:animEffect transition="in" filter="blinds(horizontal)">
                                      <p:cBhvr>
                                        <p:cTn id="163" dur="500"/>
                                        <p:tgtEl>
                                          <p:spTgt spid="48"/>
                                        </p:tgtEl>
                                      </p:cBhvr>
                                    </p:animEffect>
                                  </p:childTnLst>
                                </p:cTn>
                              </p:par>
                            </p:childTnLst>
                          </p:cTn>
                        </p:par>
                        <p:par>
                          <p:cTn id="164" fill="hold" nodeType="afterGroup">
                            <p:stCondLst>
                              <p:cond delay="20000"/>
                            </p:stCondLst>
                            <p:childTnLst>
                              <p:par>
                                <p:cTn id="165" presetID="3" presetClass="entr" presetSubtype="10" fill="hold" nodeType="afterEffect">
                                  <p:stCondLst>
                                    <p:cond delay="0"/>
                                  </p:stCondLst>
                                  <p:childTnLst>
                                    <p:set>
                                      <p:cBhvr>
                                        <p:cTn id="166" dur="1" fill="hold">
                                          <p:stCondLst>
                                            <p:cond delay="0"/>
                                          </p:stCondLst>
                                        </p:cTn>
                                        <p:tgtEl>
                                          <p:spTgt spid="112"/>
                                        </p:tgtEl>
                                        <p:attrNameLst>
                                          <p:attrName>style.visibility</p:attrName>
                                        </p:attrNameLst>
                                      </p:cBhvr>
                                      <p:to>
                                        <p:strVal val="visible"/>
                                      </p:to>
                                    </p:set>
                                    <p:animEffect transition="in" filter="blinds(horizontal)">
                                      <p:cBhvr>
                                        <p:cTn id="167" dur="500"/>
                                        <p:tgtEl>
                                          <p:spTgt spid="112"/>
                                        </p:tgtEl>
                                      </p:cBhvr>
                                    </p:animEffect>
                                  </p:childTnLst>
                                </p:cTn>
                              </p:par>
                            </p:childTnLst>
                          </p:cTn>
                        </p:par>
                        <p:par>
                          <p:cTn id="168" fill="hold" nodeType="afterGroup">
                            <p:stCondLst>
                              <p:cond delay="20500"/>
                            </p:stCondLst>
                            <p:childTnLst>
                              <p:par>
                                <p:cTn id="169" presetID="3" presetClass="entr" presetSubtype="10" fill="hold" nodeType="afterEffect">
                                  <p:stCondLst>
                                    <p:cond delay="0"/>
                                  </p:stCondLst>
                                  <p:childTnLst>
                                    <p:set>
                                      <p:cBhvr>
                                        <p:cTn id="170" dur="1" fill="hold">
                                          <p:stCondLst>
                                            <p:cond delay="0"/>
                                          </p:stCondLst>
                                        </p:cTn>
                                        <p:tgtEl>
                                          <p:spTgt spid="66"/>
                                        </p:tgtEl>
                                        <p:attrNameLst>
                                          <p:attrName>style.visibility</p:attrName>
                                        </p:attrNameLst>
                                      </p:cBhvr>
                                      <p:to>
                                        <p:strVal val="visible"/>
                                      </p:to>
                                    </p:set>
                                    <p:animEffect transition="in" filter="blinds(horizontal)">
                                      <p:cBhvr>
                                        <p:cTn id="171" dur="500"/>
                                        <p:tgtEl>
                                          <p:spTgt spid="66"/>
                                        </p:tgtEl>
                                      </p:cBhvr>
                                    </p:animEffect>
                                  </p:childTnLst>
                                </p:cTn>
                              </p:par>
                            </p:childTnLst>
                          </p:cTn>
                        </p:par>
                        <p:par>
                          <p:cTn id="172" fill="hold" nodeType="afterGroup">
                            <p:stCondLst>
                              <p:cond delay="21000"/>
                            </p:stCondLst>
                            <p:childTnLst>
                              <p:par>
                                <p:cTn id="173" presetID="3" presetClass="entr" presetSubtype="10" fill="hold" nodeType="afterEffect">
                                  <p:stCondLst>
                                    <p:cond delay="0"/>
                                  </p:stCondLst>
                                  <p:childTnLst>
                                    <p:set>
                                      <p:cBhvr>
                                        <p:cTn id="174" dur="1" fill="hold">
                                          <p:stCondLst>
                                            <p:cond delay="0"/>
                                          </p:stCondLst>
                                        </p:cTn>
                                        <p:tgtEl>
                                          <p:spTgt spid="73"/>
                                        </p:tgtEl>
                                        <p:attrNameLst>
                                          <p:attrName>style.visibility</p:attrName>
                                        </p:attrNameLst>
                                      </p:cBhvr>
                                      <p:to>
                                        <p:strVal val="visible"/>
                                      </p:to>
                                    </p:set>
                                    <p:animEffect transition="in" filter="blinds(horizontal)">
                                      <p:cBhvr>
                                        <p:cTn id="175" dur="500"/>
                                        <p:tgtEl>
                                          <p:spTgt spid="73"/>
                                        </p:tgtEl>
                                      </p:cBhvr>
                                    </p:animEffect>
                                  </p:childTnLst>
                                </p:cTn>
                              </p:par>
                            </p:childTnLst>
                          </p:cTn>
                        </p:par>
                        <p:par>
                          <p:cTn id="176" fill="hold" nodeType="afterGroup">
                            <p:stCondLst>
                              <p:cond delay="21500"/>
                            </p:stCondLst>
                            <p:childTnLst>
                              <p:par>
                                <p:cTn id="177" presetID="3" presetClass="entr" presetSubtype="10" fill="hold" nodeType="afterEffect">
                                  <p:stCondLst>
                                    <p:cond delay="0"/>
                                  </p:stCondLst>
                                  <p:childTnLst>
                                    <p:set>
                                      <p:cBhvr>
                                        <p:cTn id="178" dur="1" fill="hold">
                                          <p:stCondLst>
                                            <p:cond delay="0"/>
                                          </p:stCondLst>
                                        </p:cTn>
                                        <p:tgtEl>
                                          <p:spTgt spid="69"/>
                                        </p:tgtEl>
                                        <p:attrNameLst>
                                          <p:attrName>style.visibility</p:attrName>
                                        </p:attrNameLst>
                                      </p:cBhvr>
                                      <p:to>
                                        <p:strVal val="visible"/>
                                      </p:to>
                                    </p:set>
                                    <p:animEffect transition="in" filter="blinds(horizontal)">
                                      <p:cBhvr>
                                        <p:cTn id="179" dur="500"/>
                                        <p:tgtEl>
                                          <p:spTgt spid="69"/>
                                        </p:tgtEl>
                                      </p:cBhvr>
                                    </p:animEffect>
                                  </p:childTnLst>
                                </p:cTn>
                              </p:par>
                            </p:childTnLst>
                          </p:cTn>
                        </p:par>
                        <p:par>
                          <p:cTn id="180" fill="hold" nodeType="afterGroup">
                            <p:stCondLst>
                              <p:cond delay="22000"/>
                            </p:stCondLst>
                            <p:childTnLst>
                              <p:par>
                                <p:cTn id="181" presetID="3" presetClass="entr" presetSubtype="10" fill="hold" nodeType="afterEffect">
                                  <p:stCondLst>
                                    <p:cond delay="0"/>
                                  </p:stCondLst>
                                  <p:childTnLst>
                                    <p:set>
                                      <p:cBhvr>
                                        <p:cTn id="182" dur="1" fill="hold">
                                          <p:stCondLst>
                                            <p:cond delay="0"/>
                                          </p:stCondLst>
                                        </p:cTn>
                                        <p:tgtEl>
                                          <p:spTgt spid="86"/>
                                        </p:tgtEl>
                                        <p:attrNameLst>
                                          <p:attrName>style.visibility</p:attrName>
                                        </p:attrNameLst>
                                      </p:cBhvr>
                                      <p:to>
                                        <p:strVal val="visible"/>
                                      </p:to>
                                    </p:set>
                                    <p:animEffect transition="in" filter="blinds(horizontal)">
                                      <p:cBhvr>
                                        <p:cTn id="183" dur="500"/>
                                        <p:tgtEl>
                                          <p:spTgt spid="86"/>
                                        </p:tgtEl>
                                      </p:cBhvr>
                                    </p:animEffect>
                                  </p:childTnLst>
                                </p:cTn>
                              </p:par>
                            </p:childTnLst>
                          </p:cTn>
                        </p:par>
                        <p:par>
                          <p:cTn id="184" fill="hold" nodeType="afterGroup">
                            <p:stCondLst>
                              <p:cond delay="22500"/>
                            </p:stCondLst>
                            <p:childTnLst>
                              <p:par>
                                <p:cTn id="185" presetID="3" presetClass="entr" presetSubtype="10" fill="hold" nodeType="afterEffect">
                                  <p:stCondLst>
                                    <p:cond delay="0"/>
                                  </p:stCondLst>
                                  <p:childTnLst>
                                    <p:set>
                                      <p:cBhvr>
                                        <p:cTn id="186" dur="1" fill="hold">
                                          <p:stCondLst>
                                            <p:cond delay="0"/>
                                          </p:stCondLst>
                                        </p:cTn>
                                        <p:tgtEl>
                                          <p:spTgt spid="90"/>
                                        </p:tgtEl>
                                        <p:attrNameLst>
                                          <p:attrName>style.visibility</p:attrName>
                                        </p:attrNameLst>
                                      </p:cBhvr>
                                      <p:to>
                                        <p:strVal val="visible"/>
                                      </p:to>
                                    </p:set>
                                    <p:animEffect transition="in" filter="blinds(horizontal)">
                                      <p:cBhvr>
                                        <p:cTn id="187" dur="500"/>
                                        <p:tgtEl>
                                          <p:spTgt spid="90"/>
                                        </p:tgtEl>
                                      </p:cBhvr>
                                    </p:animEffect>
                                  </p:childTnLst>
                                </p:cTn>
                              </p:par>
                            </p:childTnLst>
                          </p:cTn>
                        </p:par>
                        <p:par>
                          <p:cTn id="188" fill="hold" nodeType="afterGroup">
                            <p:stCondLst>
                              <p:cond delay="23000"/>
                            </p:stCondLst>
                            <p:childTnLst>
                              <p:par>
                                <p:cTn id="189" presetID="3" presetClass="entr" presetSubtype="10" fill="hold" nodeType="afterEffect">
                                  <p:stCondLst>
                                    <p:cond delay="0"/>
                                  </p:stCondLst>
                                  <p:childTnLst>
                                    <p:set>
                                      <p:cBhvr>
                                        <p:cTn id="190" dur="1" fill="hold">
                                          <p:stCondLst>
                                            <p:cond delay="0"/>
                                          </p:stCondLst>
                                        </p:cTn>
                                        <p:tgtEl>
                                          <p:spTgt spid="84"/>
                                        </p:tgtEl>
                                        <p:attrNameLst>
                                          <p:attrName>style.visibility</p:attrName>
                                        </p:attrNameLst>
                                      </p:cBhvr>
                                      <p:to>
                                        <p:strVal val="visible"/>
                                      </p:to>
                                    </p:set>
                                    <p:animEffect transition="in" filter="blinds(horizontal)">
                                      <p:cBhvr>
                                        <p:cTn id="191" dur="500"/>
                                        <p:tgtEl>
                                          <p:spTgt spid="84"/>
                                        </p:tgtEl>
                                      </p:cBhvr>
                                    </p:animEffect>
                                  </p:childTnLst>
                                </p:cTn>
                              </p:par>
                            </p:childTnLst>
                          </p:cTn>
                        </p:par>
                        <p:par>
                          <p:cTn id="192" fill="hold" nodeType="afterGroup">
                            <p:stCondLst>
                              <p:cond delay="23500"/>
                            </p:stCondLst>
                            <p:childTnLst>
                              <p:par>
                                <p:cTn id="193" presetID="3" presetClass="entr" presetSubtype="10" fill="hold" nodeType="afterEffect">
                                  <p:stCondLst>
                                    <p:cond delay="0"/>
                                  </p:stCondLst>
                                  <p:childTnLst>
                                    <p:set>
                                      <p:cBhvr>
                                        <p:cTn id="194" dur="1" fill="hold">
                                          <p:stCondLst>
                                            <p:cond delay="0"/>
                                          </p:stCondLst>
                                        </p:cTn>
                                        <p:tgtEl>
                                          <p:spTgt spid="163"/>
                                        </p:tgtEl>
                                        <p:attrNameLst>
                                          <p:attrName>style.visibility</p:attrName>
                                        </p:attrNameLst>
                                      </p:cBhvr>
                                      <p:to>
                                        <p:strVal val="visible"/>
                                      </p:to>
                                    </p:set>
                                    <p:animEffect transition="in" filter="blinds(horizontal)">
                                      <p:cBhvr>
                                        <p:cTn id="195" dur="500"/>
                                        <p:tgtEl>
                                          <p:spTgt spid="163"/>
                                        </p:tgtEl>
                                      </p:cBhvr>
                                    </p:animEffect>
                                  </p:childTnLst>
                                </p:cTn>
                              </p:par>
                            </p:childTnLst>
                          </p:cTn>
                        </p:par>
                        <p:par>
                          <p:cTn id="196" fill="hold" nodeType="afterGroup">
                            <p:stCondLst>
                              <p:cond delay="24000"/>
                            </p:stCondLst>
                            <p:childTnLst>
                              <p:par>
                                <p:cTn id="197" presetID="3" presetClass="entr" presetSubtype="10" fill="hold" nodeType="afterEffect">
                                  <p:stCondLst>
                                    <p:cond delay="0"/>
                                  </p:stCondLst>
                                  <p:childTnLst>
                                    <p:set>
                                      <p:cBhvr>
                                        <p:cTn id="198" dur="1" fill="hold">
                                          <p:stCondLst>
                                            <p:cond delay="0"/>
                                          </p:stCondLst>
                                        </p:cTn>
                                        <p:tgtEl>
                                          <p:spTgt spid="155"/>
                                        </p:tgtEl>
                                        <p:attrNameLst>
                                          <p:attrName>style.visibility</p:attrName>
                                        </p:attrNameLst>
                                      </p:cBhvr>
                                      <p:to>
                                        <p:strVal val="visible"/>
                                      </p:to>
                                    </p:set>
                                    <p:animEffect transition="in" filter="blinds(horizontal)">
                                      <p:cBhvr>
                                        <p:cTn id="199" dur="500"/>
                                        <p:tgtEl>
                                          <p:spTgt spid="155"/>
                                        </p:tgtEl>
                                      </p:cBhvr>
                                    </p:animEffect>
                                  </p:childTnLst>
                                </p:cTn>
                              </p:par>
                            </p:childTnLst>
                          </p:cTn>
                        </p:par>
                        <p:par>
                          <p:cTn id="200" fill="hold" nodeType="afterGroup">
                            <p:stCondLst>
                              <p:cond delay="24500"/>
                            </p:stCondLst>
                            <p:childTnLst>
                              <p:par>
                                <p:cTn id="201" presetID="3" presetClass="entr" presetSubtype="10" fill="hold" nodeType="afterEffect">
                                  <p:stCondLst>
                                    <p:cond delay="0"/>
                                  </p:stCondLst>
                                  <p:childTnLst>
                                    <p:set>
                                      <p:cBhvr>
                                        <p:cTn id="202" dur="1" fill="hold">
                                          <p:stCondLst>
                                            <p:cond delay="0"/>
                                          </p:stCondLst>
                                        </p:cTn>
                                        <p:tgtEl>
                                          <p:spTgt spid="159"/>
                                        </p:tgtEl>
                                        <p:attrNameLst>
                                          <p:attrName>style.visibility</p:attrName>
                                        </p:attrNameLst>
                                      </p:cBhvr>
                                      <p:to>
                                        <p:strVal val="visible"/>
                                      </p:to>
                                    </p:set>
                                    <p:animEffect transition="in" filter="blinds(horizontal)">
                                      <p:cBhvr>
                                        <p:cTn id="203" dur="500"/>
                                        <p:tgtEl>
                                          <p:spTgt spid="159"/>
                                        </p:tgtEl>
                                      </p:cBhvr>
                                    </p:animEffect>
                                  </p:childTnLst>
                                </p:cTn>
                              </p:par>
                            </p:childTnLst>
                          </p:cTn>
                        </p:par>
                        <p:par>
                          <p:cTn id="204" fill="hold" nodeType="afterGroup">
                            <p:stCondLst>
                              <p:cond delay="25000"/>
                            </p:stCondLst>
                            <p:childTnLst>
                              <p:par>
                                <p:cTn id="205" presetID="3" presetClass="entr" presetSubtype="10" fill="hold" nodeType="afterEffect">
                                  <p:stCondLst>
                                    <p:cond delay="0"/>
                                  </p:stCondLst>
                                  <p:childTnLst>
                                    <p:set>
                                      <p:cBhvr>
                                        <p:cTn id="206" dur="1" fill="hold">
                                          <p:stCondLst>
                                            <p:cond delay="0"/>
                                          </p:stCondLst>
                                        </p:cTn>
                                        <p:tgtEl>
                                          <p:spTgt spid="155"/>
                                        </p:tgtEl>
                                        <p:attrNameLst>
                                          <p:attrName>style.visibility</p:attrName>
                                        </p:attrNameLst>
                                      </p:cBhvr>
                                      <p:to>
                                        <p:strVal val="visible"/>
                                      </p:to>
                                    </p:set>
                                    <p:animEffect transition="in" filter="blinds(horizontal)">
                                      <p:cBhvr>
                                        <p:cTn id="207" dur="500"/>
                                        <p:tgtEl>
                                          <p:spTgt spid="155"/>
                                        </p:tgtEl>
                                      </p:cBhvr>
                                    </p:animEffect>
                                  </p:childTnLst>
                                </p:cTn>
                              </p:par>
                            </p:childTnLst>
                          </p:cTn>
                        </p:par>
                        <p:par>
                          <p:cTn id="208" fill="hold" nodeType="afterGroup">
                            <p:stCondLst>
                              <p:cond delay="25500"/>
                            </p:stCondLst>
                            <p:childTnLst>
                              <p:par>
                                <p:cTn id="209" presetID="3" presetClass="entr" presetSubtype="10" fill="hold" nodeType="afterEffect">
                                  <p:stCondLst>
                                    <p:cond delay="0"/>
                                  </p:stCondLst>
                                  <p:childTnLst>
                                    <p:set>
                                      <p:cBhvr>
                                        <p:cTn id="210" dur="1" fill="hold">
                                          <p:stCondLst>
                                            <p:cond delay="0"/>
                                          </p:stCondLst>
                                        </p:cTn>
                                        <p:tgtEl>
                                          <p:spTgt spid="159"/>
                                        </p:tgtEl>
                                        <p:attrNameLst>
                                          <p:attrName>style.visibility</p:attrName>
                                        </p:attrNameLst>
                                      </p:cBhvr>
                                      <p:to>
                                        <p:strVal val="visible"/>
                                      </p:to>
                                    </p:set>
                                    <p:animEffect transition="in" filter="blinds(horizontal)">
                                      <p:cBhvr>
                                        <p:cTn id="211" dur="500"/>
                                        <p:tgtEl>
                                          <p:spTgt spid="159"/>
                                        </p:tgtEl>
                                      </p:cBhvr>
                                    </p:animEffect>
                                  </p:childTnLst>
                                </p:cTn>
                              </p:par>
                            </p:childTnLst>
                          </p:cTn>
                        </p:par>
                        <p:par>
                          <p:cTn id="212" fill="hold" nodeType="afterGroup">
                            <p:stCondLst>
                              <p:cond delay="26000"/>
                            </p:stCondLst>
                            <p:childTnLst>
                              <p:par>
                                <p:cTn id="213" presetID="3" presetClass="entr" presetSubtype="10" fill="hold" nodeType="afterEffect">
                                  <p:stCondLst>
                                    <p:cond delay="0"/>
                                  </p:stCondLst>
                                  <p:childTnLst>
                                    <p:set>
                                      <p:cBhvr>
                                        <p:cTn id="214" dur="1" fill="hold">
                                          <p:stCondLst>
                                            <p:cond delay="0"/>
                                          </p:stCondLst>
                                        </p:cTn>
                                        <p:tgtEl>
                                          <p:spTgt spid="153"/>
                                        </p:tgtEl>
                                        <p:attrNameLst>
                                          <p:attrName>style.visibility</p:attrName>
                                        </p:attrNameLst>
                                      </p:cBhvr>
                                      <p:to>
                                        <p:strVal val="visible"/>
                                      </p:to>
                                    </p:set>
                                    <p:animEffect transition="in" filter="blinds(horizontal)">
                                      <p:cBhvr>
                                        <p:cTn id="215" dur="500"/>
                                        <p:tgtEl>
                                          <p:spTgt spid="153"/>
                                        </p:tgtEl>
                                      </p:cBhvr>
                                    </p:animEffect>
                                  </p:childTnLst>
                                </p:cTn>
                              </p:par>
                            </p:childTnLst>
                          </p:cTn>
                        </p:par>
                        <p:par>
                          <p:cTn id="216" fill="hold" nodeType="afterGroup">
                            <p:stCondLst>
                              <p:cond delay="26500"/>
                            </p:stCondLst>
                            <p:childTnLst>
                              <p:par>
                                <p:cTn id="217" presetID="3" presetClass="entr" presetSubtype="10" fill="hold" nodeType="afterEffect">
                                  <p:stCondLst>
                                    <p:cond delay="0"/>
                                  </p:stCondLst>
                                  <p:childTnLst>
                                    <p:set>
                                      <p:cBhvr>
                                        <p:cTn id="218" dur="1" fill="hold">
                                          <p:stCondLst>
                                            <p:cond delay="0"/>
                                          </p:stCondLst>
                                        </p:cTn>
                                        <p:tgtEl>
                                          <p:spTgt spid="157"/>
                                        </p:tgtEl>
                                        <p:attrNameLst>
                                          <p:attrName>style.visibility</p:attrName>
                                        </p:attrNameLst>
                                      </p:cBhvr>
                                      <p:to>
                                        <p:strVal val="visible"/>
                                      </p:to>
                                    </p:set>
                                    <p:animEffect transition="in" filter="blinds(horizontal)">
                                      <p:cBhvr>
                                        <p:cTn id="219" dur="500"/>
                                        <p:tgtEl>
                                          <p:spTgt spid="157"/>
                                        </p:tgtEl>
                                      </p:cBhvr>
                                    </p:animEffect>
                                  </p:childTnLst>
                                </p:cTn>
                              </p:par>
                            </p:childTnLst>
                          </p:cTn>
                        </p:par>
                        <p:par>
                          <p:cTn id="220" fill="hold">
                            <p:stCondLst>
                              <p:cond delay="27000"/>
                            </p:stCondLst>
                            <p:childTnLst>
                              <p:par>
                                <p:cTn id="221" presetID="3" presetClass="entr" presetSubtype="10" fill="hold" nodeType="afterEffect">
                                  <p:stCondLst>
                                    <p:cond delay="0"/>
                                  </p:stCondLst>
                                  <p:childTnLst>
                                    <p:set>
                                      <p:cBhvr>
                                        <p:cTn id="222" dur="1" fill="hold">
                                          <p:stCondLst>
                                            <p:cond delay="0"/>
                                          </p:stCondLst>
                                        </p:cTn>
                                        <p:tgtEl>
                                          <p:spTgt spid="106"/>
                                        </p:tgtEl>
                                        <p:attrNameLst>
                                          <p:attrName>style.visibility</p:attrName>
                                        </p:attrNameLst>
                                      </p:cBhvr>
                                      <p:to>
                                        <p:strVal val="visible"/>
                                      </p:to>
                                    </p:set>
                                    <p:animEffect transition="in" filter="blinds(horizontal)">
                                      <p:cBhvr>
                                        <p:cTn id="223" dur="500"/>
                                        <p:tgtEl>
                                          <p:spTgt spid="106"/>
                                        </p:tgtEl>
                                      </p:cBhvr>
                                    </p:animEffect>
                                  </p:childTnLst>
                                </p:cTn>
                              </p:par>
                            </p:childTnLst>
                          </p:cTn>
                        </p:par>
                      </p:childTnLst>
                    </p:cTn>
                  </p:par>
                  <p:par>
                    <p:cTn id="224" fill="hold">
                      <p:stCondLst>
                        <p:cond delay="indefinite"/>
                      </p:stCondLst>
                      <p:childTnLst>
                        <p:par>
                          <p:cTn id="225" fill="hold">
                            <p:stCondLst>
                              <p:cond delay="0"/>
                            </p:stCondLst>
                            <p:childTnLst>
                              <p:par>
                                <p:cTn id="226" presetID="3" presetClass="entr" presetSubtype="10" fill="hold" nodeType="clickEffect">
                                  <p:stCondLst>
                                    <p:cond delay="0"/>
                                  </p:stCondLst>
                                  <p:childTnLst>
                                    <p:set>
                                      <p:cBhvr>
                                        <p:cTn id="227" dur="1" fill="hold">
                                          <p:stCondLst>
                                            <p:cond delay="0"/>
                                          </p:stCondLst>
                                        </p:cTn>
                                        <p:tgtEl>
                                          <p:spTgt spid="106"/>
                                        </p:tgtEl>
                                        <p:attrNameLst>
                                          <p:attrName>style.visibility</p:attrName>
                                        </p:attrNameLst>
                                      </p:cBhvr>
                                      <p:to>
                                        <p:strVal val="visible"/>
                                      </p:to>
                                    </p:set>
                                    <p:animEffect transition="in" filter="blinds(horizontal)">
                                      <p:cBhvr>
                                        <p:cTn id="228" dur="500"/>
                                        <p:tgtEl>
                                          <p:spTgt spid="106"/>
                                        </p:tgtEl>
                                      </p:cBhvr>
                                    </p:animEffect>
                                  </p:childTnLst>
                                </p:cTn>
                              </p:par>
                            </p:childTnLst>
                          </p:cTn>
                        </p:par>
                        <p:par>
                          <p:cTn id="229" fill="hold">
                            <p:stCondLst>
                              <p:cond delay="500"/>
                            </p:stCondLst>
                            <p:childTnLst>
                              <p:par>
                                <p:cTn id="230" presetID="3" presetClass="entr" presetSubtype="10" fill="hold" nodeType="afterEffect">
                                  <p:stCondLst>
                                    <p:cond delay="0"/>
                                  </p:stCondLst>
                                  <p:childTnLst>
                                    <p:set>
                                      <p:cBhvr>
                                        <p:cTn id="231" dur="1" fill="hold">
                                          <p:stCondLst>
                                            <p:cond delay="0"/>
                                          </p:stCondLst>
                                        </p:cTn>
                                        <p:tgtEl>
                                          <p:spTgt spid="107"/>
                                        </p:tgtEl>
                                        <p:attrNameLst>
                                          <p:attrName>style.visibility</p:attrName>
                                        </p:attrNameLst>
                                      </p:cBhvr>
                                      <p:to>
                                        <p:strVal val="visible"/>
                                      </p:to>
                                    </p:set>
                                    <p:animEffect transition="in" filter="blinds(horizontal)">
                                      <p:cBhvr>
                                        <p:cTn id="232" dur="500"/>
                                        <p:tgtEl>
                                          <p:spTgt spid="107"/>
                                        </p:tgtEl>
                                      </p:cBhvr>
                                    </p:animEffect>
                                  </p:childTnLst>
                                </p:cTn>
                              </p:par>
                            </p:childTnLst>
                          </p:cTn>
                        </p:par>
                        <p:par>
                          <p:cTn id="233" fill="hold">
                            <p:stCondLst>
                              <p:cond delay="1000"/>
                            </p:stCondLst>
                            <p:childTnLst>
                              <p:par>
                                <p:cTn id="234" presetID="3" presetClass="entr" presetSubtype="10" fill="hold" nodeType="afterEffect">
                                  <p:stCondLst>
                                    <p:cond delay="0"/>
                                  </p:stCondLst>
                                  <p:childTnLst>
                                    <p:set>
                                      <p:cBhvr>
                                        <p:cTn id="235" dur="1" fill="hold">
                                          <p:stCondLst>
                                            <p:cond delay="0"/>
                                          </p:stCondLst>
                                        </p:cTn>
                                        <p:tgtEl>
                                          <p:spTgt spid="110"/>
                                        </p:tgtEl>
                                        <p:attrNameLst>
                                          <p:attrName>style.visibility</p:attrName>
                                        </p:attrNameLst>
                                      </p:cBhvr>
                                      <p:to>
                                        <p:strVal val="visible"/>
                                      </p:to>
                                    </p:set>
                                    <p:animEffect transition="in" filter="blinds(horizontal)">
                                      <p:cBhvr>
                                        <p:cTn id="236" dur="500"/>
                                        <p:tgtEl>
                                          <p:spTgt spid="110"/>
                                        </p:tgtEl>
                                      </p:cBhvr>
                                    </p:animEffect>
                                  </p:childTnLst>
                                </p:cTn>
                              </p:par>
                            </p:childTnLst>
                          </p:cTn>
                        </p:par>
                        <p:par>
                          <p:cTn id="237" fill="hold">
                            <p:stCondLst>
                              <p:cond delay="1500"/>
                            </p:stCondLst>
                            <p:childTnLst>
                              <p:par>
                                <p:cTn id="238" presetID="3" presetClass="entr" presetSubtype="10" fill="hold" nodeType="afterEffect">
                                  <p:stCondLst>
                                    <p:cond delay="0"/>
                                  </p:stCondLst>
                                  <p:childTnLst>
                                    <p:set>
                                      <p:cBhvr>
                                        <p:cTn id="239" dur="1" fill="hold">
                                          <p:stCondLst>
                                            <p:cond delay="0"/>
                                          </p:stCondLst>
                                        </p:cTn>
                                        <p:tgtEl>
                                          <p:spTgt spid="115"/>
                                        </p:tgtEl>
                                        <p:attrNameLst>
                                          <p:attrName>style.visibility</p:attrName>
                                        </p:attrNameLst>
                                      </p:cBhvr>
                                      <p:to>
                                        <p:strVal val="visible"/>
                                      </p:to>
                                    </p:set>
                                    <p:animEffect transition="in" filter="blinds(horizontal)">
                                      <p:cBhvr>
                                        <p:cTn id="240" dur="500"/>
                                        <p:tgtEl>
                                          <p:spTgt spid="115"/>
                                        </p:tgtEl>
                                      </p:cBhvr>
                                    </p:animEffect>
                                  </p:childTnLst>
                                </p:cTn>
                              </p:par>
                            </p:childTnLst>
                          </p:cTn>
                        </p:par>
                        <p:par>
                          <p:cTn id="241" fill="hold">
                            <p:stCondLst>
                              <p:cond delay="2000"/>
                            </p:stCondLst>
                            <p:childTnLst>
                              <p:par>
                                <p:cTn id="242" presetID="3" presetClass="entr" presetSubtype="10" fill="hold" nodeType="afterEffect">
                                  <p:stCondLst>
                                    <p:cond delay="0"/>
                                  </p:stCondLst>
                                  <p:childTnLst>
                                    <p:set>
                                      <p:cBhvr>
                                        <p:cTn id="243" dur="1" fill="hold">
                                          <p:stCondLst>
                                            <p:cond delay="0"/>
                                          </p:stCondLst>
                                        </p:cTn>
                                        <p:tgtEl>
                                          <p:spTgt spid="117"/>
                                        </p:tgtEl>
                                        <p:attrNameLst>
                                          <p:attrName>style.visibility</p:attrName>
                                        </p:attrNameLst>
                                      </p:cBhvr>
                                      <p:to>
                                        <p:strVal val="visible"/>
                                      </p:to>
                                    </p:set>
                                    <p:animEffect transition="in" filter="blinds(horizontal)">
                                      <p:cBhvr>
                                        <p:cTn id="244" dur="500"/>
                                        <p:tgtEl>
                                          <p:spTgt spid="117"/>
                                        </p:tgtEl>
                                      </p:cBhvr>
                                    </p:animEffect>
                                  </p:childTnLst>
                                </p:cTn>
                              </p:par>
                            </p:childTnLst>
                          </p:cTn>
                        </p:par>
                        <p:par>
                          <p:cTn id="245" fill="hold">
                            <p:stCondLst>
                              <p:cond delay="2500"/>
                            </p:stCondLst>
                            <p:childTnLst>
                              <p:par>
                                <p:cTn id="246" presetID="3" presetClass="entr" presetSubtype="10" fill="hold" nodeType="afterEffect">
                                  <p:stCondLst>
                                    <p:cond delay="0"/>
                                  </p:stCondLst>
                                  <p:childTnLst>
                                    <p:set>
                                      <p:cBhvr>
                                        <p:cTn id="247" dur="1" fill="hold">
                                          <p:stCondLst>
                                            <p:cond delay="0"/>
                                          </p:stCondLst>
                                        </p:cTn>
                                        <p:tgtEl>
                                          <p:spTgt spid="119"/>
                                        </p:tgtEl>
                                        <p:attrNameLst>
                                          <p:attrName>style.visibility</p:attrName>
                                        </p:attrNameLst>
                                      </p:cBhvr>
                                      <p:to>
                                        <p:strVal val="visible"/>
                                      </p:to>
                                    </p:set>
                                    <p:animEffect transition="in" filter="blinds(horizontal)">
                                      <p:cBhvr>
                                        <p:cTn id="248" dur="500"/>
                                        <p:tgtEl>
                                          <p:spTgt spid="119"/>
                                        </p:tgtEl>
                                      </p:cBhvr>
                                    </p:animEffect>
                                  </p:childTnLst>
                                </p:cTn>
                              </p:par>
                            </p:childTnLst>
                          </p:cTn>
                        </p:par>
                        <p:par>
                          <p:cTn id="249" fill="hold">
                            <p:stCondLst>
                              <p:cond delay="3000"/>
                            </p:stCondLst>
                            <p:childTnLst>
                              <p:par>
                                <p:cTn id="250" presetID="3" presetClass="entr" presetSubtype="10" fill="hold" nodeType="afterEffect">
                                  <p:stCondLst>
                                    <p:cond delay="0"/>
                                  </p:stCondLst>
                                  <p:childTnLst>
                                    <p:set>
                                      <p:cBhvr>
                                        <p:cTn id="251" dur="1" fill="hold">
                                          <p:stCondLst>
                                            <p:cond delay="0"/>
                                          </p:stCondLst>
                                        </p:cTn>
                                        <p:tgtEl>
                                          <p:spTgt spid="125"/>
                                        </p:tgtEl>
                                        <p:attrNameLst>
                                          <p:attrName>style.visibility</p:attrName>
                                        </p:attrNameLst>
                                      </p:cBhvr>
                                      <p:to>
                                        <p:strVal val="visible"/>
                                      </p:to>
                                    </p:set>
                                    <p:animEffect transition="in" filter="blinds(horizontal)">
                                      <p:cBhvr>
                                        <p:cTn id="252" dur="500"/>
                                        <p:tgtEl>
                                          <p:spTgt spid="125"/>
                                        </p:tgtEl>
                                      </p:cBhvr>
                                    </p:animEffect>
                                  </p:childTnLst>
                                </p:cTn>
                              </p:par>
                            </p:childTnLst>
                          </p:cTn>
                        </p:par>
                        <p:par>
                          <p:cTn id="253" fill="hold">
                            <p:stCondLst>
                              <p:cond delay="3500"/>
                            </p:stCondLst>
                            <p:childTnLst>
                              <p:par>
                                <p:cTn id="254" presetID="3" presetClass="entr" presetSubtype="10" fill="hold" nodeType="afterEffect">
                                  <p:stCondLst>
                                    <p:cond delay="0"/>
                                  </p:stCondLst>
                                  <p:childTnLst>
                                    <p:set>
                                      <p:cBhvr>
                                        <p:cTn id="255" dur="1" fill="hold">
                                          <p:stCondLst>
                                            <p:cond delay="0"/>
                                          </p:stCondLst>
                                        </p:cTn>
                                        <p:tgtEl>
                                          <p:spTgt spid="128"/>
                                        </p:tgtEl>
                                        <p:attrNameLst>
                                          <p:attrName>style.visibility</p:attrName>
                                        </p:attrNameLst>
                                      </p:cBhvr>
                                      <p:to>
                                        <p:strVal val="visible"/>
                                      </p:to>
                                    </p:set>
                                    <p:animEffect transition="in" filter="blinds(horizontal)">
                                      <p:cBhvr>
                                        <p:cTn id="256" dur="500"/>
                                        <p:tgtEl>
                                          <p:spTgt spid="128"/>
                                        </p:tgtEl>
                                      </p:cBhvr>
                                    </p:animEffect>
                                  </p:childTnLst>
                                </p:cTn>
                              </p:par>
                            </p:childTnLst>
                          </p:cTn>
                        </p:par>
                        <p:par>
                          <p:cTn id="257" fill="hold">
                            <p:stCondLst>
                              <p:cond delay="4000"/>
                            </p:stCondLst>
                            <p:childTnLst>
                              <p:par>
                                <p:cTn id="258" presetID="3" presetClass="entr" presetSubtype="10" fill="hold" nodeType="afterEffect">
                                  <p:stCondLst>
                                    <p:cond delay="0"/>
                                  </p:stCondLst>
                                  <p:childTnLst>
                                    <p:set>
                                      <p:cBhvr>
                                        <p:cTn id="259" dur="1" fill="hold">
                                          <p:stCondLst>
                                            <p:cond delay="0"/>
                                          </p:stCondLst>
                                        </p:cTn>
                                        <p:tgtEl>
                                          <p:spTgt spid="130"/>
                                        </p:tgtEl>
                                        <p:attrNameLst>
                                          <p:attrName>style.visibility</p:attrName>
                                        </p:attrNameLst>
                                      </p:cBhvr>
                                      <p:to>
                                        <p:strVal val="visible"/>
                                      </p:to>
                                    </p:set>
                                    <p:animEffect transition="in" filter="blinds(horizontal)">
                                      <p:cBhvr>
                                        <p:cTn id="260" dur="500"/>
                                        <p:tgtEl>
                                          <p:spTgt spid="130"/>
                                        </p:tgtEl>
                                      </p:cBhvr>
                                    </p:animEffect>
                                  </p:childTnLst>
                                </p:cTn>
                              </p:par>
                            </p:childTnLst>
                          </p:cTn>
                        </p:par>
                        <p:par>
                          <p:cTn id="261" fill="hold">
                            <p:stCondLst>
                              <p:cond delay="4500"/>
                            </p:stCondLst>
                            <p:childTnLst>
                              <p:par>
                                <p:cTn id="262" presetID="3" presetClass="entr" presetSubtype="10" fill="hold" nodeType="afterEffect">
                                  <p:stCondLst>
                                    <p:cond delay="0"/>
                                  </p:stCondLst>
                                  <p:childTnLst>
                                    <p:set>
                                      <p:cBhvr>
                                        <p:cTn id="263" dur="1" fill="hold">
                                          <p:stCondLst>
                                            <p:cond delay="0"/>
                                          </p:stCondLst>
                                        </p:cTn>
                                        <p:tgtEl>
                                          <p:spTgt spid="133"/>
                                        </p:tgtEl>
                                        <p:attrNameLst>
                                          <p:attrName>style.visibility</p:attrName>
                                        </p:attrNameLst>
                                      </p:cBhvr>
                                      <p:to>
                                        <p:strVal val="visible"/>
                                      </p:to>
                                    </p:set>
                                    <p:animEffect transition="in" filter="blinds(horizontal)">
                                      <p:cBhvr>
                                        <p:cTn id="264" dur="500"/>
                                        <p:tgtEl>
                                          <p:spTgt spid="133"/>
                                        </p:tgtEl>
                                      </p:cBhvr>
                                    </p:animEffect>
                                  </p:childTnLst>
                                </p:cTn>
                              </p:par>
                            </p:childTnLst>
                          </p:cTn>
                        </p:par>
                        <p:par>
                          <p:cTn id="265" fill="hold">
                            <p:stCondLst>
                              <p:cond delay="5000"/>
                            </p:stCondLst>
                            <p:childTnLst>
                              <p:par>
                                <p:cTn id="266" presetID="3" presetClass="entr" presetSubtype="10" fill="hold" nodeType="afterEffect">
                                  <p:stCondLst>
                                    <p:cond delay="0"/>
                                  </p:stCondLst>
                                  <p:childTnLst>
                                    <p:set>
                                      <p:cBhvr>
                                        <p:cTn id="267" dur="1" fill="hold">
                                          <p:stCondLst>
                                            <p:cond delay="0"/>
                                          </p:stCondLst>
                                        </p:cTn>
                                        <p:tgtEl>
                                          <p:spTgt spid="136"/>
                                        </p:tgtEl>
                                        <p:attrNameLst>
                                          <p:attrName>style.visibility</p:attrName>
                                        </p:attrNameLst>
                                      </p:cBhvr>
                                      <p:to>
                                        <p:strVal val="visible"/>
                                      </p:to>
                                    </p:set>
                                    <p:animEffect transition="in" filter="blinds(horizontal)">
                                      <p:cBhvr>
                                        <p:cTn id="268" dur="500"/>
                                        <p:tgtEl>
                                          <p:spTgt spid="1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et-EE" sz="4000" b="1" dirty="0" err="1" smtClean="0"/>
              <a:t>To</a:t>
            </a:r>
            <a:r>
              <a:rPr lang="et-EE" sz="4000" b="1" dirty="0" smtClean="0"/>
              <a:t> j</a:t>
            </a:r>
            <a:r>
              <a:rPr lang="en-GB" sz="4000" b="1" dirty="0" err="1" smtClean="0"/>
              <a:t>oin</a:t>
            </a:r>
            <a:r>
              <a:rPr lang="en-GB" sz="4000" b="1" dirty="0" smtClean="0"/>
              <a:t> COST Action IS1305</a:t>
            </a:r>
            <a:endParaRPr lang="nl-NL" sz="4000" b="1" dirty="0"/>
          </a:p>
        </p:txBody>
      </p:sp>
      <p:sp>
        <p:nvSpPr>
          <p:cNvPr id="3" name="Tijdelijke aanduiding voor inhoud 2"/>
          <p:cNvSpPr>
            <a:spLocks noGrp="1"/>
          </p:cNvSpPr>
          <p:nvPr>
            <p:ph idx="1"/>
          </p:nvPr>
        </p:nvSpPr>
        <p:spPr/>
        <p:txBody>
          <a:bodyPr/>
          <a:lstStyle/>
          <a:p>
            <a:pPr marL="0" indent="0">
              <a:buNone/>
            </a:pPr>
            <a:r>
              <a:rPr lang="en-GB" dirty="0" smtClean="0"/>
              <a:t>IF your country is not yet registered for this Action, you need to contact your COST National Coordinator and ask for an application form to join the Action</a:t>
            </a:r>
          </a:p>
          <a:p>
            <a:pPr marL="0" indent="0">
              <a:buNone/>
            </a:pPr>
            <a:r>
              <a:rPr lang="en-GB" dirty="0" smtClean="0"/>
              <a:t>IF your country is already registered for this Action, you need to contact your COST MC representative to discuss your involvement in the Action and its working groups.</a:t>
            </a:r>
          </a:p>
          <a:p>
            <a:pPr marL="0" indent="0">
              <a:buNone/>
            </a:pPr>
            <a:r>
              <a:rPr lang="en-GB" dirty="0" smtClean="0"/>
              <a:t>OR contact the Chair of the Action at </a:t>
            </a:r>
            <a:r>
              <a:rPr lang="en-GB" dirty="0" smtClean="0">
                <a:hlinkClick r:id="rId3"/>
              </a:rPr>
              <a:t>cost@inl.nl</a:t>
            </a:r>
            <a:endParaRPr lang="en-GB" dirty="0" smtClean="0"/>
          </a:p>
          <a:p>
            <a:endParaRPr lang="nl-NL" dirty="0"/>
          </a:p>
        </p:txBody>
      </p:sp>
    </p:spTree>
    <p:extLst>
      <p:ext uri="{BB962C8B-B14F-4D97-AF65-F5344CB8AC3E}">
        <p14:creationId xmlns:p14="http://schemas.microsoft.com/office/powerpoint/2010/main" val="3143895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More information</a:t>
            </a:r>
            <a:endParaRPr lang="nl-NL" dirty="0"/>
          </a:p>
        </p:txBody>
      </p:sp>
      <p:sp>
        <p:nvSpPr>
          <p:cNvPr id="3" name="Tijdelijke aanduiding voor inhoud 2"/>
          <p:cNvSpPr>
            <a:spLocks noGrp="1"/>
          </p:cNvSpPr>
          <p:nvPr>
            <p:ph idx="1"/>
          </p:nvPr>
        </p:nvSpPr>
        <p:spPr/>
        <p:txBody>
          <a:bodyPr/>
          <a:lstStyle/>
          <a:p>
            <a:pPr marL="0" indent="0">
              <a:buNone/>
            </a:pPr>
            <a:endParaRPr lang="nl-NL" sz="2400" dirty="0" smtClean="0"/>
          </a:p>
          <a:p>
            <a:pPr marL="0" indent="0">
              <a:buNone/>
            </a:pPr>
            <a:endParaRPr lang="nl-NL" sz="2800" dirty="0" smtClean="0"/>
          </a:p>
          <a:p>
            <a:pPr marL="0" indent="0" algn="ctr">
              <a:buNone/>
            </a:pPr>
            <a:r>
              <a:rPr lang="nl-NL" sz="2800" dirty="0" smtClean="0">
                <a:hlinkClick r:id="rId3"/>
              </a:rPr>
              <a:t>www.cost.eu</a:t>
            </a:r>
            <a:r>
              <a:rPr lang="nl-NL" sz="2800" dirty="0" smtClean="0"/>
              <a:t> </a:t>
            </a:r>
            <a:endParaRPr lang="nl-NL" sz="2800" dirty="0"/>
          </a:p>
          <a:p>
            <a:pPr marL="0" indent="0">
              <a:buNone/>
            </a:pPr>
            <a:endParaRPr lang="nl-NL" sz="2800" dirty="0" smtClean="0"/>
          </a:p>
          <a:p>
            <a:pPr marL="0" indent="0" algn="ctr">
              <a:buNone/>
            </a:pPr>
            <a:r>
              <a:rPr lang="nl-NL" sz="2800" dirty="0" smtClean="0">
                <a:hlinkClick r:id="rId4"/>
              </a:rPr>
              <a:t>www.cost.eu/domains_actions/isch/Actions/IS1305</a:t>
            </a:r>
            <a:endParaRPr lang="nl-NL" sz="2800" dirty="0" smtClean="0"/>
          </a:p>
          <a:p>
            <a:pPr marL="0" indent="0" algn="ctr">
              <a:buNone/>
            </a:pPr>
            <a:endParaRPr lang="et-EE" sz="2800" dirty="0" smtClean="0"/>
          </a:p>
          <a:p>
            <a:pPr marL="0" indent="0" algn="ctr">
              <a:buNone/>
            </a:pPr>
            <a:r>
              <a:rPr lang="nl-NL" sz="2800" dirty="0" smtClean="0"/>
              <a:t>For </a:t>
            </a:r>
            <a:r>
              <a:rPr lang="nl-NL" sz="2800" dirty="0" err="1" smtClean="0"/>
              <a:t>questions</a:t>
            </a:r>
            <a:r>
              <a:rPr lang="nl-NL" sz="2800" dirty="0" smtClean="0"/>
              <a:t>, mail </a:t>
            </a:r>
            <a:r>
              <a:rPr lang="nl-NL" sz="2800" dirty="0" err="1" smtClean="0"/>
              <a:t>to</a:t>
            </a:r>
            <a:r>
              <a:rPr lang="nl-NL" sz="2800" dirty="0" smtClean="0"/>
              <a:t>: cost@inl.nl</a:t>
            </a:r>
            <a:endParaRPr lang="et-EE" sz="2800" dirty="0"/>
          </a:p>
        </p:txBody>
      </p:sp>
    </p:spTree>
    <p:extLst>
      <p:ext uri="{BB962C8B-B14F-4D97-AF65-F5344CB8AC3E}">
        <p14:creationId xmlns:p14="http://schemas.microsoft.com/office/powerpoint/2010/main" val="15243161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ormAutofit fontScale="90000"/>
          </a:bodyPr>
          <a:lstStyle/>
          <a:p>
            <a:pPr eaLnBrk="1" fontAlgn="auto" hangingPunct="1">
              <a:spcAft>
                <a:spcPts val="0"/>
              </a:spcAft>
              <a:defRPr/>
            </a:pPr>
            <a:r>
              <a:rPr lang="de-DE" dirty="0" smtClean="0"/>
              <a:t/>
            </a:r>
            <a:br>
              <a:rPr lang="de-DE" dirty="0" smtClean="0"/>
            </a:br>
            <a:r>
              <a:rPr lang="de-DE" b="1" dirty="0" err="1" smtClean="0"/>
              <a:t>What</a:t>
            </a:r>
            <a:r>
              <a:rPr lang="de-DE" b="1" dirty="0" smtClean="0"/>
              <a:t> </a:t>
            </a:r>
            <a:r>
              <a:rPr lang="de-DE" b="1" dirty="0" err="1" smtClean="0"/>
              <a:t>is</a:t>
            </a:r>
            <a:r>
              <a:rPr lang="de-DE" b="1" dirty="0" smtClean="0"/>
              <a:t> COST?</a:t>
            </a:r>
            <a:br>
              <a:rPr lang="de-DE" b="1" dirty="0" smtClean="0"/>
            </a:br>
            <a:endParaRPr lang="de-DE" b="1" dirty="0"/>
          </a:p>
        </p:txBody>
      </p:sp>
      <p:sp>
        <p:nvSpPr>
          <p:cNvPr id="4" name="Tijdelijke aanduiding voor inhoud 3"/>
          <p:cNvSpPr>
            <a:spLocks noGrp="1"/>
          </p:cNvSpPr>
          <p:nvPr>
            <p:ph idx="1"/>
          </p:nvPr>
        </p:nvSpPr>
        <p:spPr/>
        <p:txBody>
          <a:bodyPr/>
          <a:lstStyle/>
          <a:p>
            <a:pPr marL="0" indent="0">
              <a:buNone/>
            </a:pPr>
            <a:r>
              <a:rPr lang="en-US" dirty="0"/>
              <a:t>COST </a:t>
            </a:r>
            <a:r>
              <a:rPr lang="en-US" dirty="0" smtClean="0"/>
              <a:t>(European </a:t>
            </a:r>
            <a:r>
              <a:rPr lang="en-US" dirty="0"/>
              <a:t>Cooperation in Science and Technology) is one of the longest-running European frameworks supporting cooperation among scientists and researchers across Europe</a:t>
            </a:r>
            <a:r>
              <a:rPr lang="en-US" dirty="0" smtClean="0"/>
              <a:t>.</a:t>
            </a:r>
          </a:p>
          <a:p>
            <a:pPr marL="0" indent="0">
              <a:buNone/>
            </a:pPr>
            <a:endParaRPr lang="en-US" dirty="0"/>
          </a:p>
          <a:p>
            <a:pPr marL="0" indent="0" algn="ctr">
              <a:buNone/>
            </a:pPr>
            <a:r>
              <a:rPr lang="en-US" dirty="0">
                <a:hlinkClick r:id="rId3"/>
              </a:rPr>
              <a:t>http://www.cost.eu</a:t>
            </a:r>
            <a:r>
              <a:rPr lang="en-US" dirty="0" smtClean="0">
                <a:hlinkClick r:id="rId3"/>
              </a:rPr>
              <a:t>/</a:t>
            </a:r>
            <a:endParaRPr lang="en-US" dirty="0" smtClean="0"/>
          </a:p>
          <a:p>
            <a:pPr marL="0" indent="0">
              <a:buNone/>
            </a:pPr>
            <a:r>
              <a:rPr lang="en-US" dirty="0" smtClean="0"/>
              <a:t> </a:t>
            </a:r>
            <a:endParaRPr lang="nl-NL" dirty="0"/>
          </a:p>
        </p:txBody>
      </p:sp>
    </p:spTree>
    <p:extLst>
      <p:ext uri="{BB962C8B-B14F-4D97-AF65-F5344CB8AC3E}">
        <p14:creationId xmlns:p14="http://schemas.microsoft.com/office/powerpoint/2010/main" val="19348218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nhaltsplatzhalter 3" descr="europe-map-2.png"/>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1814" y="-11113"/>
            <a:ext cx="5899150" cy="6869113"/>
          </a:xfrm>
        </p:spPr>
      </p:pic>
      <p:sp>
        <p:nvSpPr>
          <p:cNvPr id="7" name="Flussdiagramm: Verbindungsstelle 6"/>
          <p:cNvSpPr/>
          <p:nvPr/>
        </p:nvSpPr>
        <p:spPr>
          <a:xfrm>
            <a:off x="3276600" y="3644900"/>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9" name="Flussdiagramm: Verbindungsstelle 8"/>
          <p:cNvSpPr/>
          <p:nvPr/>
        </p:nvSpPr>
        <p:spPr>
          <a:xfrm>
            <a:off x="3240088" y="3905250"/>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10" name="Flussdiagramm: Verbindungsstelle 9"/>
          <p:cNvSpPr/>
          <p:nvPr/>
        </p:nvSpPr>
        <p:spPr>
          <a:xfrm>
            <a:off x="3168650" y="3060700"/>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11" name="Flussdiagramm: Verbindungsstelle 10"/>
          <p:cNvSpPr/>
          <p:nvPr/>
        </p:nvSpPr>
        <p:spPr>
          <a:xfrm>
            <a:off x="2652713" y="4102100"/>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12" name="Flussdiagramm: Verbindungsstelle 11"/>
          <p:cNvSpPr/>
          <p:nvPr/>
        </p:nvSpPr>
        <p:spPr>
          <a:xfrm>
            <a:off x="468313" y="5184775"/>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13" name="Flussdiagramm: Verbindungsstelle 12"/>
          <p:cNvSpPr/>
          <p:nvPr/>
        </p:nvSpPr>
        <p:spPr>
          <a:xfrm>
            <a:off x="2484438" y="4392613"/>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14" name="Flussdiagramm: Verbindungsstelle 13"/>
          <p:cNvSpPr/>
          <p:nvPr/>
        </p:nvSpPr>
        <p:spPr>
          <a:xfrm>
            <a:off x="2786063" y="4679950"/>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15" name="Flussdiagramm: Verbindungsstelle 14"/>
          <p:cNvSpPr/>
          <p:nvPr/>
        </p:nvSpPr>
        <p:spPr>
          <a:xfrm>
            <a:off x="3203575" y="4284663"/>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16" name="Flussdiagramm: Verbindungsstelle 15"/>
          <p:cNvSpPr/>
          <p:nvPr/>
        </p:nvSpPr>
        <p:spPr>
          <a:xfrm>
            <a:off x="2947988" y="4319588"/>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17" name="Flussdiagramm: Verbindungsstelle 16"/>
          <p:cNvSpPr/>
          <p:nvPr/>
        </p:nvSpPr>
        <p:spPr>
          <a:xfrm>
            <a:off x="2987675" y="3902075"/>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18" name="Flussdiagramm: Verbindungsstelle 17"/>
          <p:cNvSpPr/>
          <p:nvPr/>
        </p:nvSpPr>
        <p:spPr>
          <a:xfrm>
            <a:off x="4103688" y="4572000"/>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19" name="Flussdiagramm: Verbindungsstelle 18"/>
          <p:cNvSpPr/>
          <p:nvPr/>
        </p:nvSpPr>
        <p:spPr>
          <a:xfrm>
            <a:off x="4343400" y="2700338"/>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20" name="Flussdiagramm: Verbindungsstelle 19"/>
          <p:cNvSpPr/>
          <p:nvPr/>
        </p:nvSpPr>
        <p:spPr>
          <a:xfrm>
            <a:off x="3104718" y="5197113"/>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21" name="Flussdiagramm: Verbindungsstelle 20"/>
          <p:cNvSpPr/>
          <p:nvPr/>
        </p:nvSpPr>
        <p:spPr>
          <a:xfrm>
            <a:off x="4211638" y="2087563"/>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22" name="Flussdiagramm: Verbindungsstelle 21"/>
          <p:cNvSpPr/>
          <p:nvPr/>
        </p:nvSpPr>
        <p:spPr>
          <a:xfrm>
            <a:off x="179388" y="5867400"/>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23" name="Flussdiagramm: Verbindungsstelle 22"/>
          <p:cNvSpPr/>
          <p:nvPr/>
        </p:nvSpPr>
        <p:spPr>
          <a:xfrm>
            <a:off x="2376488" y="3708400"/>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24" name="Flussdiagramm: Verbindungsstelle 23"/>
          <p:cNvSpPr/>
          <p:nvPr/>
        </p:nvSpPr>
        <p:spPr>
          <a:xfrm>
            <a:off x="2528888" y="3527425"/>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25" name="Flussdiagramm: Verbindungsstelle 24"/>
          <p:cNvSpPr/>
          <p:nvPr/>
        </p:nvSpPr>
        <p:spPr>
          <a:xfrm>
            <a:off x="2987675" y="2303463"/>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26" name="Flussdiagramm: Verbindungsstelle 25"/>
          <p:cNvSpPr/>
          <p:nvPr/>
        </p:nvSpPr>
        <p:spPr>
          <a:xfrm>
            <a:off x="4211638" y="3671888"/>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27" name="Flussdiagramm: Verbindungsstelle 26"/>
          <p:cNvSpPr/>
          <p:nvPr/>
        </p:nvSpPr>
        <p:spPr>
          <a:xfrm>
            <a:off x="5111750" y="4859338"/>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28" name="Flussdiagramm: Verbindungsstelle 27"/>
          <p:cNvSpPr/>
          <p:nvPr/>
        </p:nvSpPr>
        <p:spPr>
          <a:xfrm>
            <a:off x="3708400" y="2268538"/>
            <a:ext cx="114300" cy="114300"/>
          </a:xfrm>
          <a:prstGeom prst="flowChartConnector">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29" name="Flussdiagramm: Verbindungsstelle 28"/>
          <p:cNvSpPr/>
          <p:nvPr/>
        </p:nvSpPr>
        <p:spPr>
          <a:xfrm>
            <a:off x="1403350" y="3708400"/>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30" name="Flussdiagramm: Verbindungsstelle 29"/>
          <p:cNvSpPr/>
          <p:nvPr/>
        </p:nvSpPr>
        <p:spPr>
          <a:xfrm>
            <a:off x="1555750" y="2952750"/>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3098" name="Textfeld 30"/>
          <p:cNvSpPr txBox="1">
            <a:spLocks noChangeArrowheads="1"/>
          </p:cNvSpPr>
          <p:nvPr/>
        </p:nvSpPr>
        <p:spPr bwMode="auto">
          <a:xfrm>
            <a:off x="6156325" y="476250"/>
            <a:ext cx="273685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de-DE" altLang="nl-NL" sz="2800" dirty="0" err="1"/>
              <a:t>ENeL</a:t>
            </a:r>
            <a:r>
              <a:rPr lang="de-DE" altLang="nl-NL" sz="2800" dirty="0"/>
              <a:t>: European Network </a:t>
            </a:r>
            <a:r>
              <a:rPr lang="de-DE" altLang="nl-NL" sz="2800" dirty="0" err="1"/>
              <a:t>of</a:t>
            </a:r>
            <a:r>
              <a:rPr lang="de-DE" altLang="nl-NL" sz="2800" dirty="0"/>
              <a:t> e-</a:t>
            </a:r>
            <a:r>
              <a:rPr lang="de-DE" altLang="nl-NL" sz="2800" dirty="0" err="1"/>
              <a:t>Lexicography</a:t>
            </a:r>
            <a:endParaRPr lang="de-DE" altLang="nl-NL" sz="2800" dirty="0"/>
          </a:p>
        </p:txBody>
      </p:sp>
      <p:sp>
        <p:nvSpPr>
          <p:cNvPr id="31" name="Flussdiagramm: Verbindungsstelle 30"/>
          <p:cNvSpPr/>
          <p:nvPr/>
        </p:nvSpPr>
        <p:spPr>
          <a:xfrm>
            <a:off x="4140200" y="3995738"/>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32" name="Flussdiagramm: Verbindungsstelle 31"/>
          <p:cNvSpPr/>
          <p:nvPr/>
        </p:nvSpPr>
        <p:spPr>
          <a:xfrm>
            <a:off x="3527425" y="4103688"/>
            <a:ext cx="114300" cy="114300"/>
          </a:xfrm>
          <a:prstGeom prst="flowChartConnector">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33" name="Flussdiagramm: Verbindungsstelle 32"/>
          <p:cNvSpPr/>
          <p:nvPr/>
        </p:nvSpPr>
        <p:spPr>
          <a:xfrm>
            <a:off x="3563938" y="4859338"/>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34" name="Flussdiagramm: Verbindungsstelle 33"/>
          <p:cNvSpPr/>
          <p:nvPr/>
        </p:nvSpPr>
        <p:spPr>
          <a:xfrm>
            <a:off x="5003800" y="6156325"/>
            <a:ext cx="114300" cy="114300"/>
          </a:xfrm>
          <a:prstGeom prst="flowChartConnector">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35" name="Flussdiagramm: Verbindungsstelle 34"/>
          <p:cNvSpPr/>
          <p:nvPr/>
        </p:nvSpPr>
        <p:spPr>
          <a:xfrm>
            <a:off x="1728788" y="3671888"/>
            <a:ext cx="114300" cy="114300"/>
          </a:xfrm>
          <a:prstGeom prst="flowChartConnector">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cxnSp>
        <p:nvCxnSpPr>
          <p:cNvPr id="37" name="Gerade Verbindung 36"/>
          <p:cNvCxnSpPr>
            <a:stCxn id="14" idx="6"/>
            <a:endCxn id="33" idx="2"/>
          </p:cNvCxnSpPr>
          <p:nvPr/>
        </p:nvCxnSpPr>
        <p:spPr>
          <a:xfrm>
            <a:off x="2900363" y="4737100"/>
            <a:ext cx="663575" cy="1793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Gerade Verbindung 38"/>
          <p:cNvCxnSpPr>
            <a:stCxn id="25" idx="3"/>
            <a:endCxn id="35" idx="7"/>
          </p:cNvCxnSpPr>
          <p:nvPr/>
        </p:nvCxnSpPr>
        <p:spPr>
          <a:xfrm flipH="1">
            <a:off x="1825625" y="2400300"/>
            <a:ext cx="1179513" cy="128905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Gerade Verbindung 42"/>
          <p:cNvCxnSpPr>
            <a:endCxn id="35" idx="0"/>
          </p:cNvCxnSpPr>
          <p:nvPr/>
        </p:nvCxnSpPr>
        <p:spPr>
          <a:xfrm>
            <a:off x="1619250" y="3068638"/>
            <a:ext cx="166688" cy="60325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Gerade Verbindung 44"/>
          <p:cNvCxnSpPr>
            <a:stCxn id="28" idx="4"/>
            <a:endCxn id="32" idx="0"/>
          </p:cNvCxnSpPr>
          <p:nvPr/>
        </p:nvCxnSpPr>
        <p:spPr>
          <a:xfrm flipH="1">
            <a:off x="3584575" y="2382838"/>
            <a:ext cx="180975" cy="172085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Gerade Verbindung 47"/>
          <p:cNvCxnSpPr>
            <a:stCxn id="7" idx="5"/>
            <a:endCxn id="18" idx="1"/>
          </p:cNvCxnSpPr>
          <p:nvPr/>
        </p:nvCxnSpPr>
        <p:spPr>
          <a:xfrm>
            <a:off x="3373438" y="3741738"/>
            <a:ext cx="747712" cy="84772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Gerade Verbindung 51"/>
          <p:cNvCxnSpPr>
            <a:stCxn id="16" idx="5"/>
            <a:endCxn id="18" idx="3"/>
          </p:cNvCxnSpPr>
          <p:nvPr/>
        </p:nvCxnSpPr>
        <p:spPr>
          <a:xfrm>
            <a:off x="3044825" y="4416425"/>
            <a:ext cx="1076325" cy="25241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Gerade Verbindung 53"/>
          <p:cNvCxnSpPr>
            <a:stCxn id="24" idx="3"/>
            <a:endCxn id="23" idx="7"/>
          </p:cNvCxnSpPr>
          <p:nvPr/>
        </p:nvCxnSpPr>
        <p:spPr>
          <a:xfrm flipH="1">
            <a:off x="2473325" y="3624263"/>
            <a:ext cx="73025" cy="101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Gerade Verbindung 55"/>
          <p:cNvCxnSpPr>
            <a:stCxn id="22" idx="0"/>
            <a:endCxn id="12" idx="3"/>
          </p:cNvCxnSpPr>
          <p:nvPr/>
        </p:nvCxnSpPr>
        <p:spPr>
          <a:xfrm flipV="1">
            <a:off x="236538" y="5281613"/>
            <a:ext cx="249237" cy="58578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Gerade Verbindung 57"/>
          <p:cNvCxnSpPr>
            <a:stCxn id="12" idx="7"/>
            <a:endCxn id="15" idx="3"/>
          </p:cNvCxnSpPr>
          <p:nvPr/>
        </p:nvCxnSpPr>
        <p:spPr>
          <a:xfrm flipV="1">
            <a:off x="565150" y="4381500"/>
            <a:ext cx="2655888" cy="82073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Gerade Verbindung 61"/>
          <p:cNvCxnSpPr>
            <a:stCxn id="20" idx="1"/>
            <a:endCxn id="29" idx="5"/>
          </p:cNvCxnSpPr>
          <p:nvPr/>
        </p:nvCxnSpPr>
        <p:spPr>
          <a:xfrm flipH="1" flipV="1">
            <a:off x="1500911" y="3805961"/>
            <a:ext cx="1620546" cy="140789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Gerade Verbindung 63"/>
          <p:cNvCxnSpPr>
            <a:stCxn id="34" idx="1"/>
            <a:endCxn id="9" idx="4"/>
          </p:cNvCxnSpPr>
          <p:nvPr/>
        </p:nvCxnSpPr>
        <p:spPr>
          <a:xfrm flipH="1" flipV="1">
            <a:off x="3297238" y="4019550"/>
            <a:ext cx="1724025" cy="215423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Gerade Verbindung 65"/>
          <p:cNvCxnSpPr>
            <a:stCxn id="21" idx="2"/>
            <a:endCxn id="28" idx="6"/>
          </p:cNvCxnSpPr>
          <p:nvPr/>
        </p:nvCxnSpPr>
        <p:spPr>
          <a:xfrm flipH="1">
            <a:off x="3822700" y="2144713"/>
            <a:ext cx="388938" cy="1809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Gerade Verbindung 68"/>
          <p:cNvCxnSpPr>
            <a:stCxn id="28" idx="2"/>
            <a:endCxn id="25" idx="6"/>
          </p:cNvCxnSpPr>
          <p:nvPr/>
        </p:nvCxnSpPr>
        <p:spPr>
          <a:xfrm flipH="1">
            <a:off x="3101975" y="2325688"/>
            <a:ext cx="606425" cy="3492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Gerade Verbindung 70"/>
          <p:cNvCxnSpPr>
            <a:stCxn id="164" idx="4"/>
            <a:endCxn id="10" idx="0"/>
          </p:cNvCxnSpPr>
          <p:nvPr/>
        </p:nvCxnSpPr>
        <p:spPr>
          <a:xfrm>
            <a:off x="3117850" y="2454275"/>
            <a:ext cx="107950" cy="60642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Gerade Verbindung 72"/>
          <p:cNvCxnSpPr>
            <a:stCxn id="10" idx="7"/>
          </p:cNvCxnSpPr>
          <p:nvPr/>
        </p:nvCxnSpPr>
        <p:spPr>
          <a:xfrm flipV="1">
            <a:off x="3265488" y="2349500"/>
            <a:ext cx="442912" cy="72866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Gerade Verbindung 74"/>
          <p:cNvCxnSpPr>
            <a:stCxn id="21" idx="3"/>
            <a:endCxn id="10" idx="6"/>
          </p:cNvCxnSpPr>
          <p:nvPr/>
        </p:nvCxnSpPr>
        <p:spPr>
          <a:xfrm flipH="1">
            <a:off x="3282950" y="2184400"/>
            <a:ext cx="946150" cy="93345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Gerade Verbindung 77"/>
          <p:cNvCxnSpPr>
            <a:stCxn id="23" idx="5"/>
            <a:endCxn id="13" idx="0"/>
          </p:cNvCxnSpPr>
          <p:nvPr/>
        </p:nvCxnSpPr>
        <p:spPr>
          <a:xfrm>
            <a:off x="2473325" y="3805238"/>
            <a:ext cx="68263" cy="5873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Gerade Verbindung 79"/>
          <p:cNvCxnSpPr>
            <a:stCxn id="12" idx="7"/>
            <a:endCxn id="23" idx="3"/>
          </p:cNvCxnSpPr>
          <p:nvPr/>
        </p:nvCxnSpPr>
        <p:spPr>
          <a:xfrm flipV="1">
            <a:off x="565150" y="3805238"/>
            <a:ext cx="1828800" cy="13970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Gerade Verbindung 81"/>
          <p:cNvCxnSpPr>
            <a:stCxn id="22" idx="0"/>
            <a:endCxn id="23" idx="4"/>
          </p:cNvCxnSpPr>
          <p:nvPr/>
        </p:nvCxnSpPr>
        <p:spPr>
          <a:xfrm flipV="1">
            <a:off x="236538" y="3822700"/>
            <a:ext cx="2197100" cy="20447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Gerade Verbindung 83"/>
          <p:cNvCxnSpPr>
            <a:stCxn id="7" idx="2"/>
            <a:endCxn id="23" idx="6"/>
          </p:cNvCxnSpPr>
          <p:nvPr/>
        </p:nvCxnSpPr>
        <p:spPr>
          <a:xfrm flipH="1">
            <a:off x="2490788" y="3702050"/>
            <a:ext cx="785812" cy="635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Gerade Verbindung 85"/>
          <p:cNvCxnSpPr>
            <a:stCxn id="24" idx="2"/>
            <a:endCxn id="30" idx="5"/>
          </p:cNvCxnSpPr>
          <p:nvPr/>
        </p:nvCxnSpPr>
        <p:spPr>
          <a:xfrm flipH="1" flipV="1">
            <a:off x="1652588" y="3049588"/>
            <a:ext cx="876300" cy="53498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Gerade Verbindung 89"/>
          <p:cNvCxnSpPr>
            <a:stCxn id="17" idx="4"/>
            <a:endCxn id="16" idx="0"/>
          </p:cNvCxnSpPr>
          <p:nvPr/>
        </p:nvCxnSpPr>
        <p:spPr>
          <a:xfrm flipH="1">
            <a:off x="3005138" y="4016375"/>
            <a:ext cx="39687" cy="30321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Gerade Verbindung 91"/>
          <p:cNvCxnSpPr>
            <a:stCxn id="11" idx="1"/>
            <a:endCxn id="23" idx="5"/>
          </p:cNvCxnSpPr>
          <p:nvPr/>
        </p:nvCxnSpPr>
        <p:spPr>
          <a:xfrm flipH="1" flipV="1">
            <a:off x="2473325" y="3805238"/>
            <a:ext cx="196850" cy="31432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Gerade Verbindung 95"/>
          <p:cNvCxnSpPr>
            <a:stCxn id="27" idx="1"/>
            <a:endCxn id="32" idx="5"/>
          </p:cNvCxnSpPr>
          <p:nvPr/>
        </p:nvCxnSpPr>
        <p:spPr>
          <a:xfrm flipH="1" flipV="1">
            <a:off x="3624263" y="4200525"/>
            <a:ext cx="1504950" cy="6762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Gerade Verbindung 97"/>
          <p:cNvCxnSpPr>
            <a:stCxn id="27" idx="3"/>
            <a:endCxn id="33" idx="6"/>
          </p:cNvCxnSpPr>
          <p:nvPr/>
        </p:nvCxnSpPr>
        <p:spPr>
          <a:xfrm flipH="1" flipV="1">
            <a:off x="3678238" y="4916488"/>
            <a:ext cx="1450975" cy="3968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Gerade Verbindung 99"/>
          <p:cNvCxnSpPr>
            <a:stCxn id="19" idx="4"/>
            <a:endCxn id="26" idx="0"/>
          </p:cNvCxnSpPr>
          <p:nvPr/>
        </p:nvCxnSpPr>
        <p:spPr>
          <a:xfrm flipH="1">
            <a:off x="4268788" y="2814638"/>
            <a:ext cx="131762" cy="85725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Gerade Verbindung 102"/>
          <p:cNvCxnSpPr>
            <a:stCxn id="19" idx="3"/>
            <a:endCxn id="23" idx="6"/>
          </p:cNvCxnSpPr>
          <p:nvPr/>
        </p:nvCxnSpPr>
        <p:spPr>
          <a:xfrm flipH="1">
            <a:off x="2490788" y="2797175"/>
            <a:ext cx="1870075" cy="9683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Gerade Verbindung 104"/>
          <p:cNvCxnSpPr>
            <a:stCxn id="7" idx="3"/>
            <a:endCxn id="17" idx="7"/>
          </p:cNvCxnSpPr>
          <p:nvPr/>
        </p:nvCxnSpPr>
        <p:spPr>
          <a:xfrm flipH="1">
            <a:off x="3084513" y="3741738"/>
            <a:ext cx="209550" cy="1778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Gerade Verbindung 107"/>
          <p:cNvCxnSpPr>
            <a:stCxn id="31" idx="3"/>
            <a:endCxn id="33" idx="7"/>
          </p:cNvCxnSpPr>
          <p:nvPr/>
        </p:nvCxnSpPr>
        <p:spPr>
          <a:xfrm flipH="1">
            <a:off x="3660775" y="4092575"/>
            <a:ext cx="496888" cy="78422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Gerade Verbindung 111"/>
          <p:cNvCxnSpPr>
            <a:stCxn id="20" idx="7"/>
            <a:endCxn id="17" idx="4"/>
          </p:cNvCxnSpPr>
          <p:nvPr/>
        </p:nvCxnSpPr>
        <p:spPr>
          <a:xfrm flipH="1" flipV="1">
            <a:off x="3044825" y="4016375"/>
            <a:ext cx="157454" cy="119747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Gerade Verbindung 113"/>
          <p:cNvCxnSpPr>
            <a:stCxn id="35" idx="5"/>
            <a:endCxn id="23" idx="2"/>
          </p:cNvCxnSpPr>
          <p:nvPr/>
        </p:nvCxnSpPr>
        <p:spPr>
          <a:xfrm flipV="1">
            <a:off x="1825625" y="3765550"/>
            <a:ext cx="550863" cy="31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Gerade Verbindung 115"/>
          <p:cNvCxnSpPr>
            <a:stCxn id="20" idx="1"/>
            <a:endCxn id="14" idx="5"/>
          </p:cNvCxnSpPr>
          <p:nvPr/>
        </p:nvCxnSpPr>
        <p:spPr>
          <a:xfrm flipH="1" flipV="1">
            <a:off x="2883624" y="4777511"/>
            <a:ext cx="237833" cy="43634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Gerade Verbindung 117"/>
          <p:cNvCxnSpPr>
            <a:stCxn id="14" idx="1"/>
            <a:endCxn id="11" idx="4"/>
          </p:cNvCxnSpPr>
          <p:nvPr/>
        </p:nvCxnSpPr>
        <p:spPr>
          <a:xfrm flipH="1" flipV="1">
            <a:off x="2709863" y="4216400"/>
            <a:ext cx="93662" cy="48101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Gerade Verbindung 119"/>
          <p:cNvCxnSpPr>
            <a:stCxn id="26" idx="4"/>
            <a:endCxn id="34" idx="0"/>
          </p:cNvCxnSpPr>
          <p:nvPr/>
        </p:nvCxnSpPr>
        <p:spPr>
          <a:xfrm>
            <a:off x="4268788" y="3786188"/>
            <a:ext cx="792162" cy="237013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Gerade Verbindung 121"/>
          <p:cNvCxnSpPr>
            <a:stCxn id="34" idx="3"/>
            <a:endCxn id="13" idx="5"/>
          </p:cNvCxnSpPr>
          <p:nvPr/>
        </p:nvCxnSpPr>
        <p:spPr>
          <a:xfrm flipH="1" flipV="1">
            <a:off x="2581275" y="4489450"/>
            <a:ext cx="2439988" cy="176371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Gerade Verbindung 123"/>
          <p:cNvCxnSpPr>
            <a:stCxn id="29" idx="0"/>
            <a:endCxn id="17" idx="2"/>
          </p:cNvCxnSpPr>
          <p:nvPr/>
        </p:nvCxnSpPr>
        <p:spPr>
          <a:xfrm>
            <a:off x="1460500" y="3708400"/>
            <a:ext cx="1527175" cy="25082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Gerade Verbindung 126"/>
          <p:cNvCxnSpPr>
            <a:stCxn id="12" idx="7"/>
            <a:endCxn id="11" idx="3"/>
          </p:cNvCxnSpPr>
          <p:nvPr/>
        </p:nvCxnSpPr>
        <p:spPr>
          <a:xfrm flipV="1">
            <a:off x="565150" y="4198938"/>
            <a:ext cx="2105025" cy="10033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Gerade Verbindung 128"/>
          <p:cNvCxnSpPr>
            <a:stCxn id="22" idx="6"/>
            <a:endCxn id="27" idx="3"/>
          </p:cNvCxnSpPr>
          <p:nvPr/>
        </p:nvCxnSpPr>
        <p:spPr>
          <a:xfrm flipV="1">
            <a:off x="293688" y="4956175"/>
            <a:ext cx="4835525" cy="9683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Gerade Verbindung 130"/>
          <p:cNvCxnSpPr>
            <a:stCxn id="21" idx="4"/>
            <a:endCxn id="32" idx="7"/>
          </p:cNvCxnSpPr>
          <p:nvPr/>
        </p:nvCxnSpPr>
        <p:spPr>
          <a:xfrm flipH="1">
            <a:off x="3624263" y="2201863"/>
            <a:ext cx="644525" cy="191928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Gerade Verbindung 133"/>
          <p:cNvCxnSpPr>
            <a:stCxn id="30" idx="6"/>
            <a:endCxn id="26" idx="1"/>
          </p:cNvCxnSpPr>
          <p:nvPr/>
        </p:nvCxnSpPr>
        <p:spPr>
          <a:xfrm>
            <a:off x="1670050" y="3009900"/>
            <a:ext cx="2559050" cy="67945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Gerade Verbindung 136"/>
          <p:cNvCxnSpPr>
            <a:stCxn id="9" idx="7"/>
            <a:endCxn id="19" idx="3"/>
          </p:cNvCxnSpPr>
          <p:nvPr/>
        </p:nvCxnSpPr>
        <p:spPr>
          <a:xfrm flipV="1">
            <a:off x="3336925" y="2797175"/>
            <a:ext cx="1023938" cy="112553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Gerade Verbindung 138"/>
          <p:cNvCxnSpPr>
            <a:stCxn id="13" idx="0"/>
            <a:endCxn id="25" idx="4"/>
          </p:cNvCxnSpPr>
          <p:nvPr/>
        </p:nvCxnSpPr>
        <p:spPr>
          <a:xfrm flipV="1">
            <a:off x="2541588" y="2417763"/>
            <a:ext cx="503237" cy="197485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Gerade Verbindung 141"/>
          <p:cNvCxnSpPr>
            <a:stCxn id="24" idx="5"/>
            <a:endCxn id="33" idx="0"/>
          </p:cNvCxnSpPr>
          <p:nvPr/>
        </p:nvCxnSpPr>
        <p:spPr>
          <a:xfrm>
            <a:off x="2625725" y="3624263"/>
            <a:ext cx="995363" cy="123507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Gerade Verbindung 145"/>
          <p:cNvCxnSpPr>
            <a:stCxn id="15" idx="6"/>
            <a:endCxn id="31" idx="3"/>
          </p:cNvCxnSpPr>
          <p:nvPr/>
        </p:nvCxnSpPr>
        <p:spPr>
          <a:xfrm flipV="1">
            <a:off x="3317875" y="4092575"/>
            <a:ext cx="839788" cy="24923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Gerade Verbindung 148"/>
          <p:cNvCxnSpPr>
            <a:stCxn id="15" idx="0"/>
            <a:endCxn id="26" idx="2"/>
          </p:cNvCxnSpPr>
          <p:nvPr/>
        </p:nvCxnSpPr>
        <p:spPr>
          <a:xfrm flipV="1">
            <a:off x="3260725" y="3729038"/>
            <a:ext cx="950913" cy="55562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1" name="Gerade Verbindung 150"/>
          <p:cNvCxnSpPr>
            <a:stCxn id="9" idx="3"/>
            <a:endCxn id="13" idx="7"/>
          </p:cNvCxnSpPr>
          <p:nvPr/>
        </p:nvCxnSpPr>
        <p:spPr>
          <a:xfrm flipH="1">
            <a:off x="2581275" y="4002088"/>
            <a:ext cx="676275" cy="407987"/>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3" name="Gerade Verbindung 152"/>
          <p:cNvCxnSpPr>
            <a:stCxn id="10" idx="5"/>
            <a:endCxn id="31" idx="2"/>
          </p:cNvCxnSpPr>
          <p:nvPr/>
        </p:nvCxnSpPr>
        <p:spPr>
          <a:xfrm>
            <a:off x="3265488" y="3157538"/>
            <a:ext cx="874712" cy="89535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5" name="Gerade Verbindung 154"/>
          <p:cNvCxnSpPr>
            <a:stCxn id="24" idx="6"/>
            <a:endCxn id="26" idx="2"/>
          </p:cNvCxnSpPr>
          <p:nvPr/>
        </p:nvCxnSpPr>
        <p:spPr>
          <a:xfrm>
            <a:off x="2643188" y="3584575"/>
            <a:ext cx="1568450" cy="14446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Gerade Verbindung 156"/>
          <p:cNvCxnSpPr>
            <a:stCxn id="20" idx="7"/>
            <a:endCxn id="18" idx="3"/>
          </p:cNvCxnSpPr>
          <p:nvPr/>
        </p:nvCxnSpPr>
        <p:spPr>
          <a:xfrm flipV="1">
            <a:off x="3202279" y="4669561"/>
            <a:ext cx="918148" cy="54429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9" name="Gerade Verbindung 158"/>
          <p:cNvCxnSpPr>
            <a:stCxn id="27" idx="0"/>
            <a:endCxn id="19" idx="5"/>
          </p:cNvCxnSpPr>
          <p:nvPr/>
        </p:nvCxnSpPr>
        <p:spPr>
          <a:xfrm flipH="1" flipV="1">
            <a:off x="4440238" y="2797175"/>
            <a:ext cx="728662" cy="206216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3" name="Gerade Verbindung 162"/>
          <p:cNvCxnSpPr>
            <a:stCxn id="29" idx="4"/>
          </p:cNvCxnSpPr>
          <p:nvPr/>
        </p:nvCxnSpPr>
        <p:spPr>
          <a:xfrm flipH="1">
            <a:off x="539750" y="3822700"/>
            <a:ext cx="920750" cy="13350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64" name="Flussdiagramm: Verbindungsstelle 163"/>
          <p:cNvSpPr/>
          <p:nvPr/>
        </p:nvSpPr>
        <p:spPr>
          <a:xfrm>
            <a:off x="3060700" y="2339975"/>
            <a:ext cx="114300" cy="114300"/>
          </a:xfrm>
          <a:prstGeom prst="flowChartConnector">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87" name="Flussdiagramm: Verbindungsstelle 31"/>
          <p:cNvSpPr>
            <a:spLocks/>
          </p:cNvSpPr>
          <p:nvPr/>
        </p:nvSpPr>
        <p:spPr>
          <a:xfrm>
            <a:off x="8259763" y="2609850"/>
            <a:ext cx="342900" cy="3429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88" name="Flussdiagramm: Verbindungsstelle 33"/>
          <p:cNvSpPr>
            <a:spLocks/>
          </p:cNvSpPr>
          <p:nvPr/>
        </p:nvSpPr>
        <p:spPr>
          <a:xfrm>
            <a:off x="8250238" y="3898900"/>
            <a:ext cx="342900" cy="342900"/>
          </a:xfrm>
          <a:prstGeom prst="flowChartConnector">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89" name="Flussdiagramm: Verbindungsstelle 36"/>
          <p:cNvSpPr>
            <a:spLocks/>
          </p:cNvSpPr>
          <p:nvPr/>
        </p:nvSpPr>
        <p:spPr>
          <a:xfrm>
            <a:off x="8250238" y="5097463"/>
            <a:ext cx="342900" cy="342900"/>
          </a:xfrm>
          <a:prstGeom prst="flowChartConnector">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91" name="Flussdiagramm: Verbindungsstelle 27"/>
          <p:cNvSpPr/>
          <p:nvPr/>
        </p:nvSpPr>
        <p:spPr>
          <a:xfrm>
            <a:off x="1074160" y="3239077"/>
            <a:ext cx="114300" cy="114300"/>
          </a:xfrm>
          <a:prstGeom prst="flowChartConnector">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93" name="Flussdiagramm: Verbindungsstelle 26"/>
          <p:cNvSpPr/>
          <p:nvPr/>
        </p:nvSpPr>
        <p:spPr>
          <a:xfrm>
            <a:off x="3486944" y="4554538"/>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94" name="Flussdiagramm: Verbindungsstelle 26"/>
          <p:cNvSpPr/>
          <p:nvPr/>
        </p:nvSpPr>
        <p:spPr>
          <a:xfrm>
            <a:off x="485775" y="984133"/>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95" name="Flussdiagramm: Verbindungsstelle 26"/>
          <p:cNvSpPr/>
          <p:nvPr/>
        </p:nvSpPr>
        <p:spPr>
          <a:xfrm>
            <a:off x="2301081" y="3972647"/>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97" name="Flussdiagramm: Verbindungsstelle 26"/>
          <p:cNvSpPr/>
          <p:nvPr/>
        </p:nvSpPr>
        <p:spPr>
          <a:xfrm>
            <a:off x="1289050" y="5326062"/>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99" name="Flussdiagramm: Verbindungsstelle 26"/>
          <p:cNvSpPr/>
          <p:nvPr/>
        </p:nvSpPr>
        <p:spPr>
          <a:xfrm>
            <a:off x="4400550" y="2303463"/>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sp>
        <p:nvSpPr>
          <p:cNvPr id="101" name="Flussdiagramm: Verbindungsstelle 26"/>
          <p:cNvSpPr/>
          <p:nvPr/>
        </p:nvSpPr>
        <p:spPr>
          <a:xfrm>
            <a:off x="4083050" y="4282678"/>
            <a:ext cx="114300" cy="114300"/>
          </a:xfrm>
          <a:prstGeom prst="flowChartConnector">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DE"/>
          </a:p>
        </p:txBody>
      </p:sp>
      <p:cxnSp>
        <p:nvCxnSpPr>
          <p:cNvPr id="106" name="Gerade Verbindung 162"/>
          <p:cNvCxnSpPr>
            <a:stCxn id="95" idx="3"/>
            <a:endCxn id="97" idx="7"/>
          </p:cNvCxnSpPr>
          <p:nvPr/>
        </p:nvCxnSpPr>
        <p:spPr>
          <a:xfrm flipH="1">
            <a:off x="1386611" y="4070208"/>
            <a:ext cx="931209" cy="127259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Gerade Verbindung 162"/>
          <p:cNvCxnSpPr>
            <a:stCxn id="91" idx="4"/>
            <a:endCxn id="97" idx="0"/>
          </p:cNvCxnSpPr>
          <p:nvPr/>
        </p:nvCxnSpPr>
        <p:spPr>
          <a:xfrm>
            <a:off x="1131310" y="3353377"/>
            <a:ext cx="214890" cy="1972685"/>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Gerade Verbindung 162"/>
          <p:cNvCxnSpPr>
            <a:stCxn id="99" idx="3"/>
          </p:cNvCxnSpPr>
          <p:nvPr/>
        </p:nvCxnSpPr>
        <p:spPr>
          <a:xfrm flipH="1">
            <a:off x="3305175" y="2401024"/>
            <a:ext cx="1112114" cy="713506"/>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Gerade Verbindung 162"/>
          <p:cNvCxnSpPr>
            <a:endCxn id="97" idx="7"/>
          </p:cNvCxnSpPr>
          <p:nvPr/>
        </p:nvCxnSpPr>
        <p:spPr>
          <a:xfrm flipH="1">
            <a:off x="1386611" y="4629150"/>
            <a:ext cx="2100333" cy="71365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Gerade Verbindung 162"/>
          <p:cNvCxnSpPr/>
          <p:nvPr/>
        </p:nvCxnSpPr>
        <p:spPr>
          <a:xfrm flipH="1">
            <a:off x="4157663" y="4121150"/>
            <a:ext cx="39687" cy="19858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Gerade Verbindung 162"/>
          <p:cNvCxnSpPr>
            <a:endCxn id="93" idx="6"/>
          </p:cNvCxnSpPr>
          <p:nvPr/>
        </p:nvCxnSpPr>
        <p:spPr>
          <a:xfrm flipH="1">
            <a:off x="3601244" y="4399864"/>
            <a:ext cx="495951" cy="21182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Gerade Verbindung 162"/>
          <p:cNvCxnSpPr>
            <a:stCxn id="99" idx="3"/>
          </p:cNvCxnSpPr>
          <p:nvPr/>
        </p:nvCxnSpPr>
        <p:spPr>
          <a:xfrm flipH="1">
            <a:off x="3544095" y="2401024"/>
            <a:ext cx="873194" cy="21654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8" name="Gerade Verbindung 162"/>
          <p:cNvCxnSpPr/>
          <p:nvPr/>
        </p:nvCxnSpPr>
        <p:spPr>
          <a:xfrm flipH="1" flipV="1">
            <a:off x="600075" y="1041283"/>
            <a:ext cx="3803650" cy="136479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0" name="Gerade Verbindung 162"/>
          <p:cNvCxnSpPr>
            <a:stCxn id="94" idx="5"/>
            <a:endCxn id="91" idx="0"/>
          </p:cNvCxnSpPr>
          <p:nvPr/>
        </p:nvCxnSpPr>
        <p:spPr>
          <a:xfrm>
            <a:off x="583336" y="1081694"/>
            <a:ext cx="547974" cy="2157383"/>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Gerade Verbindung 162"/>
          <p:cNvCxnSpPr/>
          <p:nvPr/>
        </p:nvCxnSpPr>
        <p:spPr>
          <a:xfrm>
            <a:off x="1172801" y="3317081"/>
            <a:ext cx="2959823" cy="111330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Gerade Verbindung 162"/>
          <p:cNvCxnSpPr>
            <a:endCxn id="24" idx="1"/>
          </p:cNvCxnSpPr>
          <p:nvPr/>
        </p:nvCxnSpPr>
        <p:spPr>
          <a:xfrm>
            <a:off x="600075" y="1041283"/>
            <a:ext cx="1945552" cy="2502881"/>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2" name="Rechthoek 1"/>
          <p:cNvSpPr/>
          <p:nvPr/>
        </p:nvSpPr>
        <p:spPr>
          <a:xfrm>
            <a:off x="6156325" y="2235200"/>
            <a:ext cx="1736068" cy="3631763"/>
          </a:xfrm>
          <a:prstGeom prst="rect">
            <a:avLst/>
          </a:prstGeom>
        </p:spPr>
        <p:txBody>
          <a:bodyPr wrap="square">
            <a:spAutoFit/>
          </a:bodyPr>
          <a:lstStyle/>
          <a:p>
            <a:pPr>
              <a:lnSpc>
                <a:spcPct val="115000"/>
              </a:lnSpc>
              <a:spcAft>
                <a:spcPts val="0"/>
              </a:spcAft>
            </a:pPr>
            <a:r>
              <a:rPr lang="nl-NL" sz="2000" b="1" dirty="0" err="1" smtClean="0">
                <a:latin typeface="Calibri"/>
                <a:ea typeface="Calibri"/>
                <a:cs typeface="Times New Roman"/>
              </a:rPr>
              <a:t>ENeL</a:t>
            </a:r>
            <a:r>
              <a:rPr lang="nl-NL" sz="2000" b="1" dirty="0" smtClean="0">
                <a:latin typeface="Calibri"/>
                <a:ea typeface="Calibri"/>
                <a:cs typeface="Times New Roman"/>
              </a:rPr>
              <a:t> </a:t>
            </a:r>
            <a:r>
              <a:rPr lang="nl-NL" sz="2000" b="1" dirty="0" err="1">
                <a:latin typeface="Calibri"/>
                <a:ea typeface="Calibri"/>
                <a:cs typeface="Times New Roman"/>
              </a:rPr>
              <a:t>P</a:t>
            </a:r>
            <a:r>
              <a:rPr lang="nl-NL" sz="2000" b="1" dirty="0" err="1" smtClean="0">
                <a:latin typeface="Calibri"/>
                <a:ea typeface="Calibri"/>
                <a:cs typeface="Times New Roman"/>
              </a:rPr>
              <a:t>articipants</a:t>
            </a:r>
            <a:endParaRPr lang="nl-NL" sz="2000" dirty="0">
              <a:latin typeface="Calibri"/>
              <a:ea typeface="Calibri"/>
              <a:cs typeface="Times New Roman"/>
            </a:endParaRPr>
          </a:p>
          <a:p>
            <a:pPr>
              <a:lnSpc>
                <a:spcPct val="115000"/>
              </a:lnSpc>
              <a:spcAft>
                <a:spcPts val="0"/>
              </a:spcAft>
            </a:pPr>
            <a:r>
              <a:rPr lang="nl-NL" sz="2000" b="1" dirty="0">
                <a:latin typeface="Calibri"/>
                <a:ea typeface="Calibri"/>
                <a:cs typeface="Times New Roman"/>
              </a:rPr>
              <a:t> </a:t>
            </a:r>
            <a:endParaRPr lang="nl-NL" sz="2000" b="1" dirty="0" smtClean="0">
              <a:latin typeface="Calibri"/>
              <a:ea typeface="Calibri"/>
              <a:cs typeface="Times New Roman"/>
            </a:endParaRPr>
          </a:p>
          <a:p>
            <a:pPr>
              <a:lnSpc>
                <a:spcPct val="115000"/>
              </a:lnSpc>
              <a:spcAft>
                <a:spcPts val="0"/>
              </a:spcAft>
            </a:pPr>
            <a:endParaRPr lang="nl-NL" sz="2000" b="1" dirty="0" smtClean="0">
              <a:latin typeface="Calibri"/>
              <a:ea typeface="Calibri"/>
              <a:cs typeface="Times New Roman"/>
            </a:endParaRPr>
          </a:p>
          <a:p>
            <a:pPr>
              <a:lnSpc>
                <a:spcPct val="115000"/>
              </a:lnSpc>
              <a:spcAft>
                <a:spcPts val="0"/>
              </a:spcAft>
            </a:pPr>
            <a:r>
              <a:rPr lang="nl-NL" sz="2000" b="1" dirty="0" err="1" smtClean="0">
                <a:latin typeface="Calibri"/>
                <a:ea typeface="Calibri"/>
                <a:cs typeface="Times New Roman"/>
              </a:rPr>
              <a:t>Prospective</a:t>
            </a:r>
            <a:r>
              <a:rPr lang="nl-NL" sz="2000" b="1" dirty="0" smtClean="0">
                <a:latin typeface="Calibri"/>
                <a:ea typeface="Calibri"/>
                <a:cs typeface="Times New Roman"/>
              </a:rPr>
              <a:t> </a:t>
            </a:r>
            <a:endParaRPr lang="nl-NL" sz="2000" dirty="0">
              <a:latin typeface="Calibri"/>
              <a:ea typeface="Calibri"/>
              <a:cs typeface="Times New Roman"/>
            </a:endParaRPr>
          </a:p>
          <a:p>
            <a:pPr>
              <a:lnSpc>
                <a:spcPct val="115000"/>
              </a:lnSpc>
              <a:spcAft>
                <a:spcPts val="0"/>
              </a:spcAft>
            </a:pPr>
            <a:r>
              <a:rPr lang="nl-NL" sz="2000" b="1" dirty="0" err="1">
                <a:latin typeface="Calibri"/>
                <a:ea typeface="Calibri"/>
                <a:cs typeface="Times New Roman"/>
              </a:rPr>
              <a:t>Participants</a:t>
            </a:r>
            <a:endParaRPr lang="nl-NL" sz="2000" dirty="0">
              <a:latin typeface="Calibri"/>
              <a:ea typeface="Calibri"/>
              <a:cs typeface="Times New Roman"/>
            </a:endParaRPr>
          </a:p>
          <a:p>
            <a:pPr>
              <a:lnSpc>
                <a:spcPct val="115000"/>
              </a:lnSpc>
              <a:spcAft>
                <a:spcPts val="0"/>
              </a:spcAft>
            </a:pPr>
            <a:r>
              <a:rPr lang="nl-NL" sz="2000" b="1" dirty="0">
                <a:latin typeface="Calibri"/>
                <a:ea typeface="Calibri"/>
                <a:cs typeface="Times New Roman"/>
              </a:rPr>
              <a:t> </a:t>
            </a:r>
            <a:endParaRPr lang="nl-NL" sz="2000" b="1" dirty="0" smtClean="0">
              <a:latin typeface="Calibri"/>
              <a:ea typeface="Calibri"/>
              <a:cs typeface="Times New Roman"/>
            </a:endParaRPr>
          </a:p>
          <a:p>
            <a:pPr>
              <a:lnSpc>
                <a:spcPct val="115000"/>
              </a:lnSpc>
              <a:spcAft>
                <a:spcPts val="0"/>
              </a:spcAft>
            </a:pPr>
            <a:endParaRPr lang="nl-NL" sz="2000" b="1" dirty="0" smtClean="0">
              <a:latin typeface="Calibri"/>
              <a:ea typeface="Calibri"/>
              <a:cs typeface="Times New Roman"/>
            </a:endParaRPr>
          </a:p>
          <a:p>
            <a:pPr>
              <a:lnSpc>
                <a:spcPct val="115000"/>
              </a:lnSpc>
              <a:spcAft>
                <a:spcPts val="0"/>
              </a:spcAft>
            </a:pPr>
            <a:r>
              <a:rPr lang="nl-NL" sz="2000" b="1" dirty="0" smtClean="0">
                <a:latin typeface="Calibri"/>
                <a:ea typeface="Calibri"/>
                <a:cs typeface="Times New Roman"/>
              </a:rPr>
              <a:t>Commercial</a:t>
            </a:r>
            <a:endParaRPr lang="nl-NL" sz="2000" dirty="0">
              <a:latin typeface="Calibri"/>
              <a:ea typeface="Calibri"/>
              <a:cs typeface="Times New Roman"/>
            </a:endParaRPr>
          </a:p>
          <a:p>
            <a:pPr>
              <a:lnSpc>
                <a:spcPct val="115000"/>
              </a:lnSpc>
              <a:spcAft>
                <a:spcPts val="0"/>
              </a:spcAft>
            </a:pPr>
            <a:r>
              <a:rPr lang="nl-NL" sz="2000" b="1" dirty="0" err="1">
                <a:latin typeface="Calibri"/>
                <a:ea typeface="Calibri"/>
                <a:cs typeface="Times New Roman"/>
              </a:rPr>
              <a:t>Participants</a:t>
            </a:r>
            <a:endParaRPr lang="nl-NL" sz="2000" dirty="0">
              <a:effectLst/>
              <a:latin typeface="Calibri"/>
              <a:ea typeface="Calibri"/>
              <a:cs typeface="Times New Roman"/>
            </a:endParaRPr>
          </a:p>
        </p:txBody>
      </p:sp>
    </p:spTree>
    <p:extLst>
      <p:ext uri="{BB962C8B-B14F-4D97-AF65-F5344CB8AC3E}">
        <p14:creationId xmlns:p14="http://schemas.microsoft.com/office/powerpoint/2010/main" val="41556305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blinds(horizontal)">
                                      <p:cBhvr>
                                        <p:cTn id="7" dur="500"/>
                                        <p:tgtEl>
                                          <p:spTgt spid="39"/>
                                        </p:tgtEl>
                                      </p:cBhvr>
                                    </p:animEffect>
                                  </p:childTnLst>
                                </p:cTn>
                              </p:par>
                            </p:childTnLst>
                          </p:cTn>
                        </p:par>
                        <p:par>
                          <p:cTn id="8" fill="hold" nodeType="afterGroup">
                            <p:stCondLst>
                              <p:cond delay="500"/>
                            </p:stCondLst>
                            <p:childTnLst>
                              <p:par>
                                <p:cTn id="9" presetID="3" presetClass="entr" presetSubtype="10" fill="hold" nodeType="afterEffect">
                                  <p:stCondLst>
                                    <p:cond delay="0"/>
                                  </p:stCondLst>
                                  <p:childTnLst>
                                    <p:set>
                                      <p:cBhvr>
                                        <p:cTn id="10" dur="1" fill="hold">
                                          <p:stCondLst>
                                            <p:cond delay="0"/>
                                          </p:stCondLst>
                                        </p:cTn>
                                        <p:tgtEl>
                                          <p:spTgt spid="146"/>
                                        </p:tgtEl>
                                        <p:attrNameLst>
                                          <p:attrName>style.visibility</p:attrName>
                                        </p:attrNameLst>
                                      </p:cBhvr>
                                      <p:to>
                                        <p:strVal val="visible"/>
                                      </p:to>
                                    </p:set>
                                    <p:animEffect transition="in" filter="blinds(horizontal)">
                                      <p:cBhvr>
                                        <p:cTn id="11" dur="500"/>
                                        <p:tgtEl>
                                          <p:spTgt spid="146"/>
                                        </p:tgtEl>
                                      </p:cBhvr>
                                    </p:animEffect>
                                  </p:childTnLst>
                                </p:cTn>
                              </p:par>
                            </p:childTnLst>
                          </p:cTn>
                        </p:par>
                        <p:par>
                          <p:cTn id="12" fill="hold" nodeType="afterGroup">
                            <p:stCondLst>
                              <p:cond delay="1000"/>
                            </p:stCondLst>
                            <p:childTnLst>
                              <p:par>
                                <p:cTn id="13" presetID="3" presetClass="entr" presetSubtype="10" fill="hold" nodeType="afterEffect">
                                  <p:stCondLst>
                                    <p:cond delay="0"/>
                                  </p:stCondLst>
                                  <p:childTnLst>
                                    <p:set>
                                      <p:cBhvr>
                                        <p:cTn id="14" dur="1" fill="hold">
                                          <p:stCondLst>
                                            <p:cond delay="0"/>
                                          </p:stCondLst>
                                        </p:cTn>
                                        <p:tgtEl>
                                          <p:spTgt spid="58"/>
                                        </p:tgtEl>
                                        <p:attrNameLst>
                                          <p:attrName>style.visibility</p:attrName>
                                        </p:attrNameLst>
                                      </p:cBhvr>
                                      <p:to>
                                        <p:strVal val="visible"/>
                                      </p:to>
                                    </p:set>
                                    <p:animEffect transition="in" filter="blinds(horizontal)">
                                      <p:cBhvr>
                                        <p:cTn id="15" dur="500"/>
                                        <p:tgtEl>
                                          <p:spTgt spid="58"/>
                                        </p:tgtEl>
                                      </p:cBhvr>
                                    </p:animEffect>
                                  </p:childTnLst>
                                </p:cTn>
                              </p:par>
                            </p:childTnLst>
                          </p:cTn>
                        </p:par>
                        <p:par>
                          <p:cTn id="16" fill="hold" nodeType="afterGroup">
                            <p:stCondLst>
                              <p:cond delay="1500"/>
                            </p:stCondLst>
                            <p:childTnLst>
                              <p:par>
                                <p:cTn id="17" presetID="3" presetClass="entr" presetSubtype="10" fill="hold" nodeType="afterEffect">
                                  <p:stCondLst>
                                    <p:cond delay="0"/>
                                  </p:stCondLst>
                                  <p:childTnLst>
                                    <p:set>
                                      <p:cBhvr>
                                        <p:cTn id="18" dur="1" fill="hold">
                                          <p:stCondLst>
                                            <p:cond delay="0"/>
                                          </p:stCondLst>
                                        </p:cTn>
                                        <p:tgtEl>
                                          <p:spTgt spid="71"/>
                                        </p:tgtEl>
                                        <p:attrNameLst>
                                          <p:attrName>style.visibility</p:attrName>
                                        </p:attrNameLst>
                                      </p:cBhvr>
                                      <p:to>
                                        <p:strVal val="visible"/>
                                      </p:to>
                                    </p:set>
                                    <p:animEffect transition="in" filter="blinds(horizontal)">
                                      <p:cBhvr>
                                        <p:cTn id="19" dur="500"/>
                                        <p:tgtEl>
                                          <p:spTgt spid="71"/>
                                        </p:tgtEl>
                                      </p:cBhvr>
                                    </p:animEffect>
                                  </p:childTnLst>
                                </p:cTn>
                              </p:par>
                            </p:childTnLst>
                          </p:cTn>
                        </p:par>
                        <p:par>
                          <p:cTn id="20" fill="hold" nodeType="afterGroup">
                            <p:stCondLst>
                              <p:cond delay="2000"/>
                            </p:stCondLst>
                            <p:childTnLst>
                              <p:par>
                                <p:cTn id="21" presetID="3" presetClass="entr" presetSubtype="10" fill="hold" nodeType="afterEffect">
                                  <p:stCondLst>
                                    <p:cond delay="0"/>
                                  </p:stCondLst>
                                  <p:childTnLst>
                                    <p:set>
                                      <p:cBhvr>
                                        <p:cTn id="22" dur="1" fill="hold">
                                          <p:stCondLst>
                                            <p:cond delay="0"/>
                                          </p:stCondLst>
                                        </p:cTn>
                                        <p:tgtEl>
                                          <p:spTgt spid="82"/>
                                        </p:tgtEl>
                                        <p:attrNameLst>
                                          <p:attrName>style.visibility</p:attrName>
                                        </p:attrNameLst>
                                      </p:cBhvr>
                                      <p:to>
                                        <p:strVal val="visible"/>
                                      </p:to>
                                    </p:set>
                                    <p:animEffect transition="in" filter="blinds(horizontal)">
                                      <p:cBhvr>
                                        <p:cTn id="23" dur="500"/>
                                        <p:tgtEl>
                                          <p:spTgt spid="82"/>
                                        </p:tgtEl>
                                      </p:cBhvr>
                                    </p:animEffect>
                                  </p:childTnLst>
                                </p:cTn>
                              </p:par>
                            </p:childTnLst>
                          </p:cTn>
                        </p:par>
                        <p:par>
                          <p:cTn id="24" fill="hold" nodeType="afterGroup">
                            <p:stCondLst>
                              <p:cond delay="2500"/>
                            </p:stCondLst>
                            <p:childTnLst>
                              <p:par>
                                <p:cTn id="25" presetID="3" presetClass="entr" presetSubtype="10" fill="hold" nodeType="afterEffect">
                                  <p:stCondLst>
                                    <p:cond delay="0"/>
                                  </p:stCondLst>
                                  <p:childTnLst>
                                    <p:set>
                                      <p:cBhvr>
                                        <p:cTn id="26" dur="1" fill="hold">
                                          <p:stCondLst>
                                            <p:cond delay="0"/>
                                          </p:stCondLst>
                                        </p:cTn>
                                        <p:tgtEl>
                                          <p:spTgt spid="149"/>
                                        </p:tgtEl>
                                        <p:attrNameLst>
                                          <p:attrName>style.visibility</p:attrName>
                                        </p:attrNameLst>
                                      </p:cBhvr>
                                      <p:to>
                                        <p:strVal val="visible"/>
                                      </p:to>
                                    </p:set>
                                    <p:animEffect transition="in" filter="blinds(horizontal)">
                                      <p:cBhvr>
                                        <p:cTn id="27" dur="500"/>
                                        <p:tgtEl>
                                          <p:spTgt spid="149"/>
                                        </p:tgtEl>
                                      </p:cBhvr>
                                    </p:animEffect>
                                  </p:childTnLst>
                                </p:cTn>
                              </p:par>
                            </p:childTnLst>
                          </p:cTn>
                        </p:par>
                        <p:par>
                          <p:cTn id="28" fill="hold" nodeType="afterGroup">
                            <p:stCondLst>
                              <p:cond delay="3000"/>
                            </p:stCondLst>
                            <p:childTnLst>
                              <p:par>
                                <p:cTn id="29" presetID="3" presetClass="entr" presetSubtype="10" fill="hold" nodeType="afterEffect">
                                  <p:stCondLst>
                                    <p:cond delay="0"/>
                                  </p:stCondLst>
                                  <p:childTnLst>
                                    <p:set>
                                      <p:cBhvr>
                                        <p:cTn id="30" dur="1" fill="hold">
                                          <p:stCondLst>
                                            <p:cond delay="0"/>
                                          </p:stCondLst>
                                        </p:cTn>
                                        <p:tgtEl>
                                          <p:spTgt spid="120"/>
                                        </p:tgtEl>
                                        <p:attrNameLst>
                                          <p:attrName>style.visibility</p:attrName>
                                        </p:attrNameLst>
                                      </p:cBhvr>
                                      <p:to>
                                        <p:strVal val="visible"/>
                                      </p:to>
                                    </p:set>
                                    <p:animEffect transition="in" filter="blinds(horizontal)">
                                      <p:cBhvr>
                                        <p:cTn id="31" dur="500"/>
                                        <p:tgtEl>
                                          <p:spTgt spid="120"/>
                                        </p:tgtEl>
                                      </p:cBhvr>
                                    </p:animEffect>
                                  </p:childTnLst>
                                </p:cTn>
                              </p:par>
                            </p:childTnLst>
                          </p:cTn>
                        </p:par>
                        <p:par>
                          <p:cTn id="32" fill="hold" nodeType="afterGroup">
                            <p:stCondLst>
                              <p:cond delay="3500"/>
                            </p:stCondLst>
                            <p:childTnLst>
                              <p:par>
                                <p:cTn id="33" presetID="3" presetClass="entr" presetSubtype="10" fill="hold" nodeType="afterEffect">
                                  <p:stCondLst>
                                    <p:cond delay="0"/>
                                  </p:stCondLst>
                                  <p:childTnLst>
                                    <p:set>
                                      <p:cBhvr>
                                        <p:cTn id="34" dur="1" fill="hold">
                                          <p:stCondLst>
                                            <p:cond delay="0"/>
                                          </p:stCondLst>
                                        </p:cTn>
                                        <p:tgtEl>
                                          <p:spTgt spid="131"/>
                                        </p:tgtEl>
                                        <p:attrNameLst>
                                          <p:attrName>style.visibility</p:attrName>
                                        </p:attrNameLst>
                                      </p:cBhvr>
                                      <p:to>
                                        <p:strVal val="visible"/>
                                      </p:to>
                                    </p:set>
                                    <p:animEffect transition="in" filter="blinds(horizontal)">
                                      <p:cBhvr>
                                        <p:cTn id="35" dur="500"/>
                                        <p:tgtEl>
                                          <p:spTgt spid="131"/>
                                        </p:tgtEl>
                                      </p:cBhvr>
                                    </p:animEffect>
                                  </p:childTnLst>
                                </p:cTn>
                              </p:par>
                            </p:childTnLst>
                          </p:cTn>
                        </p:par>
                        <p:par>
                          <p:cTn id="36" fill="hold" nodeType="afterGroup">
                            <p:stCondLst>
                              <p:cond delay="4000"/>
                            </p:stCondLst>
                            <p:childTnLst>
                              <p:par>
                                <p:cTn id="37" presetID="3" presetClass="entr" presetSubtype="10" fill="hold" nodeType="afterEffect">
                                  <p:stCondLst>
                                    <p:cond delay="0"/>
                                  </p:stCondLst>
                                  <p:childTnLst>
                                    <p:set>
                                      <p:cBhvr>
                                        <p:cTn id="38" dur="1" fill="hold">
                                          <p:stCondLst>
                                            <p:cond delay="0"/>
                                          </p:stCondLst>
                                        </p:cTn>
                                        <p:tgtEl>
                                          <p:spTgt spid="116"/>
                                        </p:tgtEl>
                                        <p:attrNameLst>
                                          <p:attrName>style.visibility</p:attrName>
                                        </p:attrNameLst>
                                      </p:cBhvr>
                                      <p:to>
                                        <p:strVal val="visible"/>
                                      </p:to>
                                    </p:set>
                                    <p:animEffect transition="in" filter="blinds(horizontal)">
                                      <p:cBhvr>
                                        <p:cTn id="39" dur="500"/>
                                        <p:tgtEl>
                                          <p:spTgt spid="116"/>
                                        </p:tgtEl>
                                      </p:cBhvr>
                                    </p:animEffect>
                                  </p:childTnLst>
                                </p:cTn>
                              </p:par>
                            </p:childTnLst>
                          </p:cTn>
                        </p:par>
                        <p:par>
                          <p:cTn id="40" fill="hold" nodeType="afterGroup">
                            <p:stCondLst>
                              <p:cond delay="4500"/>
                            </p:stCondLst>
                            <p:childTnLst>
                              <p:par>
                                <p:cTn id="41" presetID="3" presetClass="entr" presetSubtype="10" fill="hold" nodeType="afterEffect">
                                  <p:stCondLst>
                                    <p:cond delay="0"/>
                                  </p:stCondLst>
                                  <p:childTnLst>
                                    <p:set>
                                      <p:cBhvr>
                                        <p:cTn id="42" dur="1" fill="hold">
                                          <p:stCondLst>
                                            <p:cond delay="0"/>
                                          </p:stCondLst>
                                        </p:cTn>
                                        <p:tgtEl>
                                          <p:spTgt spid="137"/>
                                        </p:tgtEl>
                                        <p:attrNameLst>
                                          <p:attrName>style.visibility</p:attrName>
                                        </p:attrNameLst>
                                      </p:cBhvr>
                                      <p:to>
                                        <p:strVal val="visible"/>
                                      </p:to>
                                    </p:set>
                                    <p:animEffect transition="in" filter="blinds(horizontal)">
                                      <p:cBhvr>
                                        <p:cTn id="43" dur="500"/>
                                        <p:tgtEl>
                                          <p:spTgt spid="137"/>
                                        </p:tgtEl>
                                      </p:cBhvr>
                                    </p:animEffect>
                                  </p:childTnLst>
                                </p:cTn>
                              </p:par>
                            </p:childTnLst>
                          </p:cTn>
                        </p:par>
                        <p:par>
                          <p:cTn id="44" fill="hold" nodeType="afterGroup">
                            <p:stCondLst>
                              <p:cond delay="5000"/>
                            </p:stCondLst>
                            <p:childTnLst>
                              <p:par>
                                <p:cTn id="45" presetID="3" presetClass="entr" presetSubtype="10" fill="hold" nodeType="afterEffect">
                                  <p:stCondLst>
                                    <p:cond delay="0"/>
                                  </p:stCondLst>
                                  <p:childTnLst>
                                    <p:set>
                                      <p:cBhvr>
                                        <p:cTn id="46" dur="1" fill="hold">
                                          <p:stCondLst>
                                            <p:cond delay="0"/>
                                          </p:stCondLst>
                                        </p:cTn>
                                        <p:tgtEl>
                                          <p:spTgt spid="58"/>
                                        </p:tgtEl>
                                        <p:attrNameLst>
                                          <p:attrName>style.visibility</p:attrName>
                                        </p:attrNameLst>
                                      </p:cBhvr>
                                      <p:to>
                                        <p:strVal val="visible"/>
                                      </p:to>
                                    </p:set>
                                    <p:animEffect transition="in" filter="blinds(horizontal)">
                                      <p:cBhvr>
                                        <p:cTn id="47" dur="500"/>
                                        <p:tgtEl>
                                          <p:spTgt spid="58"/>
                                        </p:tgtEl>
                                      </p:cBhvr>
                                    </p:animEffect>
                                  </p:childTnLst>
                                </p:cTn>
                              </p:par>
                            </p:childTnLst>
                          </p:cTn>
                        </p:par>
                        <p:par>
                          <p:cTn id="48" fill="hold" nodeType="afterGroup">
                            <p:stCondLst>
                              <p:cond delay="5500"/>
                            </p:stCondLst>
                            <p:childTnLst>
                              <p:par>
                                <p:cTn id="49" presetID="3" presetClass="entr" presetSubtype="10" fill="hold" nodeType="afterEffect">
                                  <p:stCondLst>
                                    <p:cond delay="0"/>
                                  </p:stCondLst>
                                  <p:childTnLst>
                                    <p:set>
                                      <p:cBhvr>
                                        <p:cTn id="50" dur="1" fill="hold">
                                          <p:stCondLst>
                                            <p:cond delay="0"/>
                                          </p:stCondLst>
                                        </p:cTn>
                                        <p:tgtEl>
                                          <p:spTgt spid="129"/>
                                        </p:tgtEl>
                                        <p:attrNameLst>
                                          <p:attrName>style.visibility</p:attrName>
                                        </p:attrNameLst>
                                      </p:cBhvr>
                                      <p:to>
                                        <p:strVal val="visible"/>
                                      </p:to>
                                    </p:set>
                                    <p:animEffect transition="in" filter="blinds(horizontal)">
                                      <p:cBhvr>
                                        <p:cTn id="51" dur="500"/>
                                        <p:tgtEl>
                                          <p:spTgt spid="129"/>
                                        </p:tgtEl>
                                      </p:cBhvr>
                                    </p:animEffect>
                                  </p:childTnLst>
                                </p:cTn>
                              </p:par>
                            </p:childTnLst>
                          </p:cTn>
                        </p:par>
                        <p:par>
                          <p:cTn id="52" fill="hold" nodeType="afterGroup">
                            <p:stCondLst>
                              <p:cond delay="6000"/>
                            </p:stCondLst>
                            <p:childTnLst>
                              <p:par>
                                <p:cTn id="53" presetID="3" presetClass="entr" presetSubtype="10" fill="hold" nodeType="afterEffect">
                                  <p:stCondLst>
                                    <p:cond delay="0"/>
                                  </p:stCondLst>
                                  <p:childTnLst>
                                    <p:set>
                                      <p:cBhvr>
                                        <p:cTn id="54" dur="1" fill="hold">
                                          <p:stCondLst>
                                            <p:cond delay="0"/>
                                          </p:stCondLst>
                                        </p:cTn>
                                        <p:tgtEl>
                                          <p:spTgt spid="80"/>
                                        </p:tgtEl>
                                        <p:attrNameLst>
                                          <p:attrName>style.visibility</p:attrName>
                                        </p:attrNameLst>
                                      </p:cBhvr>
                                      <p:to>
                                        <p:strVal val="visible"/>
                                      </p:to>
                                    </p:set>
                                    <p:animEffect transition="in" filter="blinds(horizontal)">
                                      <p:cBhvr>
                                        <p:cTn id="55" dur="500"/>
                                        <p:tgtEl>
                                          <p:spTgt spid="80"/>
                                        </p:tgtEl>
                                      </p:cBhvr>
                                    </p:animEffect>
                                  </p:childTnLst>
                                </p:cTn>
                              </p:par>
                            </p:childTnLst>
                          </p:cTn>
                        </p:par>
                        <p:par>
                          <p:cTn id="56" fill="hold" nodeType="afterGroup">
                            <p:stCondLst>
                              <p:cond delay="6500"/>
                            </p:stCondLst>
                            <p:childTnLst>
                              <p:par>
                                <p:cTn id="57" presetID="3" presetClass="entr" presetSubtype="10" fill="hold" nodeType="afterEffect">
                                  <p:stCondLst>
                                    <p:cond delay="0"/>
                                  </p:stCondLst>
                                  <p:childTnLst>
                                    <p:set>
                                      <p:cBhvr>
                                        <p:cTn id="58" dur="1" fill="hold">
                                          <p:stCondLst>
                                            <p:cond delay="0"/>
                                          </p:stCondLst>
                                        </p:cTn>
                                        <p:tgtEl>
                                          <p:spTgt spid="100"/>
                                        </p:tgtEl>
                                        <p:attrNameLst>
                                          <p:attrName>style.visibility</p:attrName>
                                        </p:attrNameLst>
                                      </p:cBhvr>
                                      <p:to>
                                        <p:strVal val="visible"/>
                                      </p:to>
                                    </p:set>
                                    <p:animEffect transition="in" filter="blinds(horizontal)">
                                      <p:cBhvr>
                                        <p:cTn id="59" dur="500"/>
                                        <p:tgtEl>
                                          <p:spTgt spid="100"/>
                                        </p:tgtEl>
                                      </p:cBhvr>
                                    </p:animEffect>
                                  </p:childTnLst>
                                </p:cTn>
                              </p:par>
                            </p:childTnLst>
                          </p:cTn>
                        </p:par>
                        <p:par>
                          <p:cTn id="60" fill="hold" nodeType="afterGroup">
                            <p:stCondLst>
                              <p:cond delay="7000"/>
                            </p:stCondLst>
                            <p:childTnLst>
                              <p:par>
                                <p:cTn id="61" presetID="3" presetClass="entr" presetSubtype="10" fill="hold" nodeType="afterEffect">
                                  <p:stCondLst>
                                    <p:cond delay="0"/>
                                  </p:stCondLst>
                                  <p:childTnLst>
                                    <p:set>
                                      <p:cBhvr>
                                        <p:cTn id="62" dur="1" fill="hold">
                                          <p:stCondLst>
                                            <p:cond delay="0"/>
                                          </p:stCondLst>
                                        </p:cTn>
                                        <p:tgtEl>
                                          <p:spTgt spid="54"/>
                                        </p:tgtEl>
                                        <p:attrNameLst>
                                          <p:attrName>style.visibility</p:attrName>
                                        </p:attrNameLst>
                                      </p:cBhvr>
                                      <p:to>
                                        <p:strVal val="visible"/>
                                      </p:to>
                                    </p:set>
                                    <p:animEffect transition="in" filter="blinds(horizontal)">
                                      <p:cBhvr>
                                        <p:cTn id="63" dur="500"/>
                                        <p:tgtEl>
                                          <p:spTgt spid="54"/>
                                        </p:tgtEl>
                                      </p:cBhvr>
                                    </p:animEffect>
                                  </p:childTnLst>
                                </p:cTn>
                              </p:par>
                            </p:childTnLst>
                          </p:cTn>
                        </p:par>
                        <p:par>
                          <p:cTn id="64" fill="hold" nodeType="afterGroup">
                            <p:stCondLst>
                              <p:cond delay="7500"/>
                            </p:stCondLst>
                            <p:childTnLst>
                              <p:par>
                                <p:cTn id="65" presetID="3" presetClass="entr" presetSubtype="10" fill="hold" nodeType="afterEffect">
                                  <p:stCondLst>
                                    <p:cond delay="0"/>
                                  </p:stCondLst>
                                  <p:childTnLst>
                                    <p:set>
                                      <p:cBhvr>
                                        <p:cTn id="66" dur="1" fill="hold">
                                          <p:stCondLst>
                                            <p:cond delay="0"/>
                                          </p:stCondLst>
                                        </p:cTn>
                                        <p:tgtEl>
                                          <p:spTgt spid="78"/>
                                        </p:tgtEl>
                                        <p:attrNameLst>
                                          <p:attrName>style.visibility</p:attrName>
                                        </p:attrNameLst>
                                      </p:cBhvr>
                                      <p:to>
                                        <p:strVal val="visible"/>
                                      </p:to>
                                    </p:set>
                                    <p:animEffect transition="in" filter="blinds(horizontal)">
                                      <p:cBhvr>
                                        <p:cTn id="67" dur="500"/>
                                        <p:tgtEl>
                                          <p:spTgt spid="78"/>
                                        </p:tgtEl>
                                      </p:cBhvr>
                                    </p:animEffect>
                                  </p:childTnLst>
                                </p:cTn>
                              </p:par>
                            </p:childTnLst>
                          </p:cTn>
                        </p:par>
                        <p:par>
                          <p:cTn id="68" fill="hold" nodeType="afterGroup">
                            <p:stCondLst>
                              <p:cond delay="8000"/>
                            </p:stCondLst>
                            <p:childTnLst>
                              <p:par>
                                <p:cTn id="69" presetID="3" presetClass="entr" presetSubtype="10" fill="hold" nodeType="afterEffect">
                                  <p:stCondLst>
                                    <p:cond delay="0"/>
                                  </p:stCondLst>
                                  <p:childTnLst>
                                    <p:set>
                                      <p:cBhvr>
                                        <p:cTn id="70" dur="1" fill="hold">
                                          <p:stCondLst>
                                            <p:cond delay="0"/>
                                          </p:stCondLst>
                                        </p:cTn>
                                        <p:tgtEl>
                                          <p:spTgt spid="151"/>
                                        </p:tgtEl>
                                        <p:attrNameLst>
                                          <p:attrName>style.visibility</p:attrName>
                                        </p:attrNameLst>
                                      </p:cBhvr>
                                      <p:to>
                                        <p:strVal val="visible"/>
                                      </p:to>
                                    </p:set>
                                    <p:animEffect transition="in" filter="blinds(horizontal)">
                                      <p:cBhvr>
                                        <p:cTn id="71" dur="500"/>
                                        <p:tgtEl>
                                          <p:spTgt spid="151"/>
                                        </p:tgtEl>
                                      </p:cBhvr>
                                    </p:animEffect>
                                  </p:childTnLst>
                                </p:cTn>
                              </p:par>
                            </p:childTnLst>
                          </p:cTn>
                        </p:par>
                        <p:par>
                          <p:cTn id="72" fill="hold" nodeType="afterGroup">
                            <p:stCondLst>
                              <p:cond delay="8500"/>
                            </p:stCondLst>
                            <p:childTnLst>
                              <p:par>
                                <p:cTn id="73" presetID="3" presetClass="entr" presetSubtype="10" fill="hold" nodeType="afterEffect">
                                  <p:stCondLst>
                                    <p:cond delay="0"/>
                                  </p:stCondLst>
                                  <p:childTnLst>
                                    <p:set>
                                      <p:cBhvr>
                                        <p:cTn id="74" dur="1" fill="hold">
                                          <p:stCondLst>
                                            <p:cond delay="0"/>
                                          </p:stCondLst>
                                        </p:cTn>
                                        <p:tgtEl>
                                          <p:spTgt spid="37"/>
                                        </p:tgtEl>
                                        <p:attrNameLst>
                                          <p:attrName>style.visibility</p:attrName>
                                        </p:attrNameLst>
                                      </p:cBhvr>
                                      <p:to>
                                        <p:strVal val="visible"/>
                                      </p:to>
                                    </p:set>
                                    <p:animEffect transition="in" filter="blinds(horizontal)">
                                      <p:cBhvr>
                                        <p:cTn id="75" dur="500"/>
                                        <p:tgtEl>
                                          <p:spTgt spid="37"/>
                                        </p:tgtEl>
                                      </p:cBhvr>
                                    </p:animEffect>
                                  </p:childTnLst>
                                </p:cTn>
                              </p:par>
                            </p:childTnLst>
                          </p:cTn>
                        </p:par>
                        <p:par>
                          <p:cTn id="76" fill="hold" nodeType="afterGroup">
                            <p:stCondLst>
                              <p:cond delay="9000"/>
                            </p:stCondLst>
                            <p:childTnLst>
                              <p:par>
                                <p:cTn id="77" presetID="3" presetClass="entr" presetSubtype="10" fill="hold" nodeType="afterEffect">
                                  <p:stCondLst>
                                    <p:cond delay="0"/>
                                  </p:stCondLst>
                                  <p:childTnLst>
                                    <p:set>
                                      <p:cBhvr>
                                        <p:cTn id="78" dur="1" fill="hold">
                                          <p:stCondLst>
                                            <p:cond delay="0"/>
                                          </p:stCondLst>
                                        </p:cTn>
                                        <p:tgtEl>
                                          <p:spTgt spid="122"/>
                                        </p:tgtEl>
                                        <p:attrNameLst>
                                          <p:attrName>style.visibility</p:attrName>
                                        </p:attrNameLst>
                                      </p:cBhvr>
                                      <p:to>
                                        <p:strVal val="visible"/>
                                      </p:to>
                                    </p:set>
                                    <p:animEffect transition="in" filter="blinds(horizontal)">
                                      <p:cBhvr>
                                        <p:cTn id="79" dur="500"/>
                                        <p:tgtEl>
                                          <p:spTgt spid="122"/>
                                        </p:tgtEl>
                                      </p:cBhvr>
                                    </p:animEffect>
                                  </p:childTnLst>
                                </p:cTn>
                              </p:par>
                            </p:childTnLst>
                          </p:cTn>
                        </p:par>
                        <p:par>
                          <p:cTn id="80" fill="hold" nodeType="afterGroup">
                            <p:stCondLst>
                              <p:cond delay="9500"/>
                            </p:stCondLst>
                            <p:childTnLst>
                              <p:par>
                                <p:cTn id="81" presetID="3" presetClass="entr" presetSubtype="10" fill="hold" nodeType="afterEffect">
                                  <p:stCondLst>
                                    <p:cond delay="0"/>
                                  </p:stCondLst>
                                  <p:childTnLst>
                                    <p:set>
                                      <p:cBhvr>
                                        <p:cTn id="82" dur="1" fill="hold">
                                          <p:stCondLst>
                                            <p:cond delay="0"/>
                                          </p:stCondLst>
                                        </p:cTn>
                                        <p:tgtEl>
                                          <p:spTgt spid="127"/>
                                        </p:tgtEl>
                                        <p:attrNameLst>
                                          <p:attrName>style.visibility</p:attrName>
                                        </p:attrNameLst>
                                      </p:cBhvr>
                                      <p:to>
                                        <p:strVal val="visible"/>
                                      </p:to>
                                    </p:set>
                                    <p:animEffect transition="in" filter="blinds(horizontal)">
                                      <p:cBhvr>
                                        <p:cTn id="83" dur="500"/>
                                        <p:tgtEl>
                                          <p:spTgt spid="127"/>
                                        </p:tgtEl>
                                      </p:cBhvr>
                                    </p:animEffect>
                                  </p:childTnLst>
                                </p:cTn>
                              </p:par>
                            </p:childTnLst>
                          </p:cTn>
                        </p:par>
                        <p:par>
                          <p:cTn id="84" fill="hold" nodeType="afterGroup">
                            <p:stCondLst>
                              <p:cond delay="10000"/>
                            </p:stCondLst>
                            <p:childTnLst>
                              <p:par>
                                <p:cTn id="85" presetID="3" presetClass="entr" presetSubtype="10" fill="hold" nodeType="afterEffect">
                                  <p:stCondLst>
                                    <p:cond delay="0"/>
                                  </p:stCondLst>
                                  <p:childTnLst>
                                    <p:set>
                                      <p:cBhvr>
                                        <p:cTn id="86" dur="1" fill="hold">
                                          <p:stCondLst>
                                            <p:cond delay="0"/>
                                          </p:stCondLst>
                                        </p:cTn>
                                        <p:tgtEl>
                                          <p:spTgt spid="43"/>
                                        </p:tgtEl>
                                        <p:attrNameLst>
                                          <p:attrName>style.visibility</p:attrName>
                                        </p:attrNameLst>
                                      </p:cBhvr>
                                      <p:to>
                                        <p:strVal val="visible"/>
                                      </p:to>
                                    </p:set>
                                    <p:animEffect transition="in" filter="blinds(horizontal)">
                                      <p:cBhvr>
                                        <p:cTn id="87" dur="500"/>
                                        <p:tgtEl>
                                          <p:spTgt spid="43"/>
                                        </p:tgtEl>
                                      </p:cBhvr>
                                    </p:animEffect>
                                  </p:childTnLst>
                                </p:cTn>
                              </p:par>
                            </p:childTnLst>
                          </p:cTn>
                        </p:par>
                        <p:par>
                          <p:cTn id="88" fill="hold" nodeType="afterGroup">
                            <p:stCondLst>
                              <p:cond delay="10500"/>
                            </p:stCondLst>
                            <p:childTnLst>
                              <p:par>
                                <p:cTn id="89" presetID="3" presetClass="entr" presetSubtype="10" fill="hold" nodeType="afterEffect">
                                  <p:stCondLst>
                                    <p:cond delay="0"/>
                                  </p:stCondLst>
                                  <p:childTnLst>
                                    <p:set>
                                      <p:cBhvr>
                                        <p:cTn id="90" dur="1" fill="hold">
                                          <p:stCondLst>
                                            <p:cond delay="0"/>
                                          </p:stCondLst>
                                        </p:cTn>
                                        <p:tgtEl>
                                          <p:spTgt spid="114"/>
                                        </p:tgtEl>
                                        <p:attrNameLst>
                                          <p:attrName>style.visibility</p:attrName>
                                        </p:attrNameLst>
                                      </p:cBhvr>
                                      <p:to>
                                        <p:strVal val="visible"/>
                                      </p:to>
                                    </p:set>
                                    <p:animEffect transition="in" filter="blinds(horizontal)">
                                      <p:cBhvr>
                                        <p:cTn id="91" dur="500"/>
                                        <p:tgtEl>
                                          <p:spTgt spid="114"/>
                                        </p:tgtEl>
                                      </p:cBhvr>
                                    </p:animEffect>
                                  </p:childTnLst>
                                </p:cTn>
                              </p:par>
                            </p:childTnLst>
                          </p:cTn>
                        </p:par>
                        <p:par>
                          <p:cTn id="92" fill="hold" nodeType="afterGroup">
                            <p:stCondLst>
                              <p:cond delay="11000"/>
                            </p:stCondLst>
                            <p:childTnLst>
                              <p:par>
                                <p:cTn id="93" presetID="3" presetClass="entr" presetSubtype="10" fill="hold" nodeType="afterEffect">
                                  <p:stCondLst>
                                    <p:cond delay="0"/>
                                  </p:stCondLst>
                                  <p:childTnLst>
                                    <p:set>
                                      <p:cBhvr>
                                        <p:cTn id="94" dur="1" fill="hold">
                                          <p:stCondLst>
                                            <p:cond delay="0"/>
                                          </p:stCondLst>
                                        </p:cTn>
                                        <p:tgtEl>
                                          <p:spTgt spid="52"/>
                                        </p:tgtEl>
                                        <p:attrNameLst>
                                          <p:attrName>style.visibility</p:attrName>
                                        </p:attrNameLst>
                                      </p:cBhvr>
                                      <p:to>
                                        <p:strVal val="visible"/>
                                      </p:to>
                                    </p:set>
                                    <p:animEffect transition="in" filter="blinds(horizontal)">
                                      <p:cBhvr>
                                        <p:cTn id="95" dur="500"/>
                                        <p:tgtEl>
                                          <p:spTgt spid="52"/>
                                        </p:tgtEl>
                                      </p:cBhvr>
                                    </p:animEffect>
                                  </p:childTnLst>
                                </p:cTn>
                              </p:par>
                            </p:childTnLst>
                          </p:cTn>
                        </p:par>
                        <p:par>
                          <p:cTn id="96" fill="hold" nodeType="afterGroup">
                            <p:stCondLst>
                              <p:cond delay="11500"/>
                            </p:stCondLst>
                            <p:childTnLst>
                              <p:par>
                                <p:cTn id="97" presetID="3" presetClass="entr" presetSubtype="10" fill="hold" nodeType="afterEffect">
                                  <p:stCondLst>
                                    <p:cond delay="0"/>
                                  </p:stCondLst>
                                  <p:childTnLst>
                                    <p:set>
                                      <p:cBhvr>
                                        <p:cTn id="98" dur="1" fill="hold">
                                          <p:stCondLst>
                                            <p:cond delay="0"/>
                                          </p:stCondLst>
                                        </p:cTn>
                                        <p:tgtEl>
                                          <p:spTgt spid="108"/>
                                        </p:tgtEl>
                                        <p:attrNameLst>
                                          <p:attrName>style.visibility</p:attrName>
                                        </p:attrNameLst>
                                      </p:cBhvr>
                                      <p:to>
                                        <p:strVal val="visible"/>
                                      </p:to>
                                    </p:set>
                                    <p:animEffect transition="in" filter="blinds(horizontal)">
                                      <p:cBhvr>
                                        <p:cTn id="99" dur="500"/>
                                        <p:tgtEl>
                                          <p:spTgt spid="108"/>
                                        </p:tgtEl>
                                      </p:cBhvr>
                                    </p:animEffect>
                                  </p:childTnLst>
                                </p:cTn>
                              </p:par>
                            </p:childTnLst>
                          </p:cTn>
                        </p:par>
                        <p:par>
                          <p:cTn id="100" fill="hold" nodeType="afterGroup">
                            <p:stCondLst>
                              <p:cond delay="12000"/>
                            </p:stCondLst>
                            <p:childTnLst>
                              <p:par>
                                <p:cTn id="101" presetID="3" presetClass="entr" presetSubtype="10" fill="hold" nodeType="afterEffect">
                                  <p:stCondLst>
                                    <p:cond delay="0"/>
                                  </p:stCondLst>
                                  <p:childTnLst>
                                    <p:set>
                                      <p:cBhvr>
                                        <p:cTn id="102" dur="1" fill="hold">
                                          <p:stCondLst>
                                            <p:cond delay="0"/>
                                          </p:stCondLst>
                                        </p:cTn>
                                        <p:tgtEl>
                                          <p:spTgt spid="96"/>
                                        </p:tgtEl>
                                        <p:attrNameLst>
                                          <p:attrName>style.visibility</p:attrName>
                                        </p:attrNameLst>
                                      </p:cBhvr>
                                      <p:to>
                                        <p:strVal val="visible"/>
                                      </p:to>
                                    </p:set>
                                    <p:animEffect transition="in" filter="blinds(horizontal)">
                                      <p:cBhvr>
                                        <p:cTn id="103" dur="500"/>
                                        <p:tgtEl>
                                          <p:spTgt spid="96"/>
                                        </p:tgtEl>
                                      </p:cBhvr>
                                    </p:animEffect>
                                  </p:childTnLst>
                                </p:cTn>
                              </p:par>
                            </p:childTnLst>
                          </p:cTn>
                        </p:par>
                        <p:par>
                          <p:cTn id="104" fill="hold" nodeType="afterGroup">
                            <p:stCondLst>
                              <p:cond delay="12500"/>
                            </p:stCondLst>
                            <p:childTnLst>
                              <p:par>
                                <p:cTn id="105" presetID="3" presetClass="entr" presetSubtype="10" fill="hold" nodeType="afterEffect">
                                  <p:stCondLst>
                                    <p:cond delay="0"/>
                                  </p:stCondLst>
                                  <p:childTnLst>
                                    <p:set>
                                      <p:cBhvr>
                                        <p:cTn id="106" dur="1" fill="hold">
                                          <p:stCondLst>
                                            <p:cond delay="0"/>
                                          </p:stCondLst>
                                        </p:cTn>
                                        <p:tgtEl>
                                          <p:spTgt spid="56"/>
                                        </p:tgtEl>
                                        <p:attrNameLst>
                                          <p:attrName>style.visibility</p:attrName>
                                        </p:attrNameLst>
                                      </p:cBhvr>
                                      <p:to>
                                        <p:strVal val="visible"/>
                                      </p:to>
                                    </p:set>
                                    <p:animEffect transition="in" filter="blinds(horizontal)">
                                      <p:cBhvr>
                                        <p:cTn id="107" dur="500"/>
                                        <p:tgtEl>
                                          <p:spTgt spid="56"/>
                                        </p:tgtEl>
                                      </p:cBhvr>
                                    </p:animEffect>
                                  </p:childTnLst>
                                </p:cTn>
                              </p:par>
                            </p:childTnLst>
                          </p:cTn>
                        </p:par>
                        <p:par>
                          <p:cTn id="108" fill="hold" nodeType="afterGroup">
                            <p:stCondLst>
                              <p:cond delay="13000"/>
                            </p:stCondLst>
                            <p:childTnLst>
                              <p:par>
                                <p:cTn id="109" presetID="3" presetClass="entr" presetSubtype="10" fill="hold" nodeType="afterEffect">
                                  <p:stCondLst>
                                    <p:cond delay="0"/>
                                  </p:stCondLst>
                                  <p:childTnLst>
                                    <p:set>
                                      <p:cBhvr>
                                        <p:cTn id="110" dur="1" fill="hold">
                                          <p:stCondLst>
                                            <p:cond delay="0"/>
                                          </p:stCondLst>
                                        </p:cTn>
                                        <p:tgtEl>
                                          <p:spTgt spid="139"/>
                                        </p:tgtEl>
                                        <p:attrNameLst>
                                          <p:attrName>style.visibility</p:attrName>
                                        </p:attrNameLst>
                                      </p:cBhvr>
                                      <p:to>
                                        <p:strVal val="visible"/>
                                      </p:to>
                                    </p:set>
                                    <p:animEffect transition="in" filter="blinds(horizontal)">
                                      <p:cBhvr>
                                        <p:cTn id="111" dur="500"/>
                                        <p:tgtEl>
                                          <p:spTgt spid="139"/>
                                        </p:tgtEl>
                                      </p:cBhvr>
                                    </p:animEffect>
                                  </p:childTnLst>
                                </p:cTn>
                              </p:par>
                            </p:childTnLst>
                          </p:cTn>
                        </p:par>
                        <p:par>
                          <p:cTn id="112" fill="hold" nodeType="afterGroup">
                            <p:stCondLst>
                              <p:cond delay="13500"/>
                            </p:stCondLst>
                            <p:childTnLst>
                              <p:par>
                                <p:cTn id="113" presetID="3" presetClass="entr" presetSubtype="10" fill="hold" nodeType="afterEffect">
                                  <p:stCondLst>
                                    <p:cond delay="0"/>
                                  </p:stCondLst>
                                  <p:childTnLst>
                                    <p:set>
                                      <p:cBhvr>
                                        <p:cTn id="114" dur="1" fill="hold">
                                          <p:stCondLst>
                                            <p:cond delay="0"/>
                                          </p:stCondLst>
                                        </p:cTn>
                                        <p:tgtEl>
                                          <p:spTgt spid="75"/>
                                        </p:tgtEl>
                                        <p:attrNameLst>
                                          <p:attrName>style.visibility</p:attrName>
                                        </p:attrNameLst>
                                      </p:cBhvr>
                                      <p:to>
                                        <p:strVal val="visible"/>
                                      </p:to>
                                    </p:set>
                                    <p:animEffect transition="in" filter="blinds(horizontal)">
                                      <p:cBhvr>
                                        <p:cTn id="115" dur="500"/>
                                        <p:tgtEl>
                                          <p:spTgt spid="75"/>
                                        </p:tgtEl>
                                      </p:cBhvr>
                                    </p:animEffect>
                                  </p:childTnLst>
                                </p:cTn>
                              </p:par>
                            </p:childTnLst>
                          </p:cTn>
                        </p:par>
                        <p:par>
                          <p:cTn id="116" fill="hold" nodeType="afterGroup">
                            <p:stCondLst>
                              <p:cond delay="14000"/>
                            </p:stCondLst>
                            <p:childTnLst>
                              <p:par>
                                <p:cTn id="117" presetID="3" presetClass="entr" presetSubtype="10" fill="hold" nodeType="afterEffect">
                                  <p:stCondLst>
                                    <p:cond delay="0"/>
                                  </p:stCondLst>
                                  <p:childTnLst>
                                    <p:set>
                                      <p:cBhvr>
                                        <p:cTn id="118" dur="1" fill="hold">
                                          <p:stCondLst>
                                            <p:cond delay="0"/>
                                          </p:stCondLst>
                                        </p:cTn>
                                        <p:tgtEl>
                                          <p:spTgt spid="64"/>
                                        </p:tgtEl>
                                        <p:attrNameLst>
                                          <p:attrName>style.visibility</p:attrName>
                                        </p:attrNameLst>
                                      </p:cBhvr>
                                      <p:to>
                                        <p:strVal val="visible"/>
                                      </p:to>
                                    </p:set>
                                    <p:animEffect transition="in" filter="blinds(horizontal)">
                                      <p:cBhvr>
                                        <p:cTn id="119" dur="500"/>
                                        <p:tgtEl>
                                          <p:spTgt spid="64"/>
                                        </p:tgtEl>
                                      </p:cBhvr>
                                    </p:animEffect>
                                  </p:childTnLst>
                                </p:cTn>
                              </p:par>
                            </p:childTnLst>
                          </p:cTn>
                        </p:par>
                        <p:par>
                          <p:cTn id="120" fill="hold" nodeType="afterGroup">
                            <p:stCondLst>
                              <p:cond delay="14500"/>
                            </p:stCondLst>
                            <p:childTnLst>
                              <p:par>
                                <p:cTn id="121" presetID="3" presetClass="entr" presetSubtype="10" fill="hold" nodeType="afterEffect">
                                  <p:stCondLst>
                                    <p:cond delay="0"/>
                                  </p:stCondLst>
                                  <p:childTnLst>
                                    <p:set>
                                      <p:cBhvr>
                                        <p:cTn id="122" dur="1" fill="hold">
                                          <p:stCondLst>
                                            <p:cond delay="0"/>
                                          </p:stCondLst>
                                        </p:cTn>
                                        <p:tgtEl>
                                          <p:spTgt spid="98"/>
                                        </p:tgtEl>
                                        <p:attrNameLst>
                                          <p:attrName>style.visibility</p:attrName>
                                        </p:attrNameLst>
                                      </p:cBhvr>
                                      <p:to>
                                        <p:strVal val="visible"/>
                                      </p:to>
                                    </p:set>
                                    <p:animEffect transition="in" filter="blinds(horizontal)">
                                      <p:cBhvr>
                                        <p:cTn id="123" dur="500"/>
                                        <p:tgtEl>
                                          <p:spTgt spid="98"/>
                                        </p:tgtEl>
                                      </p:cBhvr>
                                    </p:animEffect>
                                  </p:childTnLst>
                                </p:cTn>
                              </p:par>
                            </p:childTnLst>
                          </p:cTn>
                        </p:par>
                        <p:par>
                          <p:cTn id="124" fill="hold" nodeType="afterGroup">
                            <p:stCondLst>
                              <p:cond delay="15000"/>
                            </p:stCondLst>
                            <p:childTnLst>
                              <p:par>
                                <p:cTn id="125" presetID="3" presetClass="entr" presetSubtype="10" fill="hold" nodeType="afterEffect">
                                  <p:stCondLst>
                                    <p:cond delay="0"/>
                                  </p:stCondLst>
                                  <p:childTnLst>
                                    <p:set>
                                      <p:cBhvr>
                                        <p:cTn id="126" dur="1" fill="hold">
                                          <p:stCondLst>
                                            <p:cond delay="0"/>
                                          </p:stCondLst>
                                        </p:cTn>
                                        <p:tgtEl>
                                          <p:spTgt spid="124"/>
                                        </p:tgtEl>
                                        <p:attrNameLst>
                                          <p:attrName>style.visibility</p:attrName>
                                        </p:attrNameLst>
                                      </p:cBhvr>
                                      <p:to>
                                        <p:strVal val="visible"/>
                                      </p:to>
                                    </p:set>
                                    <p:animEffect transition="in" filter="blinds(horizontal)">
                                      <p:cBhvr>
                                        <p:cTn id="127" dur="500"/>
                                        <p:tgtEl>
                                          <p:spTgt spid="124"/>
                                        </p:tgtEl>
                                      </p:cBhvr>
                                    </p:animEffect>
                                  </p:childTnLst>
                                </p:cTn>
                              </p:par>
                            </p:childTnLst>
                          </p:cTn>
                        </p:par>
                        <p:par>
                          <p:cTn id="128" fill="hold" nodeType="afterGroup">
                            <p:stCondLst>
                              <p:cond delay="15500"/>
                            </p:stCondLst>
                            <p:childTnLst>
                              <p:par>
                                <p:cTn id="129" presetID="3" presetClass="entr" presetSubtype="10" fill="hold" nodeType="afterEffect">
                                  <p:stCondLst>
                                    <p:cond delay="0"/>
                                  </p:stCondLst>
                                  <p:childTnLst>
                                    <p:set>
                                      <p:cBhvr>
                                        <p:cTn id="130" dur="1" fill="hold">
                                          <p:stCondLst>
                                            <p:cond delay="0"/>
                                          </p:stCondLst>
                                        </p:cTn>
                                        <p:tgtEl>
                                          <p:spTgt spid="103"/>
                                        </p:tgtEl>
                                        <p:attrNameLst>
                                          <p:attrName>style.visibility</p:attrName>
                                        </p:attrNameLst>
                                      </p:cBhvr>
                                      <p:to>
                                        <p:strVal val="visible"/>
                                      </p:to>
                                    </p:set>
                                    <p:animEffect transition="in" filter="blinds(horizontal)">
                                      <p:cBhvr>
                                        <p:cTn id="131" dur="500"/>
                                        <p:tgtEl>
                                          <p:spTgt spid="103"/>
                                        </p:tgtEl>
                                      </p:cBhvr>
                                    </p:animEffect>
                                  </p:childTnLst>
                                </p:cTn>
                              </p:par>
                            </p:childTnLst>
                          </p:cTn>
                        </p:par>
                        <p:par>
                          <p:cTn id="132" fill="hold" nodeType="afterGroup">
                            <p:stCondLst>
                              <p:cond delay="16000"/>
                            </p:stCondLst>
                            <p:childTnLst>
                              <p:par>
                                <p:cTn id="133" presetID="3" presetClass="entr" presetSubtype="10" fill="hold" nodeType="afterEffect">
                                  <p:stCondLst>
                                    <p:cond delay="0"/>
                                  </p:stCondLst>
                                  <p:childTnLst>
                                    <p:set>
                                      <p:cBhvr>
                                        <p:cTn id="134" dur="1" fill="hold">
                                          <p:stCondLst>
                                            <p:cond delay="0"/>
                                          </p:stCondLst>
                                        </p:cTn>
                                        <p:tgtEl>
                                          <p:spTgt spid="45"/>
                                        </p:tgtEl>
                                        <p:attrNameLst>
                                          <p:attrName>style.visibility</p:attrName>
                                        </p:attrNameLst>
                                      </p:cBhvr>
                                      <p:to>
                                        <p:strVal val="visible"/>
                                      </p:to>
                                    </p:set>
                                    <p:animEffect transition="in" filter="blinds(horizontal)">
                                      <p:cBhvr>
                                        <p:cTn id="135" dur="500"/>
                                        <p:tgtEl>
                                          <p:spTgt spid="45"/>
                                        </p:tgtEl>
                                      </p:cBhvr>
                                    </p:animEffect>
                                  </p:childTnLst>
                                </p:cTn>
                              </p:par>
                            </p:childTnLst>
                          </p:cTn>
                        </p:par>
                        <p:par>
                          <p:cTn id="136" fill="hold" nodeType="afterGroup">
                            <p:stCondLst>
                              <p:cond delay="16500"/>
                            </p:stCondLst>
                            <p:childTnLst>
                              <p:par>
                                <p:cTn id="137" presetID="3" presetClass="entr" presetSubtype="10" fill="hold" nodeType="afterEffect">
                                  <p:stCondLst>
                                    <p:cond delay="0"/>
                                  </p:stCondLst>
                                  <p:childTnLst>
                                    <p:set>
                                      <p:cBhvr>
                                        <p:cTn id="138" dur="1" fill="hold">
                                          <p:stCondLst>
                                            <p:cond delay="0"/>
                                          </p:stCondLst>
                                        </p:cTn>
                                        <p:tgtEl>
                                          <p:spTgt spid="142"/>
                                        </p:tgtEl>
                                        <p:attrNameLst>
                                          <p:attrName>style.visibility</p:attrName>
                                        </p:attrNameLst>
                                      </p:cBhvr>
                                      <p:to>
                                        <p:strVal val="visible"/>
                                      </p:to>
                                    </p:set>
                                    <p:animEffect transition="in" filter="blinds(horizontal)">
                                      <p:cBhvr>
                                        <p:cTn id="139" dur="500"/>
                                        <p:tgtEl>
                                          <p:spTgt spid="142"/>
                                        </p:tgtEl>
                                      </p:cBhvr>
                                    </p:animEffect>
                                  </p:childTnLst>
                                </p:cTn>
                              </p:par>
                            </p:childTnLst>
                          </p:cTn>
                        </p:par>
                        <p:par>
                          <p:cTn id="140" fill="hold" nodeType="afterGroup">
                            <p:stCondLst>
                              <p:cond delay="17000"/>
                            </p:stCondLst>
                            <p:childTnLst>
                              <p:par>
                                <p:cTn id="141" presetID="3" presetClass="entr" presetSubtype="10" fill="hold" nodeType="afterEffect">
                                  <p:stCondLst>
                                    <p:cond delay="0"/>
                                  </p:stCondLst>
                                  <p:childTnLst>
                                    <p:set>
                                      <p:cBhvr>
                                        <p:cTn id="142" dur="1" fill="hold">
                                          <p:stCondLst>
                                            <p:cond delay="0"/>
                                          </p:stCondLst>
                                        </p:cTn>
                                        <p:tgtEl>
                                          <p:spTgt spid="62"/>
                                        </p:tgtEl>
                                        <p:attrNameLst>
                                          <p:attrName>style.visibility</p:attrName>
                                        </p:attrNameLst>
                                      </p:cBhvr>
                                      <p:to>
                                        <p:strVal val="visible"/>
                                      </p:to>
                                    </p:set>
                                    <p:animEffect transition="in" filter="blinds(horizontal)">
                                      <p:cBhvr>
                                        <p:cTn id="143" dur="500"/>
                                        <p:tgtEl>
                                          <p:spTgt spid="62"/>
                                        </p:tgtEl>
                                      </p:cBhvr>
                                    </p:animEffect>
                                  </p:childTnLst>
                                </p:cTn>
                              </p:par>
                            </p:childTnLst>
                          </p:cTn>
                        </p:par>
                        <p:par>
                          <p:cTn id="144" fill="hold" nodeType="afterGroup">
                            <p:stCondLst>
                              <p:cond delay="17500"/>
                            </p:stCondLst>
                            <p:childTnLst>
                              <p:par>
                                <p:cTn id="145" presetID="3" presetClass="entr" presetSubtype="10" fill="hold" nodeType="afterEffect">
                                  <p:stCondLst>
                                    <p:cond delay="0"/>
                                  </p:stCondLst>
                                  <p:childTnLst>
                                    <p:set>
                                      <p:cBhvr>
                                        <p:cTn id="146" dur="1" fill="hold">
                                          <p:stCondLst>
                                            <p:cond delay="0"/>
                                          </p:stCondLst>
                                        </p:cTn>
                                        <p:tgtEl>
                                          <p:spTgt spid="118"/>
                                        </p:tgtEl>
                                        <p:attrNameLst>
                                          <p:attrName>style.visibility</p:attrName>
                                        </p:attrNameLst>
                                      </p:cBhvr>
                                      <p:to>
                                        <p:strVal val="visible"/>
                                      </p:to>
                                    </p:set>
                                    <p:animEffect transition="in" filter="blinds(horizontal)">
                                      <p:cBhvr>
                                        <p:cTn id="147" dur="500"/>
                                        <p:tgtEl>
                                          <p:spTgt spid="118"/>
                                        </p:tgtEl>
                                      </p:cBhvr>
                                    </p:animEffect>
                                  </p:childTnLst>
                                </p:cTn>
                              </p:par>
                            </p:childTnLst>
                          </p:cTn>
                        </p:par>
                        <p:par>
                          <p:cTn id="148" fill="hold" nodeType="afterGroup">
                            <p:stCondLst>
                              <p:cond delay="18000"/>
                            </p:stCondLst>
                            <p:childTnLst>
                              <p:par>
                                <p:cTn id="149" presetID="3" presetClass="entr" presetSubtype="10" fill="hold" nodeType="afterEffect">
                                  <p:stCondLst>
                                    <p:cond delay="0"/>
                                  </p:stCondLst>
                                  <p:childTnLst>
                                    <p:set>
                                      <p:cBhvr>
                                        <p:cTn id="150" dur="1" fill="hold">
                                          <p:stCondLst>
                                            <p:cond delay="0"/>
                                          </p:stCondLst>
                                        </p:cTn>
                                        <p:tgtEl>
                                          <p:spTgt spid="92"/>
                                        </p:tgtEl>
                                        <p:attrNameLst>
                                          <p:attrName>style.visibility</p:attrName>
                                        </p:attrNameLst>
                                      </p:cBhvr>
                                      <p:to>
                                        <p:strVal val="visible"/>
                                      </p:to>
                                    </p:set>
                                    <p:animEffect transition="in" filter="blinds(horizontal)">
                                      <p:cBhvr>
                                        <p:cTn id="151" dur="500"/>
                                        <p:tgtEl>
                                          <p:spTgt spid="92"/>
                                        </p:tgtEl>
                                      </p:cBhvr>
                                    </p:animEffect>
                                  </p:childTnLst>
                                </p:cTn>
                              </p:par>
                            </p:childTnLst>
                          </p:cTn>
                        </p:par>
                        <p:par>
                          <p:cTn id="152" fill="hold" nodeType="afterGroup">
                            <p:stCondLst>
                              <p:cond delay="18500"/>
                            </p:stCondLst>
                            <p:childTnLst>
                              <p:par>
                                <p:cTn id="153" presetID="3" presetClass="entr" presetSubtype="10" fill="hold" nodeType="afterEffect">
                                  <p:stCondLst>
                                    <p:cond delay="0"/>
                                  </p:stCondLst>
                                  <p:childTnLst>
                                    <p:set>
                                      <p:cBhvr>
                                        <p:cTn id="154" dur="1" fill="hold">
                                          <p:stCondLst>
                                            <p:cond delay="0"/>
                                          </p:stCondLst>
                                        </p:cTn>
                                        <p:tgtEl>
                                          <p:spTgt spid="105"/>
                                        </p:tgtEl>
                                        <p:attrNameLst>
                                          <p:attrName>style.visibility</p:attrName>
                                        </p:attrNameLst>
                                      </p:cBhvr>
                                      <p:to>
                                        <p:strVal val="visible"/>
                                      </p:to>
                                    </p:set>
                                    <p:animEffect transition="in" filter="blinds(horizontal)">
                                      <p:cBhvr>
                                        <p:cTn id="155" dur="500"/>
                                        <p:tgtEl>
                                          <p:spTgt spid="105"/>
                                        </p:tgtEl>
                                      </p:cBhvr>
                                    </p:animEffect>
                                  </p:childTnLst>
                                </p:cTn>
                              </p:par>
                            </p:childTnLst>
                          </p:cTn>
                        </p:par>
                        <p:par>
                          <p:cTn id="156" fill="hold" nodeType="afterGroup">
                            <p:stCondLst>
                              <p:cond delay="19000"/>
                            </p:stCondLst>
                            <p:childTnLst>
                              <p:par>
                                <p:cTn id="157" presetID="3" presetClass="entr" presetSubtype="10" fill="hold" nodeType="afterEffect">
                                  <p:stCondLst>
                                    <p:cond delay="0"/>
                                  </p:stCondLst>
                                  <p:childTnLst>
                                    <p:set>
                                      <p:cBhvr>
                                        <p:cTn id="158" dur="1" fill="hold">
                                          <p:stCondLst>
                                            <p:cond delay="0"/>
                                          </p:stCondLst>
                                        </p:cTn>
                                        <p:tgtEl>
                                          <p:spTgt spid="134"/>
                                        </p:tgtEl>
                                        <p:attrNameLst>
                                          <p:attrName>style.visibility</p:attrName>
                                        </p:attrNameLst>
                                      </p:cBhvr>
                                      <p:to>
                                        <p:strVal val="visible"/>
                                      </p:to>
                                    </p:set>
                                    <p:animEffect transition="in" filter="blinds(horizontal)">
                                      <p:cBhvr>
                                        <p:cTn id="159" dur="500"/>
                                        <p:tgtEl>
                                          <p:spTgt spid="134"/>
                                        </p:tgtEl>
                                      </p:cBhvr>
                                    </p:animEffect>
                                  </p:childTnLst>
                                </p:cTn>
                              </p:par>
                            </p:childTnLst>
                          </p:cTn>
                        </p:par>
                        <p:par>
                          <p:cTn id="160" fill="hold" nodeType="afterGroup">
                            <p:stCondLst>
                              <p:cond delay="19500"/>
                            </p:stCondLst>
                            <p:childTnLst>
                              <p:par>
                                <p:cTn id="161" presetID="3" presetClass="entr" presetSubtype="10" fill="hold" nodeType="afterEffect">
                                  <p:stCondLst>
                                    <p:cond delay="0"/>
                                  </p:stCondLst>
                                  <p:childTnLst>
                                    <p:set>
                                      <p:cBhvr>
                                        <p:cTn id="162" dur="1" fill="hold">
                                          <p:stCondLst>
                                            <p:cond delay="0"/>
                                          </p:stCondLst>
                                        </p:cTn>
                                        <p:tgtEl>
                                          <p:spTgt spid="48"/>
                                        </p:tgtEl>
                                        <p:attrNameLst>
                                          <p:attrName>style.visibility</p:attrName>
                                        </p:attrNameLst>
                                      </p:cBhvr>
                                      <p:to>
                                        <p:strVal val="visible"/>
                                      </p:to>
                                    </p:set>
                                    <p:animEffect transition="in" filter="blinds(horizontal)">
                                      <p:cBhvr>
                                        <p:cTn id="163" dur="500"/>
                                        <p:tgtEl>
                                          <p:spTgt spid="48"/>
                                        </p:tgtEl>
                                      </p:cBhvr>
                                    </p:animEffect>
                                  </p:childTnLst>
                                </p:cTn>
                              </p:par>
                            </p:childTnLst>
                          </p:cTn>
                        </p:par>
                        <p:par>
                          <p:cTn id="164" fill="hold" nodeType="afterGroup">
                            <p:stCondLst>
                              <p:cond delay="20000"/>
                            </p:stCondLst>
                            <p:childTnLst>
                              <p:par>
                                <p:cTn id="165" presetID="3" presetClass="entr" presetSubtype="10" fill="hold" nodeType="afterEffect">
                                  <p:stCondLst>
                                    <p:cond delay="0"/>
                                  </p:stCondLst>
                                  <p:childTnLst>
                                    <p:set>
                                      <p:cBhvr>
                                        <p:cTn id="166" dur="1" fill="hold">
                                          <p:stCondLst>
                                            <p:cond delay="0"/>
                                          </p:stCondLst>
                                        </p:cTn>
                                        <p:tgtEl>
                                          <p:spTgt spid="112"/>
                                        </p:tgtEl>
                                        <p:attrNameLst>
                                          <p:attrName>style.visibility</p:attrName>
                                        </p:attrNameLst>
                                      </p:cBhvr>
                                      <p:to>
                                        <p:strVal val="visible"/>
                                      </p:to>
                                    </p:set>
                                    <p:animEffect transition="in" filter="blinds(horizontal)">
                                      <p:cBhvr>
                                        <p:cTn id="167" dur="500"/>
                                        <p:tgtEl>
                                          <p:spTgt spid="112"/>
                                        </p:tgtEl>
                                      </p:cBhvr>
                                    </p:animEffect>
                                  </p:childTnLst>
                                </p:cTn>
                              </p:par>
                            </p:childTnLst>
                          </p:cTn>
                        </p:par>
                        <p:par>
                          <p:cTn id="168" fill="hold" nodeType="afterGroup">
                            <p:stCondLst>
                              <p:cond delay="20500"/>
                            </p:stCondLst>
                            <p:childTnLst>
                              <p:par>
                                <p:cTn id="169" presetID="3" presetClass="entr" presetSubtype="10" fill="hold" nodeType="afterEffect">
                                  <p:stCondLst>
                                    <p:cond delay="0"/>
                                  </p:stCondLst>
                                  <p:childTnLst>
                                    <p:set>
                                      <p:cBhvr>
                                        <p:cTn id="170" dur="1" fill="hold">
                                          <p:stCondLst>
                                            <p:cond delay="0"/>
                                          </p:stCondLst>
                                        </p:cTn>
                                        <p:tgtEl>
                                          <p:spTgt spid="66"/>
                                        </p:tgtEl>
                                        <p:attrNameLst>
                                          <p:attrName>style.visibility</p:attrName>
                                        </p:attrNameLst>
                                      </p:cBhvr>
                                      <p:to>
                                        <p:strVal val="visible"/>
                                      </p:to>
                                    </p:set>
                                    <p:animEffect transition="in" filter="blinds(horizontal)">
                                      <p:cBhvr>
                                        <p:cTn id="171" dur="500"/>
                                        <p:tgtEl>
                                          <p:spTgt spid="66"/>
                                        </p:tgtEl>
                                      </p:cBhvr>
                                    </p:animEffect>
                                  </p:childTnLst>
                                </p:cTn>
                              </p:par>
                            </p:childTnLst>
                          </p:cTn>
                        </p:par>
                        <p:par>
                          <p:cTn id="172" fill="hold" nodeType="afterGroup">
                            <p:stCondLst>
                              <p:cond delay="21000"/>
                            </p:stCondLst>
                            <p:childTnLst>
                              <p:par>
                                <p:cTn id="173" presetID="3" presetClass="entr" presetSubtype="10" fill="hold" nodeType="afterEffect">
                                  <p:stCondLst>
                                    <p:cond delay="0"/>
                                  </p:stCondLst>
                                  <p:childTnLst>
                                    <p:set>
                                      <p:cBhvr>
                                        <p:cTn id="174" dur="1" fill="hold">
                                          <p:stCondLst>
                                            <p:cond delay="0"/>
                                          </p:stCondLst>
                                        </p:cTn>
                                        <p:tgtEl>
                                          <p:spTgt spid="73"/>
                                        </p:tgtEl>
                                        <p:attrNameLst>
                                          <p:attrName>style.visibility</p:attrName>
                                        </p:attrNameLst>
                                      </p:cBhvr>
                                      <p:to>
                                        <p:strVal val="visible"/>
                                      </p:to>
                                    </p:set>
                                    <p:animEffect transition="in" filter="blinds(horizontal)">
                                      <p:cBhvr>
                                        <p:cTn id="175" dur="500"/>
                                        <p:tgtEl>
                                          <p:spTgt spid="73"/>
                                        </p:tgtEl>
                                      </p:cBhvr>
                                    </p:animEffect>
                                  </p:childTnLst>
                                </p:cTn>
                              </p:par>
                            </p:childTnLst>
                          </p:cTn>
                        </p:par>
                        <p:par>
                          <p:cTn id="176" fill="hold" nodeType="afterGroup">
                            <p:stCondLst>
                              <p:cond delay="21500"/>
                            </p:stCondLst>
                            <p:childTnLst>
                              <p:par>
                                <p:cTn id="177" presetID="3" presetClass="entr" presetSubtype="10" fill="hold" nodeType="afterEffect">
                                  <p:stCondLst>
                                    <p:cond delay="0"/>
                                  </p:stCondLst>
                                  <p:childTnLst>
                                    <p:set>
                                      <p:cBhvr>
                                        <p:cTn id="178" dur="1" fill="hold">
                                          <p:stCondLst>
                                            <p:cond delay="0"/>
                                          </p:stCondLst>
                                        </p:cTn>
                                        <p:tgtEl>
                                          <p:spTgt spid="69"/>
                                        </p:tgtEl>
                                        <p:attrNameLst>
                                          <p:attrName>style.visibility</p:attrName>
                                        </p:attrNameLst>
                                      </p:cBhvr>
                                      <p:to>
                                        <p:strVal val="visible"/>
                                      </p:to>
                                    </p:set>
                                    <p:animEffect transition="in" filter="blinds(horizontal)">
                                      <p:cBhvr>
                                        <p:cTn id="179" dur="500"/>
                                        <p:tgtEl>
                                          <p:spTgt spid="69"/>
                                        </p:tgtEl>
                                      </p:cBhvr>
                                    </p:animEffect>
                                  </p:childTnLst>
                                </p:cTn>
                              </p:par>
                            </p:childTnLst>
                          </p:cTn>
                        </p:par>
                        <p:par>
                          <p:cTn id="180" fill="hold" nodeType="afterGroup">
                            <p:stCondLst>
                              <p:cond delay="22000"/>
                            </p:stCondLst>
                            <p:childTnLst>
                              <p:par>
                                <p:cTn id="181" presetID="3" presetClass="entr" presetSubtype="10" fill="hold" nodeType="afterEffect">
                                  <p:stCondLst>
                                    <p:cond delay="0"/>
                                  </p:stCondLst>
                                  <p:childTnLst>
                                    <p:set>
                                      <p:cBhvr>
                                        <p:cTn id="182" dur="1" fill="hold">
                                          <p:stCondLst>
                                            <p:cond delay="0"/>
                                          </p:stCondLst>
                                        </p:cTn>
                                        <p:tgtEl>
                                          <p:spTgt spid="86"/>
                                        </p:tgtEl>
                                        <p:attrNameLst>
                                          <p:attrName>style.visibility</p:attrName>
                                        </p:attrNameLst>
                                      </p:cBhvr>
                                      <p:to>
                                        <p:strVal val="visible"/>
                                      </p:to>
                                    </p:set>
                                    <p:animEffect transition="in" filter="blinds(horizontal)">
                                      <p:cBhvr>
                                        <p:cTn id="183" dur="500"/>
                                        <p:tgtEl>
                                          <p:spTgt spid="86"/>
                                        </p:tgtEl>
                                      </p:cBhvr>
                                    </p:animEffect>
                                  </p:childTnLst>
                                </p:cTn>
                              </p:par>
                            </p:childTnLst>
                          </p:cTn>
                        </p:par>
                        <p:par>
                          <p:cTn id="184" fill="hold" nodeType="afterGroup">
                            <p:stCondLst>
                              <p:cond delay="22500"/>
                            </p:stCondLst>
                            <p:childTnLst>
                              <p:par>
                                <p:cTn id="185" presetID="3" presetClass="entr" presetSubtype="10" fill="hold" nodeType="afterEffect">
                                  <p:stCondLst>
                                    <p:cond delay="0"/>
                                  </p:stCondLst>
                                  <p:childTnLst>
                                    <p:set>
                                      <p:cBhvr>
                                        <p:cTn id="186" dur="1" fill="hold">
                                          <p:stCondLst>
                                            <p:cond delay="0"/>
                                          </p:stCondLst>
                                        </p:cTn>
                                        <p:tgtEl>
                                          <p:spTgt spid="90"/>
                                        </p:tgtEl>
                                        <p:attrNameLst>
                                          <p:attrName>style.visibility</p:attrName>
                                        </p:attrNameLst>
                                      </p:cBhvr>
                                      <p:to>
                                        <p:strVal val="visible"/>
                                      </p:to>
                                    </p:set>
                                    <p:animEffect transition="in" filter="blinds(horizontal)">
                                      <p:cBhvr>
                                        <p:cTn id="187" dur="500"/>
                                        <p:tgtEl>
                                          <p:spTgt spid="90"/>
                                        </p:tgtEl>
                                      </p:cBhvr>
                                    </p:animEffect>
                                  </p:childTnLst>
                                </p:cTn>
                              </p:par>
                            </p:childTnLst>
                          </p:cTn>
                        </p:par>
                        <p:par>
                          <p:cTn id="188" fill="hold" nodeType="afterGroup">
                            <p:stCondLst>
                              <p:cond delay="23000"/>
                            </p:stCondLst>
                            <p:childTnLst>
                              <p:par>
                                <p:cTn id="189" presetID="3" presetClass="entr" presetSubtype="10" fill="hold" nodeType="afterEffect">
                                  <p:stCondLst>
                                    <p:cond delay="0"/>
                                  </p:stCondLst>
                                  <p:childTnLst>
                                    <p:set>
                                      <p:cBhvr>
                                        <p:cTn id="190" dur="1" fill="hold">
                                          <p:stCondLst>
                                            <p:cond delay="0"/>
                                          </p:stCondLst>
                                        </p:cTn>
                                        <p:tgtEl>
                                          <p:spTgt spid="84"/>
                                        </p:tgtEl>
                                        <p:attrNameLst>
                                          <p:attrName>style.visibility</p:attrName>
                                        </p:attrNameLst>
                                      </p:cBhvr>
                                      <p:to>
                                        <p:strVal val="visible"/>
                                      </p:to>
                                    </p:set>
                                    <p:animEffect transition="in" filter="blinds(horizontal)">
                                      <p:cBhvr>
                                        <p:cTn id="191" dur="500"/>
                                        <p:tgtEl>
                                          <p:spTgt spid="84"/>
                                        </p:tgtEl>
                                      </p:cBhvr>
                                    </p:animEffect>
                                  </p:childTnLst>
                                </p:cTn>
                              </p:par>
                            </p:childTnLst>
                          </p:cTn>
                        </p:par>
                        <p:par>
                          <p:cTn id="192" fill="hold" nodeType="afterGroup">
                            <p:stCondLst>
                              <p:cond delay="23500"/>
                            </p:stCondLst>
                            <p:childTnLst>
                              <p:par>
                                <p:cTn id="193" presetID="3" presetClass="entr" presetSubtype="10" fill="hold" nodeType="afterEffect">
                                  <p:stCondLst>
                                    <p:cond delay="0"/>
                                  </p:stCondLst>
                                  <p:childTnLst>
                                    <p:set>
                                      <p:cBhvr>
                                        <p:cTn id="194" dur="1" fill="hold">
                                          <p:stCondLst>
                                            <p:cond delay="0"/>
                                          </p:stCondLst>
                                        </p:cTn>
                                        <p:tgtEl>
                                          <p:spTgt spid="163"/>
                                        </p:tgtEl>
                                        <p:attrNameLst>
                                          <p:attrName>style.visibility</p:attrName>
                                        </p:attrNameLst>
                                      </p:cBhvr>
                                      <p:to>
                                        <p:strVal val="visible"/>
                                      </p:to>
                                    </p:set>
                                    <p:animEffect transition="in" filter="blinds(horizontal)">
                                      <p:cBhvr>
                                        <p:cTn id="195" dur="500"/>
                                        <p:tgtEl>
                                          <p:spTgt spid="163"/>
                                        </p:tgtEl>
                                      </p:cBhvr>
                                    </p:animEffect>
                                  </p:childTnLst>
                                </p:cTn>
                              </p:par>
                            </p:childTnLst>
                          </p:cTn>
                        </p:par>
                        <p:par>
                          <p:cTn id="196" fill="hold" nodeType="afterGroup">
                            <p:stCondLst>
                              <p:cond delay="24000"/>
                            </p:stCondLst>
                            <p:childTnLst>
                              <p:par>
                                <p:cTn id="197" presetID="3" presetClass="entr" presetSubtype="10" fill="hold" nodeType="afterEffect">
                                  <p:stCondLst>
                                    <p:cond delay="0"/>
                                  </p:stCondLst>
                                  <p:childTnLst>
                                    <p:set>
                                      <p:cBhvr>
                                        <p:cTn id="198" dur="1" fill="hold">
                                          <p:stCondLst>
                                            <p:cond delay="0"/>
                                          </p:stCondLst>
                                        </p:cTn>
                                        <p:tgtEl>
                                          <p:spTgt spid="155"/>
                                        </p:tgtEl>
                                        <p:attrNameLst>
                                          <p:attrName>style.visibility</p:attrName>
                                        </p:attrNameLst>
                                      </p:cBhvr>
                                      <p:to>
                                        <p:strVal val="visible"/>
                                      </p:to>
                                    </p:set>
                                    <p:animEffect transition="in" filter="blinds(horizontal)">
                                      <p:cBhvr>
                                        <p:cTn id="199" dur="500"/>
                                        <p:tgtEl>
                                          <p:spTgt spid="155"/>
                                        </p:tgtEl>
                                      </p:cBhvr>
                                    </p:animEffect>
                                  </p:childTnLst>
                                </p:cTn>
                              </p:par>
                            </p:childTnLst>
                          </p:cTn>
                        </p:par>
                        <p:par>
                          <p:cTn id="200" fill="hold" nodeType="afterGroup">
                            <p:stCondLst>
                              <p:cond delay="24500"/>
                            </p:stCondLst>
                            <p:childTnLst>
                              <p:par>
                                <p:cTn id="201" presetID="3" presetClass="entr" presetSubtype="10" fill="hold" nodeType="afterEffect">
                                  <p:stCondLst>
                                    <p:cond delay="0"/>
                                  </p:stCondLst>
                                  <p:childTnLst>
                                    <p:set>
                                      <p:cBhvr>
                                        <p:cTn id="202" dur="1" fill="hold">
                                          <p:stCondLst>
                                            <p:cond delay="0"/>
                                          </p:stCondLst>
                                        </p:cTn>
                                        <p:tgtEl>
                                          <p:spTgt spid="159"/>
                                        </p:tgtEl>
                                        <p:attrNameLst>
                                          <p:attrName>style.visibility</p:attrName>
                                        </p:attrNameLst>
                                      </p:cBhvr>
                                      <p:to>
                                        <p:strVal val="visible"/>
                                      </p:to>
                                    </p:set>
                                    <p:animEffect transition="in" filter="blinds(horizontal)">
                                      <p:cBhvr>
                                        <p:cTn id="203" dur="500"/>
                                        <p:tgtEl>
                                          <p:spTgt spid="159"/>
                                        </p:tgtEl>
                                      </p:cBhvr>
                                    </p:animEffect>
                                  </p:childTnLst>
                                </p:cTn>
                              </p:par>
                            </p:childTnLst>
                          </p:cTn>
                        </p:par>
                        <p:par>
                          <p:cTn id="204" fill="hold" nodeType="afterGroup">
                            <p:stCondLst>
                              <p:cond delay="25000"/>
                            </p:stCondLst>
                            <p:childTnLst>
                              <p:par>
                                <p:cTn id="205" presetID="3" presetClass="entr" presetSubtype="10" fill="hold" nodeType="afterEffect">
                                  <p:stCondLst>
                                    <p:cond delay="0"/>
                                  </p:stCondLst>
                                  <p:childTnLst>
                                    <p:set>
                                      <p:cBhvr>
                                        <p:cTn id="206" dur="1" fill="hold">
                                          <p:stCondLst>
                                            <p:cond delay="0"/>
                                          </p:stCondLst>
                                        </p:cTn>
                                        <p:tgtEl>
                                          <p:spTgt spid="155"/>
                                        </p:tgtEl>
                                        <p:attrNameLst>
                                          <p:attrName>style.visibility</p:attrName>
                                        </p:attrNameLst>
                                      </p:cBhvr>
                                      <p:to>
                                        <p:strVal val="visible"/>
                                      </p:to>
                                    </p:set>
                                    <p:animEffect transition="in" filter="blinds(horizontal)">
                                      <p:cBhvr>
                                        <p:cTn id="207" dur="500"/>
                                        <p:tgtEl>
                                          <p:spTgt spid="155"/>
                                        </p:tgtEl>
                                      </p:cBhvr>
                                    </p:animEffect>
                                  </p:childTnLst>
                                </p:cTn>
                              </p:par>
                            </p:childTnLst>
                          </p:cTn>
                        </p:par>
                        <p:par>
                          <p:cTn id="208" fill="hold" nodeType="afterGroup">
                            <p:stCondLst>
                              <p:cond delay="25500"/>
                            </p:stCondLst>
                            <p:childTnLst>
                              <p:par>
                                <p:cTn id="209" presetID="3" presetClass="entr" presetSubtype="10" fill="hold" nodeType="afterEffect">
                                  <p:stCondLst>
                                    <p:cond delay="0"/>
                                  </p:stCondLst>
                                  <p:childTnLst>
                                    <p:set>
                                      <p:cBhvr>
                                        <p:cTn id="210" dur="1" fill="hold">
                                          <p:stCondLst>
                                            <p:cond delay="0"/>
                                          </p:stCondLst>
                                        </p:cTn>
                                        <p:tgtEl>
                                          <p:spTgt spid="159"/>
                                        </p:tgtEl>
                                        <p:attrNameLst>
                                          <p:attrName>style.visibility</p:attrName>
                                        </p:attrNameLst>
                                      </p:cBhvr>
                                      <p:to>
                                        <p:strVal val="visible"/>
                                      </p:to>
                                    </p:set>
                                    <p:animEffect transition="in" filter="blinds(horizontal)">
                                      <p:cBhvr>
                                        <p:cTn id="211" dur="500"/>
                                        <p:tgtEl>
                                          <p:spTgt spid="159"/>
                                        </p:tgtEl>
                                      </p:cBhvr>
                                    </p:animEffect>
                                  </p:childTnLst>
                                </p:cTn>
                              </p:par>
                            </p:childTnLst>
                          </p:cTn>
                        </p:par>
                        <p:par>
                          <p:cTn id="212" fill="hold" nodeType="afterGroup">
                            <p:stCondLst>
                              <p:cond delay="26000"/>
                            </p:stCondLst>
                            <p:childTnLst>
                              <p:par>
                                <p:cTn id="213" presetID="3" presetClass="entr" presetSubtype="10" fill="hold" nodeType="afterEffect">
                                  <p:stCondLst>
                                    <p:cond delay="0"/>
                                  </p:stCondLst>
                                  <p:childTnLst>
                                    <p:set>
                                      <p:cBhvr>
                                        <p:cTn id="214" dur="1" fill="hold">
                                          <p:stCondLst>
                                            <p:cond delay="0"/>
                                          </p:stCondLst>
                                        </p:cTn>
                                        <p:tgtEl>
                                          <p:spTgt spid="153"/>
                                        </p:tgtEl>
                                        <p:attrNameLst>
                                          <p:attrName>style.visibility</p:attrName>
                                        </p:attrNameLst>
                                      </p:cBhvr>
                                      <p:to>
                                        <p:strVal val="visible"/>
                                      </p:to>
                                    </p:set>
                                    <p:animEffect transition="in" filter="blinds(horizontal)">
                                      <p:cBhvr>
                                        <p:cTn id="215" dur="500"/>
                                        <p:tgtEl>
                                          <p:spTgt spid="153"/>
                                        </p:tgtEl>
                                      </p:cBhvr>
                                    </p:animEffect>
                                  </p:childTnLst>
                                </p:cTn>
                              </p:par>
                            </p:childTnLst>
                          </p:cTn>
                        </p:par>
                        <p:par>
                          <p:cTn id="216" fill="hold" nodeType="afterGroup">
                            <p:stCondLst>
                              <p:cond delay="26500"/>
                            </p:stCondLst>
                            <p:childTnLst>
                              <p:par>
                                <p:cTn id="217" presetID="3" presetClass="entr" presetSubtype="10" fill="hold" nodeType="afterEffect">
                                  <p:stCondLst>
                                    <p:cond delay="0"/>
                                  </p:stCondLst>
                                  <p:childTnLst>
                                    <p:set>
                                      <p:cBhvr>
                                        <p:cTn id="218" dur="1" fill="hold">
                                          <p:stCondLst>
                                            <p:cond delay="0"/>
                                          </p:stCondLst>
                                        </p:cTn>
                                        <p:tgtEl>
                                          <p:spTgt spid="157"/>
                                        </p:tgtEl>
                                        <p:attrNameLst>
                                          <p:attrName>style.visibility</p:attrName>
                                        </p:attrNameLst>
                                      </p:cBhvr>
                                      <p:to>
                                        <p:strVal val="visible"/>
                                      </p:to>
                                    </p:set>
                                    <p:animEffect transition="in" filter="blinds(horizontal)">
                                      <p:cBhvr>
                                        <p:cTn id="219" dur="500"/>
                                        <p:tgtEl>
                                          <p:spTgt spid="157"/>
                                        </p:tgtEl>
                                      </p:cBhvr>
                                    </p:animEffect>
                                  </p:childTnLst>
                                </p:cTn>
                              </p:par>
                            </p:childTnLst>
                          </p:cTn>
                        </p:par>
                        <p:par>
                          <p:cTn id="220" fill="hold">
                            <p:stCondLst>
                              <p:cond delay="27000"/>
                            </p:stCondLst>
                            <p:childTnLst>
                              <p:par>
                                <p:cTn id="221" presetID="3" presetClass="entr" presetSubtype="10" fill="hold" nodeType="afterEffect">
                                  <p:stCondLst>
                                    <p:cond delay="0"/>
                                  </p:stCondLst>
                                  <p:childTnLst>
                                    <p:set>
                                      <p:cBhvr>
                                        <p:cTn id="222" dur="1" fill="hold">
                                          <p:stCondLst>
                                            <p:cond delay="0"/>
                                          </p:stCondLst>
                                        </p:cTn>
                                        <p:tgtEl>
                                          <p:spTgt spid="106"/>
                                        </p:tgtEl>
                                        <p:attrNameLst>
                                          <p:attrName>style.visibility</p:attrName>
                                        </p:attrNameLst>
                                      </p:cBhvr>
                                      <p:to>
                                        <p:strVal val="visible"/>
                                      </p:to>
                                    </p:set>
                                    <p:animEffect transition="in" filter="blinds(horizontal)">
                                      <p:cBhvr>
                                        <p:cTn id="223" dur="500"/>
                                        <p:tgtEl>
                                          <p:spTgt spid="106"/>
                                        </p:tgtEl>
                                      </p:cBhvr>
                                    </p:animEffect>
                                  </p:childTnLst>
                                </p:cTn>
                              </p:par>
                            </p:childTnLst>
                          </p:cTn>
                        </p:par>
                      </p:childTnLst>
                    </p:cTn>
                  </p:par>
                  <p:par>
                    <p:cTn id="224" fill="hold">
                      <p:stCondLst>
                        <p:cond delay="indefinite"/>
                      </p:stCondLst>
                      <p:childTnLst>
                        <p:par>
                          <p:cTn id="225" fill="hold">
                            <p:stCondLst>
                              <p:cond delay="0"/>
                            </p:stCondLst>
                            <p:childTnLst>
                              <p:par>
                                <p:cTn id="226" presetID="3" presetClass="entr" presetSubtype="10" fill="hold" nodeType="clickEffect">
                                  <p:stCondLst>
                                    <p:cond delay="0"/>
                                  </p:stCondLst>
                                  <p:childTnLst>
                                    <p:set>
                                      <p:cBhvr>
                                        <p:cTn id="227" dur="1" fill="hold">
                                          <p:stCondLst>
                                            <p:cond delay="0"/>
                                          </p:stCondLst>
                                        </p:cTn>
                                        <p:tgtEl>
                                          <p:spTgt spid="106"/>
                                        </p:tgtEl>
                                        <p:attrNameLst>
                                          <p:attrName>style.visibility</p:attrName>
                                        </p:attrNameLst>
                                      </p:cBhvr>
                                      <p:to>
                                        <p:strVal val="visible"/>
                                      </p:to>
                                    </p:set>
                                    <p:animEffect transition="in" filter="blinds(horizontal)">
                                      <p:cBhvr>
                                        <p:cTn id="228" dur="500"/>
                                        <p:tgtEl>
                                          <p:spTgt spid="106"/>
                                        </p:tgtEl>
                                      </p:cBhvr>
                                    </p:animEffect>
                                  </p:childTnLst>
                                </p:cTn>
                              </p:par>
                            </p:childTnLst>
                          </p:cTn>
                        </p:par>
                        <p:par>
                          <p:cTn id="229" fill="hold">
                            <p:stCondLst>
                              <p:cond delay="500"/>
                            </p:stCondLst>
                            <p:childTnLst>
                              <p:par>
                                <p:cTn id="230" presetID="3" presetClass="entr" presetSubtype="10" fill="hold" nodeType="afterEffect">
                                  <p:stCondLst>
                                    <p:cond delay="0"/>
                                  </p:stCondLst>
                                  <p:childTnLst>
                                    <p:set>
                                      <p:cBhvr>
                                        <p:cTn id="231" dur="1" fill="hold">
                                          <p:stCondLst>
                                            <p:cond delay="0"/>
                                          </p:stCondLst>
                                        </p:cTn>
                                        <p:tgtEl>
                                          <p:spTgt spid="107"/>
                                        </p:tgtEl>
                                        <p:attrNameLst>
                                          <p:attrName>style.visibility</p:attrName>
                                        </p:attrNameLst>
                                      </p:cBhvr>
                                      <p:to>
                                        <p:strVal val="visible"/>
                                      </p:to>
                                    </p:set>
                                    <p:animEffect transition="in" filter="blinds(horizontal)">
                                      <p:cBhvr>
                                        <p:cTn id="232" dur="500"/>
                                        <p:tgtEl>
                                          <p:spTgt spid="107"/>
                                        </p:tgtEl>
                                      </p:cBhvr>
                                    </p:animEffect>
                                  </p:childTnLst>
                                </p:cTn>
                              </p:par>
                            </p:childTnLst>
                          </p:cTn>
                        </p:par>
                        <p:par>
                          <p:cTn id="233" fill="hold">
                            <p:stCondLst>
                              <p:cond delay="1000"/>
                            </p:stCondLst>
                            <p:childTnLst>
                              <p:par>
                                <p:cTn id="234" presetID="3" presetClass="entr" presetSubtype="10" fill="hold" nodeType="afterEffect">
                                  <p:stCondLst>
                                    <p:cond delay="0"/>
                                  </p:stCondLst>
                                  <p:childTnLst>
                                    <p:set>
                                      <p:cBhvr>
                                        <p:cTn id="235" dur="1" fill="hold">
                                          <p:stCondLst>
                                            <p:cond delay="0"/>
                                          </p:stCondLst>
                                        </p:cTn>
                                        <p:tgtEl>
                                          <p:spTgt spid="110"/>
                                        </p:tgtEl>
                                        <p:attrNameLst>
                                          <p:attrName>style.visibility</p:attrName>
                                        </p:attrNameLst>
                                      </p:cBhvr>
                                      <p:to>
                                        <p:strVal val="visible"/>
                                      </p:to>
                                    </p:set>
                                    <p:animEffect transition="in" filter="blinds(horizontal)">
                                      <p:cBhvr>
                                        <p:cTn id="236" dur="500"/>
                                        <p:tgtEl>
                                          <p:spTgt spid="110"/>
                                        </p:tgtEl>
                                      </p:cBhvr>
                                    </p:animEffect>
                                  </p:childTnLst>
                                </p:cTn>
                              </p:par>
                            </p:childTnLst>
                          </p:cTn>
                        </p:par>
                        <p:par>
                          <p:cTn id="237" fill="hold">
                            <p:stCondLst>
                              <p:cond delay="1500"/>
                            </p:stCondLst>
                            <p:childTnLst>
                              <p:par>
                                <p:cTn id="238" presetID="3" presetClass="entr" presetSubtype="10" fill="hold" nodeType="afterEffect">
                                  <p:stCondLst>
                                    <p:cond delay="0"/>
                                  </p:stCondLst>
                                  <p:childTnLst>
                                    <p:set>
                                      <p:cBhvr>
                                        <p:cTn id="239" dur="1" fill="hold">
                                          <p:stCondLst>
                                            <p:cond delay="0"/>
                                          </p:stCondLst>
                                        </p:cTn>
                                        <p:tgtEl>
                                          <p:spTgt spid="115"/>
                                        </p:tgtEl>
                                        <p:attrNameLst>
                                          <p:attrName>style.visibility</p:attrName>
                                        </p:attrNameLst>
                                      </p:cBhvr>
                                      <p:to>
                                        <p:strVal val="visible"/>
                                      </p:to>
                                    </p:set>
                                    <p:animEffect transition="in" filter="blinds(horizontal)">
                                      <p:cBhvr>
                                        <p:cTn id="240" dur="500"/>
                                        <p:tgtEl>
                                          <p:spTgt spid="115"/>
                                        </p:tgtEl>
                                      </p:cBhvr>
                                    </p:animEffect>
                                  </p:childTnLst>
                                </p:cTn>
                              </p:par>
                            </p:childTnLst>
                          </p:cTn>
                        </p:par>
                        <p:par>
                          <p:cTn id="241" fill="hold">
                            <p:stCondLst>
                              <p:cond delay="2000"/>
                            </p:stCondLst>
                            <p:childTnLst>
                              <p:par>
                                <p:cTn id="242" presetID="3" presetClass="entr" presetSubtype="10" fill="hold" nodeType="afterEffect">
                                  <p:stCondLst>
                                    <p:cond delay="0"/>
                                  </p:stCondLst>
                                  <p:childTnLst>
                                    <p:set>
                                      <p:cBhvr>
                                        <p:cTn id="243" dur="1" fill="hold">
                                          <p:stCondLst>
                                            <p:cond delay="0"/>
                                          </p:stCondLst>
                                        </p:cTn>
                                        <p:tgtEl>
                                          <p:spTgt spid="117"/>
                                        </p:tgtEl>
                                        <p:attrNameLst>
                                          <p:attrName>style.visibility</p:attrName>
                                        </p:attrNameLst>
                                      </p:cBhvr>
                                      <p:to>
                                        <p:strVal val="visible"/>
                                      </p:to>
                                    </p:set>
                                    <p:animEffect transition="in" filter="blinds(horizontal)">
                                      <p:cBhvr>
                                        <p:cTn id="244" dur="500"/>
                                        <p:tgtEl>
                                          <p:spTgt spid="117"/>
                                        </p:tgtEl>
                                      </p:cBhvr>
                                    </p:animEffect>
                                  </p:childTnLst>
                                </p:cTn>
                              </p:par>
                            </p:childTnLst>
                          </p:cTn>
                        </p:par>
                        <p:par>
                          <p:cTn id="245" fill="hold">
                            <p:stCondLst>
                              <p:cond delay="2500"/>
                            </p:stCondLst>
                            <p:childTnLst>
                              <p:par>
                                <p:cTn id="246" presetID="3" presetClass="entr" presetSubtype="10" fill="hold" nodeType="afterEffect">
                                  <p:stCondLst>
                                    <p:cond delay="0"/>
                                  </p:stCondLst>
                                  <p:childTnLst>
                                    <p:set>
                                      <p:cBhvr>
                                        <p:cTn id="247" dur="1" fill="hold">
                                          <p:stCondLst>
                                            <p:cond delay="0"/>
                                          </p:stCondLst>
                                        </p:cTn>
                                        <p:tgtEl>
                                          <p:spTgt spid="119"/>
                                        </p:tgtEl>
                                        <p:attrNameLst>
                                          <p:attrName>style.visibility</p:attrName>
                                        </p:attrNameLst>
                                      </p:cBhvr>
                                      <p:to>
                                        <p:strVal val="visible"/>
                                      </p:to>
                                    </p:set>
                                    <p:animEffect transition="in" filter="blinds(horizontal)">
                                      <p:cBhvr>
                                        <p:cTn id="248" dur="500"/>
                                        <p:tgtEl>
                                          <p:spTgt spid="119"/>
                                        </p:tgtEl>
                                      </p:cBhvr>
                                    </p:animEffect>
                                  </p:childTnLst>
                                </p:cTn>
                              </p:par>
                            </p:childTnLst>
                          </p:cTn>
                        </p:par>
                        <p:par>
                          <p:cTn id="249" fill="hold">
                            <p:stCondLst>
                              <p:cond delay="3000"/>
                            </p:stCondLst>
                            <p:childTnLst>
                              <p:par>
                                <p:cTn id="250" presetID="3" presetClass="entr" presetSubtype="10" fill="hold" nodeType="afterEffect">
                                  <p:stCondLst>
                                    <p:cond delay="0"/>
                                  </p:stCondLst>
                                  <p:childTnLst>
                                    <p:set>
                                      <p:cBhvr>
                                        <p:cTn id="251" dur="1" fill="hold">
                                          <p:stCondLst>
                                            <p:cond delay="0"/>
                                          </p:stCondLst>
                                        </p:cTn>
                                        <p:tgtEl>
                                          <p:spTgt spid="125"/>
                                        </p:tgtEl>
                                        <p:attrNameLst>
                                          <p:attrName>style.visibility</p:attrName>
                                        </p:attrNameLst>
                                      </p:cBhvr>
                                      <p:to>
                                        <p:strVal val="visible"/>
                                      </p:to>
                                    </p:set>
                                    <p:animEffect transition="in" filter="blinds(horizontal)">
                                      <p:cBhvr>
                                        <p:cTn id="252" dur="500"/>
                                        <p:tgtEl>
                                          <p:spTgt spid="125"/>
                                        </p:tgtEl>
                                      </p:cBhvr>
                                    </p:animEffect>
                                  </p:childTnLst>
                                </p:cTn>
                              </p:par>
                            </p:childTnLst>
                          </p:cTn>
                        </p:par>
                        <p:par>
                          <p:cTn id="253" fill="hold">
                            <p:stCondLst>
                              <p:cond delay="3500"/>
                            </p:stCondLst>
                            <p:childTnLst>
                              <p:par>
                                <p:cTn id="254" presetID="3" presetClass="entr" presetSubtype="10" fill="hold" nodeType="afterEffect">
                                  <p:stCondLst>
                                    <p:cond delay="0"/>
                                  </p:stCondLst>
                                  <p:childTnLst>
                                    <p:set>
                                      <p:cBhvr>
                                        <p:cTn id="255" dur="1" fill="hold">
                                          <p:stCondLst>
                                            <p:cond delay="0"/>
                                          </p:stCondLst>
                                        </p:cTn>
                                        <p:tgtEl>
                                          <p:spTgt spid="128"/>
                                        </p:tgtEl>
                                        <p:attrNameLst>
                                          <p:attrName>style.visibility</p:attrName>
                                        </p:attrNameLst>
                                      </p:cBhvr>
                                      <p:to>
                                        <p:strVal val="visible"/>
                                      </p:to>
                                    </p:set>
                                    <p:animEffect transition="in" filter="blinds(horizontal)">
                                      <p:cBhvr>
                                        <p:cTn id="256" dur="500"/>
                                        <p:tgtEl>
                                          <p:spTgt spid="128"/>
                                        </p:tgtEl>
                                      </p:cBhvr>
                                    </p:animEffect>
                                  </p:childTnLst>
                                </p:cTn>
                              </p:par>
                            </p:childTnLst>
                          </p:cTn>
                        </p:par>
                        <p:par>
                          <p:cTn id="257" fill="hold">
                            <p:stCondLst>
                              <p:cond delay="4000"/>
                            </p:stCondLst>
                            <p:childTnLst>
                              <p:par>
                                <p:cTn id="258" presetID="3" presetClass="entr" presetSubtype="10" fill="hold" nodeType="afterEffect">
                                  <p:stCondLst>
                                    <p:cond delay="0"/>
                                  </p:stCondLst>
                                  <p:childTnLst>
                                    <p:set>
                                      <p:cBhvr>
                                        <p:cTn id="259" dur="1" fill="hold">
                                          <p:stCondLst>
                                            <p:cond delay="0"/>
                                          </p:stCondLst>
                                        </p:cTn>
                                        <p:tgtEl>
                                          <p:spTgt spid="130"/>
                                        </p:tgtEl>
                                        <p:attrNameLst>
                                          <p:attrName>style.visibility</p:attrName>
                                        </p:attrNameLst>
                                      </p:cBhvr>
                                      <p:to>
                                        <p:strVal val="visible"/>
                                      </p:to>
                                    </p:set>
                                    <p:animEffect transition="in" filter="blinds(horizontal)">
                                      <p:cBhvr>
                                        <p:cTn id="260" dur="500"/>
                                        <p:tgtEl>
                                          <p:spTgt spid="130"/>
                                        </p:tgtEl>
                                      </p:cBhvr>
                                    </p:animEffect>
                                  </p:childTnLst>
                                </p:cTn>
                              </p:par>
                            </p:childTnLst>
                          </p:cTn>
                        </p:par>
                        <p:par>
                          <p:cTn id="261" fill="hold">
                            <p:stCondLst>
                              <p:cond delay="4500"/>
                            </p:stCondLst>
                            <p:childTnLst>
                              <p:par>
                                <p:cTn id="262" presetID="3" presetClass="entr" presetSubtype="10" fill="hold" nodeType="afterEffect">
                                  <p:stCondLst>
                                    <p:cond delay="0"/>
                                  </p:stCondLst>
                                  <p:childTnLst>
                                    <p:set>
                                      <p:cBhvr>
                                        <p:cTn id="263" dur="1" fill="hold">
                                          <p:stCondLst>
                                            <p:cond delay="0"/>
                                          </p:stCondLst>
                                        </p:cTn>
                                        <p:tgtEl>
                                          <p:spTgt spid="133"/>
                                        </p:tgtEl>
                                        <p:attrNameLst>
                                          <p:attrName>style.visibility</p:attrName>
                                        </p:attrNameLst>
                                      </p:cBhvr>
                                      <p:to>
                                        <p:strVal val="visible"/>
                                      </p:to>
                                    </p:set>
                                    <p:animEffect transition="in" filter="blinds(horizontal)">
                                      <p:cBhvr>
                                        <p:cTn id="264" dur="500"/>
                                        <p:tgtEl>
                                          <p:spTgt spid="133"/>
                                        </p:tgtEl>
                                      </p:cBhvr>
                                    </p:animEffect>
                                  </p:childTnLst>
                                </p:cTn>
                              </p:par>
                            </p:childTnLst>
                          </p:cTn>
                        </p:par>
                        <p:par>
                          <p:cTn id="265" fill="hold">
                            <p:stCondLst>
                              <p:cond delay="5000"/>
                            </p:stCondLst>
                            <p:childTnLst>
                              <p:par>
                                <p:cTn id="266" presetID="3" presetClass="entr" presetSubtype="10" fill="hold" nodeType="afterEffect">
                                  <p:stCondLst>
                                    <p:cond delay="0"/>
                                  </p:stCondLst>
                                  <p:childTnLst>
                                    <p:set>
                                      <p:cBhvr>
                                        <p:cTn id="267" dur="1" fill="hold">
                                          <p:stCondLst>
                                            <p:cond delay="0"/>
                                          </p:stCondLst>
                                        </p:cTn>
                                        <p:tgtEl>
                                          <p:spTgt spid="136"/>
                                        </p:tgtEl>
                                        <p:attrNameLst>
                                          <p:attrName>style.visibility</p:attrName>
                                        </p:attrNameLst>
                                      </p:cBhvr>
                                      <p:to>
                                        <p:strVal val="visible"/>
                                      </p:to>
                                    </p:set>
                                    <p:animEffect transition="in" filter="blinds(horizontal)">
                                      <p:cBhvr>
                                        <p:cTn id="268" dur="500"/>
                                        <p:tgtEl>
                                          <p:spTgt spid="1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p:txBody>
          <a:bodyPr/>
          <a:lstStyle/>
          <a:p>
            <a:pPr algn="l" eaLnBrk="1" hangingPunct="1"/>
            <a:r>
              <a:rPr lang="de-DE" altLang="nl-NL" sz="4000" b="1" dirty="0" smtClean="0"/>
              <a:t>General </a:t>
            </a:r>
            <a:r>
              <a:rPr lang="de-DE" altLang="nl-NL" sz="4000" b="1" dirty="0" err="1" smtClean="0"/>
              <a:t>background</a:t>
            </a:r>
            <a:endParaRPr lang="de-DE" altLang="nl-NL" sz="4000" b="1" dirty="0" smtClean="0"/>
          </a:p>
        </p:txBody>
      </p:sp>
      <p:sp>
        <p:nvSpPr>
          <p:cNvPr id="5123" name="Inhaltsplatzhalter 2"/>
          <p:cNvSpPr>
            <a:spLocks noGrp="1"/>
          </p:cNvSpPr>
          <p:nvPr>
            <p:ph idx="1"/>
          </p:nvPr>
        </p:nvSpPr>
        <p:spPr>
          <a:xfrm>
            <a:off x="539750" y="1484313"/>
            <a:ext cx="8229600" cy="4857750"/>
          </a:xfrm>
        </p:spPr>
        <p:txBody>
          <a:bodyPr/>
          <a:lstStyle/>
          <a:p>
            <a:pPr eaLnBrk="1" hangingPunct="1"/>
            <a:r>
              <a:rPr lang="en-GB" altLang="nl-NL" dirty="0" smtClean="0"/>
              <a:t>Prevalence of user-generated dictionaries/growing gap between scholarly dictionaries and the general public</a:t>
            </a:r>
          </a:p>
          <a:p>
            <a:pPr eaLnBrk="1" hangingPunct="1"/>
            <a:r>
              <a:rPr lang="en-GB" altLang="nl-NL" dirty="0" smtClean="0"/>
              <a:t>Lack of common standards and solutions for retro</a:t>
            </a:r>
            <a:r>
              <a:rPr lang="et-EE" altLang="nl-NL" dirty="0" smtClean="0"/>
              <a:t>-</a:t>
            </a:r>
            <a:r>
              <a:rPr lang="en-GB" altLang="nl-NL" dirty="0" smtClean="0"/>
              <a:t>digitized dictionaries</a:t>
            </a:r>
          </a:p>
          <a:p>
            <a:pPr eaLnBrk="1" hangingPunct="1"/>
            <a:r>
              <a:rPr lang="en-GB" altLang="nl-NL" dirty="0" smtClean="0"/>
              <a:t>Lack of a common research paradigm, common standards and solutions for e-lexicography</a:t>
            </a:r>
          </a:p>
          <a:p>
            <a:pPr eaLnBrk="1" hangingPunct="1"/>
            <a:r>
              <a:rPr lang="en-GB" altLang="nl-NL" dirty="0" smtClean="0"/>
              <a:t>In dictionaries languages are treated as isolated entities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p:txBody>
          <a:bodyPr/>
          <a:lstStyle/>
          <a:p>
            <a:pPr algn="l" eaLnBrk="1" hangingPunct="1"/>
            <a:r>
              <a:rPr lang="de-DE" altLang="nl-NL" sz="4000" b="1" dirty="0" err="1" smtClean="0"/>
              <a:t>Aims</a:t>
            </a:r>
            <a:endParaRPr lang="de-DE" altLang="nl-NL" sz="4000" dirty="0" smtClean="0"/>
          </a:p>
        </p:txBody>
      </p:sp>
      <p:sp>
        <p:nvSpPr>
          <p:cNvPr id="3" name="Inhaltsplatzhalter 2"/>
          <p:cNvSpPr>
            <a:spLocks noGrp="1"/>
          </p:cNvSpPr>
          <p:nvPr>
            <p:ph idx="1"/>
          </p:nvPr>
        </p:nvSpPr>
        <p:spPr>
          <a:xfrm>
            <a:off x="457200" y="1268413"/>
            <a:ext cx="8229600" cy="5256212"/>
          </a:xfrm>
        </p:spPr>
        <p:txBody>
          <a:bodyPr rtlCol="0">
            <a:normAutofit lnSpcReduction="10000"/>
          </a:bodyPr>
          <a:lstStyle/>
          <a:p>
            <a:pPr eaLnBrk="1" fontAlgn="auto" hangingPunct="1">
              <a:spcAft>
                <a:spcPts val="0"/>
              </a:spcAft>
              <a:defRPr/>
            </a:pPr>
            <a:r>
              <a:rPr lang="en-GB" dirty="0" smtClean="0"/>
              <a:t>Make authoritative dictionary information on the languages of Europe accessible in a European dictionary portal</a:t>
            </a:r>
          </a:p>
          <a:p>
            <a:pPr eaLnBrk="1" fontAlgn="auto" hangingPunct="1">
              <a:spcAft>
                <a:spcPts val="0"/>
              </a:spcAft>
              <a:defRPr/>
            </a:pPr>
            <a:r>
              <a:rPr lang="en-GB" dirty="0" smtClean="0"/>
              <a:t>Further </a:t>
            </a:r>
            <a:r>
              <a:rPr lang="en-GB" dirty="0"/>
              <a:t>the exchange of technologies and expertise and provide support to other dictionary </a:t>
            </a:r>
            <a:r>
              <a:rPr lang="en-GB" dirty="0" smtClean="0"/>
              <a:t>makers</a:t>
            </a:r>
            <a:endParaRPr lang="et-EE" dirty="0" smtClean="0"/>
          </a:p>
          <a:p>
            <a:pPr eaLnBrk="1" fontAlgn="auto" hangingPunct="1">
              <a:spcAft>
                <a:spcPts val="0"/>
              </a:spcAft>
              <a:defRPr/>
            </a:pPr>
            <a:r>
              <a:rPr lang="en-GB" dirty="0"/>
              <a:t>Develop shared editorial practices to represent the pan-European nature of the languages of Europe </a:t>
            </a:r>
          </a:p>
          <a:p>
            <a:pPr eaLnBrk="1" fontAlgn="auto" hangingPunct="1">
              <a:spcAft>
                <a:spcPts val="0"/>
              </a:spcAft>
              <a:defRPr/>
            </a:pPr>
            <a:r>
              <a:rPr lang="en-GB" dirty="0"/>
              <a:t>Coordinate and increase research in the field of (electronic) lexicography across </a:t>
            </a:r>
            <a:r>
              <a:rPr lang="en-GB" dirty="0" smtClean="0"/>
              <a:t>Europe</a:t>
            </a:r>
            <a:endParaRPr lang="en-GB" dirty="0"/>
          </a:p>
          <a:p>
            <a:pPr eaLnBrk="1" fontAlgn="auto" hangingPunct="1">
              <a:spcAft>
                <a:spcPts val="0"/>
              </a:spcAft>
              <a:buFont typeface="Arial" pitchFamily="34" charset="0"/>
              <a:buNone/>
              <a:defRPr/>
            </a:pPr>
            <a:endParaRPr lang="de-DE" dirty="0"/>
          </a:p>
          <a:p>
            <a:pPr eaLnBrk="1" fontAlgn="auto" hangingPunct="1">
              <a:spcAft>
                <a:spcPts val="0"/>
              </a:spcAft>
              <a:defRPr/>
            </a:pPr>
            <a:endParaRPr lang="en-GB"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p:cNvSpPr>
            <a:spLocks noGrp="1"/>
          </p:cNvSpPr>
          <p:nvPr>
            <p:ph type="title"/>
          </p:nvPr>
        </p:nvSpPr>
        <p:spPr>
          <a:xfrm>
            <a:off x="457200" y="274638"/>
            <a:ext cx="8229600" cy="777875"/>
          </a:xfrm>
        </p:spPr>
        <p:txBody>
          <a:bodyPr/>
          <a:lstStyle/>
          <a:p>
            <a:pPr algn="l" eaLnBrk="1" hangingPunct="1"/>
            <a:r>
              <a:rPr lang="de-DE" altLang="nl-NL" sz="4000" b="1" dirty="0" smtClean="0"/>
              <a:t>Working Groups</a:t>
            </a:r>
          </a:p>
        </p:txBody>
      </p:sp>
      <p:sp>
        <p:nvSpPr>
          <p:cNvPr id="4" name="Textfeld 3"/>
          <p:cNvSpPr txBox="1"/>
          <p:nvPr/>
        </p:nvSpPr>
        <p:spPr>
          <a:xfrm>
            <a:off x="539750" y="1557338"/>
            <a:ext cx="2879725" cy="1200150"/>
          </a:xfrm>
          <a:prstGeom prst="rect">
            <a:avLst/>
          </a:prstGeom>
          <a:solidFill>
            <a:schemeClr val="accent3">
              <a:lumMod val="75000"/>
            </a:schemeClr>
          </a:solidFill>
        </p:spPr>
        <p:txBody>
          <a:bodyPr>
            <a:spAutoFit/>
          </a:bodyPr>
          <a:lstStyle/>
          <a:p>
            <a:pPr fontAlgn="auto">
              <a:spcBef>
                <a:spcPts val="0"/>
              </a:spcBef>
              <a:spcAft>
                <a:spcPts val="0"/>
              </a:spcAft>
              <a:defRPr/>
            </a:pPr>
            <a:r>
              <a:rPr lang="de-DE" sz="2400" b="1" dirty="0">
                <a:latin typeface="+mn-lt"/>
              </a:rPr>
              <a:t>WG 1: </a:t>
            </a:r>
            <a:r>
              <a:rPr lang="de-DE" sz="2400" dirty="0">
                <a:latin typeface="+mn-lt"/>
              </a:rPr>
              <a:t>Integrated </a:t>
            </a:r>
            <a:r>
              <a:rPr lang="de-DE" sz="2400" dirty="0" err="1">
                <a:latin typeface="+mn-lt"/>
              </a:rPr>
              <a:t>interface</a:t>
            </a:r>
            <a:r>
              <a:rPr lang="de-DE" sz="2400" dirty="0">
                <a:latin typeface="+mn-lt"/>
              </a:rPr>
              <a:t> </a:t>
            </a:r>
            <a:r>
              <a:rPr lang="de-DE" sz="2400" dirty="0" err="1">
                <a:latin typeface="+mn-lt"/>
              </a:rPr>
              <a:t>to</a:t>
            </a:r>
            <a:r>
              <a:rPr lang="de-DE" sz="2400" dirty="0">
                <a:latin typeface="+mn-lt"/>
              </a:rPr>
              <a:t> European </a:t>
            </a:r>
            <a:r>
              <a:rPr lang="de-DE" sz="2400" dirty="0" err="1">
                <a:latin typeface="+mn-lt"/>
              </a:rPr>
              <a:t>dictionary</a:t>
            </a:r>
            <a:r>
              <a:rPr lang="de-DE" sz="2400" dirty="0">
                <a:latin typeface="+mn-lt"/>
              </a:rPr>
              <a:t> </a:t>
            </a:r>
            <a:r>
              <a:rPr lang="de-DE" sz="2400" dirty="0" err="1">
                <a:latin typeface="+mn-lt"/>
              </a:rPr>
              <a:t>content</a:t>
            </a:r>
            <a:endParaRPr lang="de-DE" sz="2400" dirty="0">
              <a:latin typeface="+mn-lt"/>
            </a:endParaRPr>
          </a:p>
        </p:txBody>
      </p:sp>
      <p:sp>
        <p:nvSpPr>
          <p:cNvPr id="7" name="Textfeld 6"/>
          <p:cNvSpPr txBox="1"/>
          <p:nvPr/>
        </p:nvSpPr>
        <p:spPr>
          <a:xfrm>
            <a:off x="5651500" y="1557338"/>
            <a:ext cx="2881313" cy="830262"/>
          </a:xfrm>
          <a:prstGeom prst="rect">
            <a:avLst/>
          </a:prstGeom>
          <a:solidFill>
            <a:schemeClr val="accent2"/>
          </a:solidFill>
        </p:spPr>
        <p:txBody>
          <a:bodyPr>
            <a:spAutoFit/>
          </a:bodyPr>
          <a:lstStyle/>
          <a:p>
            <a:pPr fontAlgn="auto">
              <a:spcBef>
                <a:spcPts val="0"/>
              </a:spcBef>
              <a:spcAft>
                <a:spcPts val="0"/>
              </a:spcAft>
              <a:defRPr/>
            </a:pPr>
            <a:r>
              <a:rPr lang="de-DE" sz="2400" b="1" dirty="0">
                <a:latin typeface="+mn-lt"/>
              </a:rPr>
              <a:t>WG 2: </a:t>
            </a:r>
            <a:r>
              <a:rPr lang="de-DE" sz="2400" dirty="0">
                <a:latin typeface="+mn-lt"/>
              </a:rPr>
              <a:t>Retro-</a:t>
            </a:r>
            <a:r>
              <a:rPr lang="de-DE" sz="2400" dirty="0" err="1">
                <a:latin typeface="+mn-lt"/>
              </a:rPr>
              <a:t>digitized</a:t>
            </a:r>
            <a:r>
              <a:rPr lang="de-DE" sz="2400" dirty="0">
                <a:latin typeface="+mn-lt"/>
              </a:rPr>
              <a:t> </a:t>
            </a:r>
            <a:r>
              <a:rPr lang="de-DE" sz="2400" dirty="0" err="1">
                <a:latin typeface="+mn-lt"/>
              </a:rPr>
              <a:t>dictionaries</a:t>
            </a:r>
            <a:endParaRPr lang="de-DE" sz="2400" dirty="0">
              <a:latin typeface="+mn-lt"/>
            </a:endParaRPr>
          </a:p>
        </p:txBody>
      </p:sp>
      <p:sp>
        <p:nvSpPr>
          <p:cNvPr id="8" name="Textfeld 7"/>
          <p:cNvSpPr txBox="1"/>
          <p:nvPr/>
        </p:nvSpPr>
        <p:spPr>
          <a:xfrm>
            <a:off x="539750" y="4581525"/>
            <a:ext cx="2879725" cy="830263"/>
          </a:xfrm>
          <a:prstGeom prst="rect">
            <a:avLst/>
          </a:prstGeom>
          <a:solidFill>
            <a:schemeClr val="accent6"/>
          </a:solidFill>
        </p:spPr>
        <p:txBody>
          <a:bodyPr>
            <a:spAutoFit/>
          </a:bodyPr>
          <a:lstStyle/>
          <a:p>
            <a:pPr fontAlgn="auto">
              <a:spcBef>
                <a:spcPts val="0"/>
              </a:spcBef>
              <a:spcAft>
                <a:spcPts val="0"/>
              </a:spcAft>
              <a:defRPr/>
            </a:pPr>
            <a:r>
              <a:rPr lang="de-DE" sz="2400" b="1" dirty="0">
                <a:latin typeface="+mn-lt"/>
              </a:rPr>
              <a:t>WG 3:</a:t>
            </a:r>
            <a:r>
              <a:rPr lang="de-DE" sz="2400" dirty="0">
                <a:latin typeface="+mn-lt"/>
              </a:rPr>
              <a:t> Innovative e-</a:t>
            </a:r>
            <a:r>
              <a:rPr lang="de-DE" sz="2400" dirty="0" err="1">
                <a:latin typeface="+mn-lt"/>
              </a:rPr>
              <a:t>dictionaries</a:t>
            </a:r>
            <a:endParaRPr lang="de-DE" sz="2400" dirty="0">
              <a:latin typeface="+mn-lt"/>
            </a:endParaRPr>
          </a:p>
        </p:txBody>
      </p:sp>
      <p:sp>
        <p:nvSpPr>
          <p:cNvPr id="9" name="Textfeld 8"/>
          <p:cNvSpPr txBox="1"/>
          <p:nvPr/>
        </p:nvSpPr>
        <p:spPr>
          <a:xfrm>
            <a:off x="5580063" y="4581525"/>
            <a:ext cx="3240087" cy="1200150"/>
          </a:xfrm>
          <a:prstGeom prst="rect">
            <a:avLst/>
          </a:prstGeom>
          <a:solidFill>
            <a:schemeClr val="tx2">
              <a:lumMod val="60000"/>
              <a:lumOff val="40000"/>
            </a:schemeClr>
          </a:solidFill>
        </p:spPr>
        <p:txBody>
          <a:bodyPr>
            <a:spAutoFit/>
          </a:bodyPr>
          <a:lstStyle/>
          <a:p>
            <a:pPr fontAlgn="auto">
              <a:spcBef>
                <a:spcPts val="0"/>
              </a:spcBef>
              <a:spcAft>
                <a:spcPts val="0"/>
              </a:spcAft>
              <a:defRPr/>
            </a:pPr>
            <a:r>
              <a:rPr lang="de-DE" sz="2400" b="1" dirty="0">
                <a:latin typeface="+mn-lt"/>
              </a:rPr>
              <a:t>WG 4:</a:t>
            </a:r>
            <a:r>
              <a:rPr lang="de-DE" sz="2400" dirty="0">
                <a:latin typeface="+mn-lt"/>
              </a:rPr>
              <a:t> </a:t>
            </a:r>
            <a:r>
              <a:rPr lang="de-DE" sz="2400" dirty="0" err="1">
                <a:latin typeface="+mn-lt"/>
              </a:rPr>
              <a:t>Lexicography</a:t>
            </a:r>
            <a:r>
              <a:rPr lang="de-DE" sz="2400" dirty="0">
                <a:latin typeface="+mn-lt"/>
              </a:rPr>
              <a:t> </a:t>
            </a:r>
            <a:r>
              <a:rPr lang="de-DE" sz="2400" dirty="0" err="1">
                <a:latin typeface="+mn-lt"/>
              </a:rPr>
              <a:t>and</a:t>
            </a:r>
            <a:r>
              <a:rPr lang="de-DE" sz="2400" dirty="0">
                <a:latin typeface="+mn-lt"/>
              </a:rPr>
              <a:t> </a:t>
            </a:r>
            <a:r>
              <a:rPr lang="de-DE" sz="2400" dirty="0" err="1">
                <a:latin typeface="+mn-lt"/>
              </a:rPr>
              <a:t>lexicology</a:t>
            </a:r>
            <a:r>
              <a:rPr lang="de-DE" sz="2400" dirty="0">
                <a:latin typeface="+mn-lt"/>
              </a:rPr>
              <a:t> </a:t>
            </a:r>
            <a:r>
              <a:rPr lang="de-DE" sz="2400" dirty="0" err="1">
                <a:latin typeface="+mn-lt"/>
              </a:rPr>
              <a:t>from</a:t>
            </a:r>
            <a:r>
              <a:rPr lang="de-DE" sz="2400" dirty="0">
                <a:latin typeface="+mn-lt"/>
              </a:rPr>
              <a:t> a </a:t>
            </a:r>
            <a:r>
              <a:rPr lang="de-DE" sz="2400" dirty="0" err="1">
                <a:latin typeface="+mn-lt"/>
              </a:rPr>
              <a:t>pan</a:t>
            </a:r>
            <a:r>
              <a:rPr lang="de-DE" sz="2400" dirty="0">
                <a:latin typeface="+mn-lt"/>
              </a:rPr>
              <a:t>-European </a:t>
            </a:r>
            <a:r>
              <a:rPr lang="de-DE" sz="2400" dirty="0" err="1">
                <a:latin typeface="+mn-lt"/>
              </a:rPr>
              <a:t>perspective</a:t>
            </a:r>
            <a:endParaRPr lang="de-DE" sz="2400" dirty="0">
              <a:latin typeface="+mn-lt"/>
            </a:endParaRPr>
          </a:p>
        </p:txBody>
      </p:sp>
      <p:cxnSp>
        <p:nvCxnSpPr>
          <p:cNvPr id="11" name="Gerade Verbindung mit Pfeil 10"/>
          <p:cNvCxnSpPr/>
          <p:nvPr/>
        </p:nvCxnSpPr>
        <p:spPr>
          <a:xfrm>
            <a:off x="3492500" y="1989138"/>
            <a:ext cx="2087563" cy="0"/>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p:nvPr/>
        </p:nvCxnSpPr>
        <p:spPr>
          <a:xfrm>
            <a:off x="3492500" y="4941888"/>
            <a:ext cx="2087563" cy="0"/>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 name="Gerade Verbindung mit Pfeil 12"/>
          <p:cNvCxnSpPr/>
          <p:nvPr/>
        </p:nvCxnSpPr>
        <p:spPr>
          <a:xfrm flipH="1">
            <a:off x="6875463" y="2420938"/>
            <a:ext cx="9525" cy="2008187"/>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Gerade Verbindung mit Pfeil 16"/>
          <p:cNvCxnSpPr/>
          <p:nvPr/>
        </p:nvCxnSpPr>
        <p:spPr>
          <a:xfrm>
            <a:off x="1476375" y="2852738"/>
            <a:ext cx="0" cy="1655762"/>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Gerade Verbindung mit Pfeil 19"/>
          <p:cNvCxnSpPr/>
          <p:nvPr/>
        </p:nvCxnSpPr>
        <p:spPr>
          <a:xfrm flipV="1">
            <a:off x="7019925" y="2420938"/>
            <a:ext cx="0" cy="2016125"/>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5" name="Gerade Verbindung mit Pfeil 24"/>
          <p:cNvCxnSpPr/>
          <p:nvPr/>
        </p:nvCxnSpPr>
        <p:spPr>
          <a:xfrm flipV="1">
            <a:off x="1619250" y="2781300"/>
            <a:ext cx="0" cy="1727200"/>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7" name="Gerade Verbindung mit Pfeil 26"/>
          <p:cNvCxnSpPr/>
          <p:nvPr/>
        </p:nvCxnSpPr>
        <p:spPr>
          <a:xfrm flipH="1">
            <a:off x="3492500" y="5084763"/>
            <a:ext cx="2016125" cy="0"/>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1" name="Gerade Verbindung mit Pfeil 30"/>
          <p:cNvCxnSpPr/>
          <p:nvPr/>
        </p:nvCxnSpPr>
        <p:spPr>
          <a:xfrm flipH="1">
            <a:off x="3492500" y="2133600"/>
            <a:ext cx="2016125" cy="0"/>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3" name="Gerade Verbindung mit Pfeil 32"/>
          <p:cNvCxnSpPr/>
          <p:nvPr/>
        </p:nvCxnSpPr>
        <p:spPr>
          <a:xfrm flipV="1">
            <a:off x="3492500" y="2492375"/>
            <a:ext cx="2374900" cy="2089150"/>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6" name="Gerade Verbindung mit Pfeil 35"/>
          <p:cNvCxnSpPr/>
          <p:nvPr/>
        </p:nvCxnSpPr>
        <p:spPr>
          <a:xfrm flipH="1">
            <a:off x="3348038" y="2420938"/>
            <a:ext cx="2376487" cy="2087562"/>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9" name="Gerade Verbindung mit Pfeil 38"/>
          <p:cNvCxnSpPr/>
          <p:nvPr/>
        </p:nvCxnSpPr>
        <p:spPr>
          <a:xfrm flipH="1" flipV="1">
            <a:off x="3276600" y="2852738"/>
            <a:ext cx="2232025" cy="1655762"/>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2" name="Gerade Verbindung mit Pfeil 41"/>
          <p:cNvCxnSpPr/>
          <p:nvPr/>
        </p:nvCxnSpPr>
        <p:spPr>
          <a:xfrm>
            <a:off x="3492500" y="2852738"/>
            <a:ext cx="2232025" cy="1655762"/>
          </a:xfrm>
          <a:prstGeom prst="straightConnector1">
            <a:avLst/>
          </a:prstGeom>
          <a:ln w="3810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el 1"/>
          <p:cNvSpPr>
            <a:spLocks noGrp="1"/>
          </p:cNvSpPr>
          <p:nvPr>
            <p:ph type="title"/>
          </p:nvPr>
        </p:nvSpPr>
        <p:spPr>
          <a:xfrm>
            <a:off x="468313" y="23813"/>
            <a:ext cx="8229600" cy="1143000"/>
          </a:xfrm>
        </p:spPr>
        <p:txBody>
          <a:bodyPr/>
          <a:lstStyle/>
          <a:p>
            <a:pPr algn="l"/>
            <a:r>
              <a:rPr lang="et-EE" altLang="nl-NL" sz="4000" b="1" dirty="0" smtClean="0"/>
              <a:t/>
            </a:r>
            <a:br>
              <a:rPr lang="et-EE" altLang="nl-NL" sz="4000" b="1" dirty="0" smtClean="0"/>
            </a:br>
            <a:r>
              <a:rPr lang="en-US" altLang="nl-NL" sz="4000" b="1" dirty="0" smtClean="0"/>
              <a:t>WG 1</a:t>
            </a:r>
            <a:r>
              <a:rPr lang="et-EE" altLang="nl-NL" sz="4000" b="1" dirty="0"/>
              <a:t> </a:t>
            </a:r>
            <a:r>
              <a:rPr lang="en-US" altLang="nl-NL" sz="4000" b="1" dirty="0" smtClean="0"/>
              <a:t>Integrated interface to European</a:t>
            </a:r>
            <a:r>
              <a:rPr lang="et-EE" altLang="nl-NL" sz="4000" b="1" dirty="0" smtClean="0"/>
              <a:t> </a:t>
            </a:r>
            <a:r>
              <a:rPr lang="en-US" altLang="nl-NL" sz="4000" b="1" dirty="0" smtClean="0"/>
              <a:t>dictionary content</a:t>
            </a:r>
          </a:p>
        </p:txBody>
      </p:sp>
      <p:sp>
        <p:nvSpPr>
          <p:cNvPr id="2" name="Tijdelijke aanduiding voor inhoud 1"/>
          <p:cNvSpPr>
            <a:spLocks noGrp="1"/>
          </p:cNvSpPr>
          <p:nvPr>
            <p:ph idx="1"/>
          </p:nvPr>
        </p:nvSpPr>
        <p:spPr>
          <a:xfrm>
            <a:off x="539750" y="1196975"/>
            <a:ext cx="8229600" cy="4525963"/>
          </a:xfrm>
        </p:spPr>
        <p:txBody>
          <a:bodyPr/>
          <a:lstStyle/>
          <a:p>
            <a:pPr>
              <a:defRPr/>
            </a:pPr>
            <a:endParaRPr lang="et-EE" sz="2400" dirty="0" smtClean="0"/>
          </a:p>
          <a:p>
            <a:pPr>
              <a:defRPr/>
            </a:pPr>
            <a:r>
              <a:rPr lang="en-US" sz="2400" dirty="0" smtClean="0"/>
              <a:t>Set </a:t>
            </a:r>
            <a:r>
              <a:rPr lang="en-US" sz="2400" dirty="0"/>
              <a:t>up a European dictionary portal, which will give information on scholarly dictionaries of </a:t>
            </a:r>
            <a:r>
              <a:rPr lang="en-US" sz="2400" dirty="0" smtClean="0"/>
              <a:t>the languages </a:t>
            </a:r>
            <a:r>
              <a:rPr lang="en-US" sz="2400" dirty="0"/>
              <a:t>of Europe </a:t>
            </a:r>
            <a:r>
              <a:rPr lang="en-US" sz="2400" dirty="0" smtClean="0"/>
              <a:t>and </a:t>
            </a:r>
            <a:r>
              <a:rPr lang="en-US" sz="2400" dirty="0"/>
              <a:t>provide access to these dictionaries through the portal website</a:t>
            </a:r>
          </a:p>
          <a:p>
            <a:pPr>
              <a:defRPr/>
            </a:pPr>
            <a:r>
              <a:rPr lang="en-US" sz="2400" dirty="0" smtClean="0"/>
              <a:t>Investigate </a:t>
            </a:r>
            <a:r>
              <a:rPr lang="en-US" sz="2400" dirty="0"/>
              <a:t>the possibilities of interlinking the contents of European dictionaries</a:t>
            </a:r>
          </a:p>
          <a:p>
            <a:pPr>
              <a:defRPr/>
            </a:pPr>
            <a:r>
              <a:rPr lang="en-US" sz="2400" dirty="0" smtClean="0"/>
              <a:t>Investigate </a:t>
            </a:r>
            <a:r>
              <a:rPr lang="en-US" sz="2400" dirty="0"/>
              <a:t>user requirements with respect to the presentation of dictionary content</a:t>
            </a:r>
          </a:p>
          <a:p>
            <a:pPr>
              <a:defRPr/>
            </a:pPr>
            <a:r>
              <a:rPr lang="en-US" sz="2400" dirty="0" smtClean="0"/>
              <a:t>Investigate </a:t>
            </a:r>
            <a:r>
              <a:rPr lang="en-US" sz="2400" dirty="0"/>
              <a:t>the possible involvement of users in the creation of dictionary </a:t>
            </a:r>
            <a:r>
              <a:rPr lang="en-US" sz="2400" dirty="0" smtClean="0"/>
              <a:t>content</a:t>
            </a: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p:cNvSpPr>
            <a:spLocks noGrp="1"/>
          </p:cNvSpPr>
          <p:nvPr>
            <p:ph type="title"/>
          </p:nvPr>
        </p:nvSpPr>
        <p:spPr/>
        <p:txBody>
          <a:bodyPr/>
          <a:lstStyle/>
          <a:p>
            <a:pPr algn="l"/>
            <a:r>
              <a:rPr lang="nl-NL" altLang="nl-NL" sz="4000" b="1" dirty="0" smtClean="0"/>
              <a:t>WG 2 Retro-digitized dictionaries</a:t>
            </a:r>
            <a:endParaRPr lang="nl-NL" altLang="nl-NL" sz="4000" dirty="0" smtClean="0"/>
          </a:p>
        </p:txBody>
      </p:sp>
      <p:sp>
        <p:nvSpPr>
          <p:cNvPr id="3" name="Tijdelijke aanduiding voor inhoud 2"/>
          <p:cNvSpPr>
            <a:spLocks noGrp="1"/>
          </p:cNvSpPr>
          <p:nvPr>
            <p:ph idx="1"/>
          </p:nvPr>
        </p:nvSpPr>
        <p:spPr>
          <a:xfrm>
            <a:off x="468313" y="1341438"/>
            <a:ext cx="8229600" cy="4525962"/>
          </a:xfrm>
        </p:spPr>
        <p:txBody>
          <a:bodyPr/>
          <a:lstStyle/>
          <a:p>
            <a:pPr>
              <a:defRPr/>
            </a:pPr>
            <a:r>
              <a:rPr lang="en-US" sz="2400" dirty="0" smtClean="0"/>
              <a:t>Standards </a:t>
            </a:r>
            <a:r>
              <a:rPr lang="en-US" sz="2400" dirty="0"/>
              <a:t>for the encoding of information and the description of relevant information categories </a:t>
            </a:r>
            <a:r>
              <a:rPr lang="en-US" sz="2400" dirty="0" smtClean="0"/>
              <a:t>for </a:t>
            </a:r>
            <a:r>
              <a:rPr lang="nl-NL" sz="2400" dirty="0" smtClean="0"/>
              <a:t>print </a:t>
            </a:r>
            <a:r>
              <a:rPr lang="nl-NL" sz="2400" dirty="0" err="1" smtClean="0"/>
              <a:t>dictionaries</a:t>
            </a:r>
            <a:endParaRPr lang="nl-NL" sz="2400" dirty="0"/>
          </a:p>
          <a:p>
            <a:pPr>
              <a:defRPr/>
            </a:pPr>
            <a:r>
              <a:rPr lang="en-US" sz="2400" dirty="0" smtClean="0"/>
              <a:t>Software </a:t>
            </a:r>
            <a:r>
              <a:rPr lang="en-US" sz="2400" dirty="0"/>
              <a:t>for the conversion of physical lay-out information to logical information</a:t>
            </a:r>
          </a:p>
          <a:p>
            <a:pPr>
              <a:defRPr/>
            </a:pPr>
            <a:r>
              <a:rPr lang="en-US" sz="2400" dirty="0" smtClean="0"/>
              <a:t>Investigation </a:t>
            </a:r>
            <a:r>
              <a:rPr lang="en-US" sz="2400" dirty="0"/>
              <a:t>of relevant information categories to be added to the dictionary in order to make </a:t>
            </a:r>
            <a:r>
              <a:rPr lang="en-US" sz="2400" dirty="0" smtClean="0"/>
              <a:t>the dictionary </a:t>
            </a:r>
            <a:r>
              <a:rPr lang="en-US" sz="2400" dirty="0"/>
              <a:t>content more readily accessible and interoperable</a:t>
            </a:r>
          </a:p>
          <a:p>
            <a:pPr>
              <a:defRPr/>
            </a:pPr>
            <a:r>
              <a:rPr lang="en-US" sz="2400" dirty="0" smtClean="0"/>
              <a:t>Development </a:t>
            </a:r>
            <a:r>
              <a:rPr lang="en-US" sz="2400" dirty="0"/>
              <a:t>of a </a:t>
            </a:r>
            <a:r>
              <a:rPr lang="en-US" sz="2400" dirty="0" smtClean="0"/>
              <a:t>work plan </a:t>
            </a:r>
            <a:r>
              <a:rPr lang="en-US" sz="2400" dirty="0"/>
              <a:t>for </a:t>
            </a:r>
            <a:r>
              <a:rPr lang="en-US" sz="2400" dirty="0" err="1"/>
              <a:t>digitisation</a:t>
            </a:r>
            <a:r>
              <a:rPr lang="en-US" sz="2400" dirty="0"/>
              <a:t>, including parameters necessary for estimating costs</a:t>
            </a:r>
          </a:p>
          <a:p>
            <a:pPr>
              <a:defRPr/>
            </a:pPr>
            <a:r>
              <a:rPr lang="en-US" sz="2400" dirty="0" smtClean="0"/>
              <a:t>Investigation </a:t>
            </a:r>
            <a:r>
              <a:rPr lang="en-US" sz="2400" dirty="0"/>
              <a:t>of the possible use of dictionary content for computational linguistic applications</a:t>
            </a:r>
          </a:p>
          <a:p>
            <a:r>
              <a:rPr lang="nl-NL" sz="2400" dirty="0"/>
              <a:t>Organising a training school on standard tools and methods for retro-digitising dictionaries in 2015.</a:t>
            </a:r>
            <a:endParaRPr lang="et-EE"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el 1"/>
          <p:cNvSpPr>
            <a:spLocks noGrp="1"/>
          </p:cNvSpPr>
          <p:nvPr>
            <p:ph type="title"/>
          </p:nvPr>
        </p:nvSpPr>
        <p:spPr/>
        <p:txBody>
          <a:bodyPr/>
          <a:lstStyle/>
          <a:p>
            <a:pPr algn="l"/>
            <a:r>
              <a:rPr lang="nl-NL" altLang="nl-NL" sz="4000" b="1" dirty="0" smtClean="0"/>
              <a:t>WG 3: Innovative e-dictionaries</a:t>
            </a:r>
            <a:endParaRPr lang="nl-NL" altLang="nl-NL" sz="4000" dirty="0" smtClean="0"/>
          </a:p>
        </p:txBody>
      </p:sp>
      <p:sp>
        <p:nvSpPr>
          <p:cNvPr id="3" name="Tijdelijke aanduiding voor inhoud 2"/>
          <p:cNvSpPr>
            <a:spLocks noGrp="1"/>
          </p:cNvSpPr>
          <p:nvPr>
            <p:ph idx="1"/>
          </p:nvPr>
        </p:nvSpPr>
        <p:spPr>
          <a:xfrm>
            <a:off x="468313" y="1268413"/>
            <a:ext cx="8229600" cy="4525962"/>
          </a:xfrm>
        </p:spPr>
        <p:txBody>
          <a:bodyPr/>
          <a:lstStyle/>
          <a:p>
            <a:pPr>
              <a:defRPr/>
            </a:pPr>
            <a:r>
              <a:rPr lang="en-US" sz="2400" dirty="0" smtClean="0"/>
              <a:t>Description </a:t>
            </a:r>
            <a:r>
              <a:rPr lang="en-US" sz="2400" dirty="0"/>
              <a:t>of the workflow for corpus-based lexicography</a:t>
            </a:r>
          </a:p>
          <a:p>
            <a:pPr>
              <a:defRPr/>
            </a:pPr>
            <a:r>
              <a:rPr lang="en-US" sz="2400" dirty="0" smtClean="0"/>
              <a:t>Overview </a:t>
            </a:r>
            <a:r>
              <a:rPr lang="en-US" sz="2400" dirty="0"/>
              <a:t>of existing software needed to set up this workflow</a:t>
            </a:r>
          </a:p>
          <a:p>
            <a:pPr>
              <a:defRPr/>
            </a:pPr>
            <a:r>
              <a:rPr lang="nl-NL" sz="2400" dirty="0" smtClean="0"/>
              <a:t>Dictionary </a:t>
            </a:r>
            <a:r>
              <a:rPr lang="nl-NL" sz="2400" dirty="0" err="1"/>
              <a:t>writing</a:t>
            </a:r>
            <a:r>
              <a:rPr lang="nl-NL" sz="2400" dirty="0"/>
              <a:t> systems</a:t>
            </a:r>
          </a:p>
          <a:p>
            <a:pPr>
              <a:defRPr/>
            </a:pPr>
            <a:r>
              <a:rPr lang="en-US" sz="2400" dirty="0" smtClean="0"/>
              <a:t>Analysis </a:t>
            </a:r>
            <a:r>
              <a:rPr lang="en-US" sz="2400" dirty="0"/>
              <a:t>of the possible impact of automatic acquisition of lexical data (distributional thesauri etc.)</a:t>
            </a:r>
          </a:p>
          <a:p>
            <a:pPr>
              <a:defRPr/>
            </a:pPr>
            <a:r>
              <a:rPr lang="en-US" sz="2400" dirty="0" smtClean="0"/>
              <a:t>Analysis </a:t>
            </a:r>
            <a:r>
              <a:rPr lang="en-US" sz="2400" dirty="0"/>
              <a:t>of the interface between dictionary and computational lexica (cf. </a:t>
            </a:r>
            <a:r>
              <a:rPr lang="en-US" sz="2400" dirty="0" err="1"/>
              <a:t>wordnets</a:t>
            </a:r>
            <a:r>
              <a:rPr lang="en-US" sz="2400" dirty="0"/>
              <a:t>) and </a:t>
            </a:r>
            <a:r>
              <a:rPr lang="en-US" sz="2400" dirty="0" smtClean="0"/>
              <a:t>syntactically and </a:t>
            </a:r>
            <a:r>
              <a:rPr lang="en-US" sz="2400" dirty="0"/>
              <a:t>semantically annotated corpora (</a:t>
            </a:r>
            <a:r>
              <a:rPr lang="en-US" sz="2400" dirty="0" err="1" smtClean="0"/>
              <a:t>FrameNet</a:t>
            </a:r>
            <a:r>
              <a:rPr lang="en-US" sz="2400" dirty="0"/>
              <a:t>,</a:t>
            </a:r>
            <a:r>
              <a:rPr lang="en-US" sz="2400" dirty="0" smtClean="0"/>
              <a:t>  </a:t>
            </a:r>
            <a:r>
              <a:rPr lang="en-US" sz="2400" dirty="0" err="1" smtClean="0"/>
              <a:t>SemCor</a:t>
            </a:r>
            <a:r>
              <a:rPr lang="en-US" sz="2400" dirty="0" smtClean="0"/>
              <a:t>,</a:t>
            </a:r>
            <a:r>
              <a:rPr lang="nl-NL" sz="2400" dirty="0" smtClean="0"/>
              <a:t> </a:t>
            </a:r>
            <a:r>
              <a:rPr lang="nl-NL" sz="2400" dirty="0" err="1" smtClean="0"/>
              <a:t>Senseval</a:t>
            </a:r>
            <a:r>
              <a:rPr lang="nl-NL" sz="2400" dirty="0" smtClean="0"/>
              <a:t>)</a:t>
            </a:r>
            <a:endParaRPr lang="nl-NL" sz="2400" dirty="0"/>
          </a:p>
          <a:p>
            <a:pPr>
              <a:defRPr/>
            </a:pPr>
            <a:r>
              <a:rPr lang="en-US" sz="2400" dirty="0" smtClean="0"/>
              <a:t>Investigation </a:t>
            </a:r>
            <a:r>
              <a:rPr lang="en-US" sz="2400" dirty="0"/>
              <a:t>of possible use of dictionary content for computational linguistic applications</a:t>
            </a:r>
          </a:p>
          <a:p>
            <a:r>
              <a:rPr lang="nl-NL" sz="2400" dirty="0"/>
              <a:t>Organising a training school on innovative approaches in e-lexicography in 2016.</a:t>
            </a:r>
            <a:endParaRPr lang="et-EE"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546</TotalTime>
  <Words>2820</Words>
  <Application>Microsoft Office PowerPoint</Application>
  <PresentationFormat>Diavoorstelling (4:3)</PresentationFormat>
  <Paragraphs>186</Paragraphs>
  <Slides>15</Slides>
  <Notes>15</Notes>
  <HiddenSlides>0</HiddenSlides>
  <MMClips>0</MMClips>
  <ScaleCrop>false</ScaleCrop>
  <HeadingPairs>
    <vt:vector size="4" baseType="variant">
      <vt:variant>
        <vt:lpstr>Thema</vt:lpstr>
      </vt:variant>
      <vt:variant>
        <vt:i4>1</vt:i4>
      </vt:variant>
      <vt:variant>
        <vt:lpstr>Diatitels</vt:lpstr>
      </vt:variant>
      <vt:variant>
        <vt:i4>15</vt:i4>
      </vt:variant>
    </vt:vector>
  </HeadingPairs>
  <TitlesOfParts>
    <vt:vector size="16" baseType="lpstr">
      <vt:lpstr>Larissa-Design</vt:lpstr>
      <vt:lpstr> ENeL: European Network of e-Lexicography COST Action IS1305 </vt:lpstr>
      <vt:lpstr> What is COST? </vt:lpstr>
      <vt:lpstr>PowerPoint-presentatie</vt:lpstr>
      <vt:lpstr>General background</vt:lpstr>
      <vt:lpstr>Aims</vt:lpstr>
      <vt:lpstr>Working Groups</vt:lpstr>
      <vt:lpstr> WG 1 Integrated interface to European dictionary content</vt:lpstr>
      <vt:lpstr>WG 2 Retro-digitized dictionaries</vt:lpstr>
      <vt:lpstr>WG 3: Innovative e-dictionaries</vt:lpstr>
      <vt:lpstr>WG 4 Lexicography and lexicology from a pan-European perspective</vt:lpstr>
      <vt:lpstr>Organisation &amp; Management</vt:lpstr>
      <vt:lpstr>Meetings (2014)</vt:lpstr>
      <vt:lpstr>PowerPoint-presentatie</vt:lpstr>
      <vt:lpstr>To join COST Action IS1305</vt:lpstr>
      <vt:lpstr>More information</vt:lpstr>
    </vt:vector>
  </TitlesOfParts>
  <Company>Frost-RL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ENeL: European Network of e-Lexicography oc-2012-2-13744</dc:title>
  <dc:creator>elke</dc:creator>
  <cp:lastModifiedBy>Taco Janzen</cp:lastModifiedBy>
  <cp:revision>217</cp:revision>
  <cp:lastPrinted>2013-10-18T12:59:06Z</cp:lastPrinted>
  <dcterms:created xsi:type="dcterms:W3CDTF">2013-03-18T08:33:29Z</dcterms:created>
  <dcterms:modified xsi:type="dcterms:W3CDTF">2013-10-29T07:32:40Z</dcterms:modified>
</cp:coreProperties>
</file>